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74" r:id="rId3"/>
    <p:sldId id="275" r:id="rId4"/>
    <p:sldId id="447" r:id="rId5"/>
    <p:sldId id="411" r:id="rId6"/>
    <p:sldId id="336" r:id="rId7"/>
    <p:sldId id="343" r:id="rId8"/>
    <p:sldId id="338" r:id="rId9"/>
    <p:sldId id="337" r:id="rId10"/>
    <p:sldId id="440" r:id="rId11"/>
    <p:sldId id="278" r:id="rId12"/>
    <p:sldId id="448" r:id="rId13"/>
    <p:sldId id="281" r:id="rId14"/>
    <p:sldId id="282" r:id="rId15"/>
    <p:sldId id="283" r:id="rId16"/>
    <p:sldId id="284" r:id="rId17"/>
    <p:sldId id="408" r:id="rId18"/>
    <p:sldId id="365" r:id="rId19"/>
    <p:sldId id="366" r:id="rId20"/>
    <p:sldId id="369" r:id="rId21"/>
    <p:sldId id="410" r:id="rId22"/>
    <p:sldId id="415" r:id="rId23"/>
    <p:sldId id="416" r:id="rId24"/>
    <p:sldId id="458" r:id="rId25"/>
    <p:sldId id="459" r:id="rId26"/>
    <p:sldId id="460" r:id="rId27"/>
    <p:sldId id="403" r:id="rId28"/>
    <p:sldId id="405" r:id="rId29"/>
    <p:sldId id="381" r:id="rId30"/>
    <p:sldId id="294" r:id="rId31"/>
    <p:sldId id="389" r:id="rId32"/>
    <p:sldId id="390" r:id="rId33"/>
    <p:sldId id="391" r:id="rId34"/>
    <p:sldId id="392" r:id="rId35"/>
    <p:sldId id="393" r:id="rId36"/>
    <p:sldId id="394" r:id="rId37"/>
    <p:sldId id="443" r:id="rId38"/>
    <p:sldId id="295" r:id="rId39"/>
    <p:sldId id="296" r:id="rId40"/>
    <p:sldId id="297" r:id="rId41"/>
    <p:sldId id="298" r:id="rId42"/>
    <p:sldId id="299" r:id="rId43"/>
    <p:sldId id="300" r:id="rId44"/>
    <p:sldId id="301" r:id="rId45"/>
    <p:sldId id="302" r:id="rId46"/>
    <p:sldId id="303" r:id="rId47"/>
    <p:sldId id="304" r:id="rId48"/>
    <p:sldId id="305" r:id="rId49"/>
    <p:sldId id="406" r:id="rId50"/>
    <p:sldId id="307" r:id="rId51"/>
    <p:sldId id="308" r:id="rId52"/>
    <p:sldId id="309" r:id="rId53"/>
    <p:sldId id="417" r:id="rId54"/>
    <p:sldId id="425" r:id="rId55"/>
    <p:sldId id="407" r:id="rId56"/>
    <p:sldId id="455" r:id="rId57"/>
    <p:sldId id="426" r:id="rId58"/>
    <p:sldId id="456" r:id="rId59"/>
    <p:sldId id="446" r:id="rId60"/>
    <p:sldId id="435" r:id="rId6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0202"/>
    <a:srgbClr val="9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610" autoAdjust="0"/>
  </p:normalViewPr>
  <p:slideViewPr>
    <p:cSldViewPr snapToGrid="0" snapToObjects="1">
      <p:cViewPr>
        <p:scale>
          <a:sx n="63" d="100"/>
          <a:sy n="63" d="100"/>
        </p:scale>
        <p:origin x="-840" y="360"/>
      </p:cViewPr>
      <p:guideLst>
        <p:guide orient="horz" pos="3072"/>
        <p:guide pos="4096"/>
      </p:guideLst>
    </p:cSldViewPr>
  </p:slideViewPr>
  <p:notesTextViewPr>
    <p:cViewPr>
      <p:scale>
        <a:sx n="100" d="100"/>
        <a:sy n="100" d="100"/>
      </p:scale>
      <p:origin x="0" y="0"/>
    </p:cViewPr>
  </p:notesTextViewPr>
  <p:sorterViewPr>
    <p:cViewPr>
      <p:scale>
        <a:sx n="66" d="100"/>
        <a:sy n="66" d="100"/>
      </p:scale>
      <p:origin x="0" y="28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 Id="rId4"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079BB8-AA12-9848-96F4-2961FBD1CBB3}" type="datetimeFigureOut">
              <a:rPr lang="en-US" smtClean="0"/>
              <a:t>2/8/2018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59221A-D7CC-4042-B59A-AD10E67407DF}" type="slidenum">
              <a:rPr lang="en-US" smtClean="0"/>
              <a:t>‹#›</a:t>
            </a:fld>
            <a:endParaRPr lang="en-US"/>
          </a:p>
        </p:txBody>
      </p:sp>
    </p:spTree>
    <p:extLst>
      <p:ext uri="{BB962C8B-B14F-4D97-AF65-F5344CB8AC3E}">
        <p14:creationId xmlns:p14="http://schemas.microsoft.com/office/powerpoint/2010/main" val="27672194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95158081"/>
      </p:ext>
    </p:extLst>
  </p:cSld>
  <p:clrMap bg1="lt1" tx1="dk1" bg2="lt2" tx2="dk2" accent1="accent1" accent2="accent2" accent3="accent3" accent4="accent4" accent5="accent5" accent6="accent6" hlink="hlink" folHlink="folHlink"/>
  <p:hf hdr="0" ftr="0" dt="0"/>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8147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altLang="zh-CN" dirty="0" smtClean="0"/>
              <a:t>In</a:t>
            </a:r>
            <a:r>
              <a:rPr lang="zh-CN" altLang="en-US" dirty="0" smtClean="0"/>
              <a:t> </a:t>
            </a:r>
            <a:r>
              <a:rPr lang="en-US" altLang="zh-CN" dirty="0" smtClean="0"/>
              <a:t>literature,</a:t>
            </a:r>
            <a:r>
              <a:rPr lang="zh-CN" altLang="en-US" dirty="0" smtClean="0"/>
              <a:t> </a:t>
            </a:r>
            <a:r>
              <a:rPr lang="en-US" altLang="zh-CN" dirty="0" smtClean="0"/>
              <a:t>there are</a:t>
            </a:r>
            <a:r>
              <a:rPr lang="en-US" altLang="zh-CN" baseline="0" dirty="0" smtClean="0"/>
              <a:t> some</a:t>
            </a:r>
            <a:r>
              <a:rPr lang="zh-CN" altLang="en-US" baseline="0" dirty="0" smtClean="0"/>
              <a:t> </a:t>
            </a:r>
            <a:r>
              <a:rPr lang="en-US" altLang="zh-CN" baseline="0" dirty="0" smtClean="0"/>
              <a:t>related</a:t>
            </a:r>
            <a:r>
              <a:rPr lang="zh-CN" altLang="en-US" baseline="0" dirty="0" smtClean="0"/>
              <a:t> </a:t>
            </a:r>
            <a:r>
              <a:rPr lang="en-US" altLang="zh-CN" baseline="0" dirty="0" smtClean="0"/>
              <a:t>work</a:t>
            </a:r>
            <a:r>
              <a:rPr lang="zh-CN" altLang="en-US" baseline="0" dirty="0" smtClean="0"/>
              <a:t> </a:t>
            </a:r>
            <a:r>
              <a:rPr lang="en-US" altLang="zh-CN" baseline="0" dirty="0" smtClean="0"/>
              <a:t>such</a:t>
            </a:r>
            <a:r>
              <a:rPr lang="zh-CN" altLang="en-US" baseline="0" dirty="0" smtClean="0"/>
              <a:t> </a:t>
            </a:r>
            <a:r>
              <a:rPr lang="en-US" altLang="zh-CN" baseline="0" dirty="0" smtClean="0"/>
              <a:t>as</a:t>
            </a:r>
            <a:r>
              <a:rPr lang="zh-CN" altLang="en-US" baseline="0" dirty="0" smtClean="0"/>
              <a:t> </a:t>
            </a:r>
            <a:r>
              <a:rPr lang="en-US" altLang="zh-CN" baseline="0" dirty="0" smtClean="0"/>
              <a:t>t</a:t>
            </a:r>
            <a:r>
              <a:rPr lang="en-US" dirty="0" smtClean="0"/>
              <a:t>he classical </a:t>
            </a:r>
            <a:r>
              <a:rPr lang="en-US" baseline="0" dirty="0" smtClean="0"/>
              <a:t>graph embedding algorithms multi-dimensional scaling, </a:t>
            </a:r>
            <a:r>
              <a:rPr lang="en-US" baseline="0" dirty="0" err="1" smtClean="0"/>
              <a:t>IsoMap</a:t>
            </a:r>
            <a:r>
              <a:rPr lang="en-US" baseline="0" dirty="0" smtClean="0"/>
              <a:t>, and </a:t>
            </a:r>
            <a:r>
              <a:rPr lang="en-US" baseline="0" dirty="0" err="1" smtClean="0"/>
              <a:t>Laplacian</a:t>
            </a:r>
            <a:r>
              <a:rPr lang="en-US" baseline="0" dirty="0" smtClean="0"/>
              <a:t> </a:t>
            </a:r>
            <a:r>
              <a:rPr lang="en-US" baseline="0" dirty="0" err="1" smtClean="0"/>
              <a:t>Eigenmap</a:t>
            </a:r>
            <a:r>
              <a:rPr lang="en-US" baseline="0" dirty="0" smtClean="0"/>
              <a:t>. These algorithms work well on</a:t>
            </a:r>
            <a:r>
              <a:rPr lang="zh-CN" altLang="en-US" baseline="0" dirty="0" smtClean="0"/>
              <a:t> </a:t>
            </a:r>
            <a:r>
              <a:rPr lang="en-US" baseline="0" dirty="0" smtClean="0"/>
              <a:t>small networks</a:t>
            </a:r>
            <a:r>
              <a:rPr lang="en-US" altLang="zh-CN" baseline="0" dirty="0" smtClean="0"/>
              <a:t>.</a:t>
            </a:r>
            <a:r>
              <a:rPr lang="zh-CN" altLang="en-US" baseline="0" dirty="0" smtClean="0"/>
              <a:t> </a:t>
            </a:r>
            <a:r>
              <a:rPr lang="en-US" altLang="zh-CN" baseline="0" dirty="0" smtClean="0"/>
              <a:t>However,</a:t>
            </a:r>
            <a:r>
              <a:rPr lang="zh-CN" altLang="en-US" baseline="0" dirty="0" smtClean="0"/>
              <a:t> </a:t>
            </a:r>
            <a:r>
              <a:rPr lang="en-US" altLang="zh-CN" baseline="0" dirty="0" smtClean="0"/>
              <a:t>they</a:t>
            </a:r>
            <a:r>
              <a:rPr lang="en-US" baseline="0" dirty="0" smtClean="0"/>
              <a:t> are</a:t>
            </a:r>
            <a:r>
              <a:rPr lang="zh-CN" altLang="en-US" baseline="0" dirty="0" smtClean="0"/>
              <a:t> </a:t>
            </a:r>
            <a:r>
              <a:rPr lang="en-US" altLang="zh-CN" baseline="0" dirty="0" smtClean="0"/>
              <a:t>difficult</a:t>
            </a:r>
            <a:r>
              <a:rPr lang="en-US" baseline="0" dirty="0" smtClean="0"/>
              <a:t> to scale up to real-world networks. There are some work based on graph factorization, which is able to scale up to very large networks</a:t>
            </a:r>
            <a:r>
              <a:rPr lang="zh-CN" altLang="zh-CN" baseline="0" dirty="0" smtClean="0"/>
              <a:t>.</a:t>
            </a:r>
            <a:r>
              <a:rPr lang="zh-CN" altLang="en-US" baseline="0" dirty="0" smtClean="0"/>
              <a:t> </a:t>
            </a:r>
            <a:r>
              <a:rPr lang="en-US" altLang="zh-CN" baseline="0" dirty="0" smtClean="0"/>
              <a:t>But</a:t>
            </a:r>
            <a:r>
              <a:rPr lang="zh-CN" altLang="en-US" baseline="0" dirty="0" smtClean="0"/>
              <a:t> </a:t>
            </a:r>
            <a:r>
              <a:rPr lang="en-US" altLang="zh-CN" baseline="0" dirty="0" smtClean="0"/>
              <a:t>the</a:t>
            </a:r>
            <a:r>
              <a:rPr lang="zh-CN" altLang="en-US" baseline="0" dirty="0" smtClean="0"/>
              <a:t> </a:t>
            </a:r>
            <a:r>
              <a:rPr lang="en-US" altLang="zh-CN" baseline="0" dirty="0" smtClean="0"/>
              <a:t>objective</a:t>
            </a:r>
            <a:r>
              <a:rPr lang="zh-CN" altLang="en-US" baseline="0" dirty="0" smtClean="0"/>
              <a:t> </a:t>
            </a:r>
            <a:r>
              <a:rPr lang="en-US" altLang="zh-CN" baseline="0" dirty="0" smtClean="0"/>
              <a:t>of</a:t>
            </a:r>
            <a:r>
              <a:rPr lang="zh-CN" altLang="en-US" baseline="0" dirty="0" smtClean="0"/>
              <a:t> </a:t>
            </a:r>
            <a:r>
              <a:rPr lang="en-US" altLang="zh-CN" baseline="0" dirty="0" smtClean="0"/>
              <a:t>graph</a:t>
            </a:r>
            <a:r>
              <a:rPr lang="zh-CN" altLang="en-US" baseline="0" dirty="0" smtClean="0"/>
              <a:t> </a:t>
            </a:r>
            <a:r>
              <a:rPr lang="en-US" altLang="zh-CN" baseline="0" dirty="0" smtClean="0"/>
              <a:t>factorization</a:t>
            </a:r>
            <a:r>
              <a:rPr lang="zh-CN" altLang="en-US" baseline="0" dirty="0" smtClean="0"/>
              <a:t> </a:t>
            </a:r>
            <a:r>
              <a:rPr lang="en-US" altLang="zh-CN" baseline="0" dirty="0" smtClean="0"/>
              <a:t>is</a:t>
            </a:r>
            <a:r>
              <a:rPr lang="zh-CN" altLang="en-US" baseline="0" dirty="0" smtClean="0"/>
              <a:t> </a:t>
            </a:r>
            <a:r>
              <a:rPr lang="en-US" baseline="0" dirty="0" smtClean="0"/>
              <a:t>not specifically designed for network representation</a:t>
            </a:r>
            <a:r>
              <a:rPr lang="zh-CN" altLang="zh-CN" baseline="0" dirty="0" smtClean="0"/>
              <a:t>,</a:t>
            </a:r>
            <a:r>
              <a:rPr lang="zh-CN" altLang="en-US" baseline="0" dirty="0" smtClean="0"/>
              <a:t> </a:t>
            </a:r>
            <a:r>
              <a:rPr lang="en-US" altLang="zh-CN" baseline="0" dirty="0" smtClean="0"/>
              <a:t>and</a:t>
            </a:r>
            <a:r>
              <a:rPr lang="zh-CN" altLang="en-US" baseline="0" dirty="0" smtClean="0"/>
              <a:t> </a:t>
            </a:r>
            <a:r>
              <a:rPr lang="en-US" altLang="zh-CN" baseline="0"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only</a:t>
            </a:r>
            <a:r>
              <a:rPr lang="zh-CN" altLang="en-US" baseline="0" dirty="0" smtClean="0"/>
              <a:t> </a:t>
            </a:r>
            <a:r>
              <a:rPr lang="en-US" altLang="zh-CN" baseline="0" dirty="0" smtClean="0"/>
              <a:t>applicable</a:t>
            </a:r>
            <a:r>
              <a:rPr lang="zh-CN" altLang="en-US" baseline="0" dirty="0" smtClean="0"/>
              <a:t> </a:t>
            </a:r>
            <a:r>
              <a:rPr lang="en-US" altLang="zh-CN" baseline="0" dirty="0" smtClean="0"/>
              <a:t>for</a:t>
            </a:r>
            <a:r>
              <a:rPr lang="zh-CN" altLang="en-US" baseline="0" dirty="0" smtClean="0"/>
              <a:t> </a:t>
            </a:r>
            <a:r>
              <a:rPr lang="en-US" altLang="zh-CN" baseline="0" dirty="0" smtClean="0"/>
              <a:t>undirected</a:t>
            </a:r>
            <a:r>
              <a:rPr lang="zh-CN" altLang="en-US" baseline="0" dirty="0" smtClean="0"/>
              <a:t> </a:t>
            </a:r>
            <a:r>
              <a:rPr lang="en-US" altLang="zh-CN" baseline="0" dirty="0" smtClean="0"/>
              <a:t>edges.</a:t>
            </a:r>
          </a:p>
          <a:p>
            <a:pPr marL="0" marR="0" indent="0" defTabSz="457200" eaLnBrk="1" fontAlgn="auto" latinLnBrk="0" hangingPunct="1">
              <a:lnSpc>
                <a:spcPct val="125000"/>
              </a:lnSpc>
              <a:spcBef>
                <a:spcPts val="0"/>
              </a:spcBef>
              <a:spcAft>
                <a:spcPts val="0"/>
              </a:spcAft>
              <a:buClrTx/>
              <a:buSzTx/>
              <a:buFontTx/>
              <a:buNone/>
              <a:tabLst/>
              <a:defRPr/>
            </a:pPr>
            <a:r>
              <a:rPr lang="zh-CN" altLang="en-US" baseline="0" dirty="0" smtClean="0"/>
              <a:t> </a:t>
            </a:r>
            <a:r>
              <a:rPr lang="en-US" altLang="zh-CN" baseline="0" dirty="0" smtClean="0"/>
              <a:t>Network</a:t>
            </a:r>
            <a:r>
              <a:rPr lang="zh-CN" altLang="en-US" baseline="0" dirty="0" smtClean="0"/>
              <a:t> </a:t>
            </a:r>
            <a:r>
              <a:rPr lang="en-US" altLang="zh-CN" baseline="0" dirty="0" smtClean="0"/>
              <a:t>representation</a:t>
            </a:r>
            <a:r>
              <a:rPr lang="zh-CN" altLang="en-US" baseline="0" dirty="0" smtClean="0"/>
              <a:t> </a:t>
            </a:r>
            <a:r>
              <a:rPr lang="en-US" altLang="zh-CN" baseline="0" dirty="0" smtClean="0"/>
              <a:t>is</a:t>
            </a:r>
            <a:r>
              <a:rPr lang="zh-CN" altLang="en-US" baseline="0" dirty="0" smtClean="0"/>
              <a:t> </a:t>
            </a:r>
            <a:r>
              <a:rPr lang="en-US" altLang="zh-CN" baseline="0" dirty="0" smtClean="0"/>
              <a:t>also</a:t>
            </a:r>
            <a:r>
              <a:rPr lang="zh-CN" altLang="en-US" baseline="0" dirty="0" smtClean="0"/>
              <a:t> </a:t>
            </a:r>
            <a:r>
              <a:rPr lang="en-US" altLang="zh-CN" baseline="0" dirty="0" smtClean="0"/>
              <a:t>related</a:t>
            </a:r>
            <a:r>
              <a:rPr lang="zh-CN" altLang="en-US" baseline="0" dirty="0" smtClean="0"/>
              <a:t> </a:t>
            </a:r>
            <a:r>
              <a:rPr lang="en-US" altLang="zh-CN" baseline="0" dirty="0" smtClean="0"/>
              <a:t>to</a:t>
            </a:r>
            <a:r>
              <a:rPr lang="zh-CN" altLang="en-US" baseline="0" dirty="0" smtClean="0"/>
              <a:t> </a:t>
            </a:r>
            <a:r>
              <a:rPr lang="en-US" altLang="zh-CN" baseline="0" dirty="0" smtClean="0"/>
              <a:t>neural</a:t>
            </a:r>
            <a:r>
              <a:rPr lang="zh-CN" altLang="en-US" baseline="0" dirty="0" smtClean="0"/>
              <a:t> </a:t>
            </a:r>
            <a:r>
              <a:rPr lang="en-US" altLang="zh-CN" baseline="0" dirty="0" smtClean="0"/>
              <a:t>word</a:t>
            </a:r>
            <a:r>
              <a:rPr lang="zh-CN" altLang="en-US" baseline="0" dirty="0" smtClean="0"/>
              <a:t> </a:t>
            </a:r>
            <a:r>
              <a:rPr lang="en-US" altLang="zh-CN" baseline="0" dirty="0" err="1" smtClean="0"/>
              <a:t>embeddings</a:t>
            </a:r>
            <a:r>
              <a:rPr lang="en-US" altLang="zh-CN" baseline="0" dirty="0" smtClean="0"/>
              <a:t>,</a:t>
            </a:r>
            <a:r>
              <a:rPr lang="zh-CN" altLang="en-US" baseline="0" dirty="0" smtClean="0"/>
              <a:t> </a:t>
            </a:r>
            <a:r>
              <a:rPr lang="en-US" altLang="zh-CN" baseline="0" dirty="0" smtClean="0"/>
              <a:t>which</a:t>
            </a:r>
            <a:r>
              <a:rPr lang="zh-CN" altLang="en-US" baseline="0" dirty="0" smtClean="0"/>
              <a:t> </a:t>
            </a:r>
            <a:r>
              <a:rPr lang="en-US" altLang="zh-CN" baseline="0" dirty="0" smtClean="0"/>
              <a:t>studied</a:t>
            </a:r>
            <a:r>
              <a:rPr lang="zh-CN" altLang="en-US" baseline="0" dirty="0" smtClean="0"/>
              <a:t> </a:t>
            </a:r>
            <a:r>
              <a:rPr lang="en-US" altLang="zh-CN" baseline="0" dirty="0" smtClean="0"/>
              <a:t>learning</a:t>
            </a:r>
            <a:r>
              <a:rPr lang="zh-CN" altLang="en-US" baseline="0" dirty="0" smtClean="0"/>
              <a:t> </a:t>
            </a:r>
            <a:r>
              <a:rPr lang="en-US" altLang="zh-CN" baseline="0" dirty="0" smtClean="0"/>
              <a:t>word</a:t>
            </a:r>
            <a:r>
              <a:rPr lang="zh-CN" altLang="en-US" baseline="0" dirty="0" smtClean="0"/>
              <a:t> </a:t>
            </a:r>
            <a:r>
              <a:rPr lang="en-US" altLang="zh-CN" baseline="0" dirty="0" smtClean="0"/>
              <a:t>representations</a:t>
            </a:r>
            <a:r>
              <a:rPr lang="zh-CN" altLang="en-US" baseline="0" dirty="0" smtClean="0"/>
              <a:t> </a:t>
            </a:r>
            <a:r>
              <a:rPr lang="en-US" altLang="zh-CN" baseline="0" dirty="0" smtClean="0"/>
              <a:t>from</a:t>
            </a:r>
            <a:r>
              <a:rPr lang="zh-CN" altLang="en-US" baseline="0" dirty="0" smtClean="0"/>
              <a:t> </a:t>
            </a:r>
            <a:r>
              <a:rPr lang="en-US" altLang="zh-CN" baseline="0" dirty="0" smtClean="0"/>
              <a:t>word</a:t>
            </a:r>
            <a:r>
              <a:rPr lang="zh-CN" altLang="en-US" baseline="0" dirty="0" smtClean="0"/>
              <a:t> </a:t>
            </a:r>
            <a:r>
              <a:rPr lang="en-US" altLang="zh-CN" baseline="0" dirty="0" smtClean="0"/>
              <a:t>sequences</a:t>
            </a:r>
            <a:r>
              <a:rPr lang="zh-CN" altLang="en-US" baseline="0" dirty="0" smtClean="0"/>
              <a:t>. </a:t>
            </a:r>
            <a:r>
              <a:rPr lang="en-US" altLang="zh-CN" baseline="0" dirty="0" smtClean="0"/>
              <a:t>Our</a:t>
            </a:r>
            <a:r>
              <a:rPr lang="zh-CN" altLang="en-US" baseline="0" dirty="0" smtClean="0"/>
              <a:t> </a:t>
            </a:r>
            <a:r>
              <a:rPr lang="en-US" altLang="zh-CN" baseline="0" dirty="0" smtClean="0"/>
              <a:t>focus</a:t>
            </a:r>
            <a:r>
              <a:rPr lang="zh-CN" altLang="en-US" baseline="0" dirty="0" smtClean="0"/>
              <a:t> </a:t>
            </a:r>
            <a:r>
              <a:rPr lang="en-US" altLang="zh-CN" baseline="0" dirty="0" smtClean="0"/>
              <a:t>is</a:t>
            </a:r>
            <a:r>
              <a:rPr lang="zh-CN" altLang="en-US" baseline="0" dirty="0" smtClean="0"/>
              <a:t> </a:t>
            </a:r>
            <a:r>
              <a:rPr lang="en-US" altLang="zh-CN" baseline="0" dirty="0" smtClean="0"/>
              <a:t>learning</a:t>
            </a:r>
            <a:r>
              <a:rPr lang="zh-CN" altLang="en-US" baseline="0" dirty="0" smtClean="0"/>
              <a:t> </a:t>
            </a:r>
            <a:r>
              <a:rPr lang="en-US" altLang="zh-CN" baseline="0" dirty="0" smtClean="0"/>
              <a:t>node</a:t>
            </a:r>
            <a:r>
              <a:rPr lang="zh-CN" altLang="en-US" baseline="0" dirty="0" smtClean="0"/>
              <a:t> </a:t>
            </a:r>
            <a:r>
              <a:rPr lang="en-US" altLang="zh-CN" baseline="0" dirty="0" smtClean="0"/>
              <a:t>representations</a:t>
            </a:r>
            <a:r>
              <a:rPr lang="zh-CN" altLang="en-US" baseline="0" dirty="0" smtClean="0"/>
              <a:t> </a:t>
            </a:r>
            <a:r>
              <a:rPr lang="en-US" altLang="zh-CN" baseline="0" dirty="0" smtClean="0"/>
              <a:t>from</a:t>
            </a:r>
            <a:r>
              <a:rPr lang="zh-CN" altLang="en-US" baseline="0" dirty="0" smtClean="0"/>
              <a:t> </a:t>
            </a:r>
            <a:r>
              <a:rPr lang="en-US" altLang="zh-CN" baseline="0" dirty="0" smtClean="0"/>
              <a:t>networks</a:t>
            </a:r>
            <a:r>
              <a:rPr lang="zh-CN" altLang="en-US" baseline="0" dirty="0" smtClean="0"/>
              <a:t> </a:t>
            </a:r>
            <a:r>
              <a:rPr lang="en-US" altLang="zh-CN" baseline="0" dirty="0" smtClean="0"/>
              <a:t>with</a:t>
            </a:r>
            <a:r>
              <a:rPr lang="zh-CN" altLang="en-US" baseline="0" dirty="0" smtClean="0"/>
              <a:t> </a:t>
            </a:r>
            <a:r>
              <a:rPr lang="en-US" altLang="zh-CN" baseline="0" dirty="0" smtClean="0"/>
              <a:t>arbitrary</a:t>
            </a:r>
            <a:r>
              <a:rPr lang="zh-CN" altLang="en-US" baseline="0" dirty="0" smtClean="0"/>
              <a:t> </a:t>
            </a:r>
            <a:r>
              <a:rPr lang="en-US" altLang="zh-CN" baseline="0" dirty="0" smtClean="0"/>
              <a:t>structures.</a:t>
            </a:r>
            <a:r>
              <a:rPr lang="zh-CN" altLang="en-US" baseline="0" dirty="0" smtClean="0"/>
              <a:t> </a:t>
            </a:r>
            <a:endParaRPr lang="en-US" altLang="zh-CN"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altLang="zh-CN" baseline="0" dirty="0" smtClean="0"/>
              <a:t>The</a:t>
            </a:r>
            <a:r>
              <a:rPr lang="zh-CN" altLang="en-US" baseline="0" dirty="0" smtClean="0"/>
              <a:t> </a:t>
            </a:r>
            <a:r>
              <a:rPr lang="en-US" altLang="zh-CN" baseline="0" dirty="0" smtClean="0"/>
              <a:t>most</a:t>
            </a:r>
            <a:r>
              <a:rPr lang="zh-CN" altLang="en-US" baseline="0" dirty="0" smtClean="0"/>
              <a:t> </a:t>
            </a:r>
            <a:r>
              <a:rPr lang="en-US" altLang="zh-CN" baseline="0" dirty="0" smtClean="0"/>
              <a:t>related</a:t>
            </a:r>
            <a:r>
              <a:rPr lang="zh-CN" altLang="en-US" baseline="0" dirty="0" smtClean="0"/>
              <a:t> </a:t>
            </a:r>
            <a:r>
              <a:rPr lang="en-US" altLang="zh-CN" baseline="0" dirty="0" smtClean="0"/>
              <a:t>work</a:t>
            </a:r>
            <a:r>
              <a:rPr lang="zh-CN" altLang="en-US" baseline="0" dirty="0" smtClean="0"/>
              <a:t> </a:t>
            </a:r>
            <a:r>
              <a:rPr lang="en-US" altLang="zh-CN" baseline="0" dirty="0" smtClean="0"/>
              <a:t>with</a:t>
            </a:r>
            <a:r>
              <a:rPr lang="zh-CN" altLang="en-US" baseline="0" dirty="0" smtClean="0"/>
              <a:t> </a:t>
            </a:r>
            <a:r>
              <a:rPr lang="en-US" altLang="zh-CN" baseline="0" dirty="0" smtClean="0"/>
              <a:t>us</a:t>
            </a:r>
            <a:r>
              <a:rPr lang="zh-CN" altLang="en-US" baseline="0" dirty="0" smtClean="0"/>
              <a:t> </a:t>
            </a:r>
            <a:r>
              <a:rPr lang="en-US" altLang="zh-CN" baseline="0" dirty="0" smtClean="0"/>
              <a:t>is</a:t>
            </a:r>
            <a:r>
              <a:rPr lang="zh-CN" altLang="en-US" baseline="0" dirty="0" smtClean="0"/>
              <a:t> </a:t>
            </a:r>
            <a:r>
              <a:rPr lang="en-US" altLang="zh-CN" baseline="0" dirty="0" err="1" smtClean="0"/>
              <a:t>DeepWalk</a:t>
            </a:r>
            <a:r>
              <a:rPr lang="en-US" altLang="zh-CN" baseline="0" dirty="0" smtClean="0"/>
              <a:t>,</a:t>
            </a:r>
            <a:r>
              <a:rPr lang="zh-CN" altLang="en-US" baseline="0" dirty="0" smtClean="0"/>
              <a:t> </a:t>
            </a:r>
            <a:r>
              <a:rPr lang="en-US" altLang="zh-CN" baseline="0" dirty="0" smtClean="0"/>
              <a:t>which</a:t>
            </a:r>
            <a:r>
              <a:rPr lang="zh-CN" altLang="en-US" baseline="0" dirty="0" smtClean="0"/>
              <a:t> </a:t>
            </a:r>
            <a:r>
              <a:rPr lang="en-US" altLang="zh-CN" baseline="0" dirty="0" smtClean="0"/>
              <a:t>also</a:t>
            </a:r>
            <a:r>
              <a:rPr lang="zh-CN" altLang="en-US" baseline="0" dirty="0" smtClean="0"/>
              <a:t> </a:t>
            </a:r>
            <a:r>
              <a:rPr lang="en-US" altLang="zh-CN" baseline="0" dirty="0" smtClean="0"/>
              <a:t>studied</a:t>
            </a:r>
            <a:r>
              <a:rPr lang="zh-CN" altLang="en-US" baseline="0" dirty="0" smtClean="0"/>
              <a:t> </a:t>
            </a:r>
            <a:r>
              <a:rPr lang="en-US" altLang="zh-CN" baseline="0" dirty="0" smtClean="0"/>
              <a:t>learning</a:t>
            </a:r>
            <a:r>
              <a:rPr lang="zh-CN" altLang="en-US" baseline="0" dirty="0" smtClean="0"/>
              <a:t> </a:t>
            </a:r>
            <a:r>
              <a:rPr lang="en-US" altLang="zh-CN" baseline="0" dirty="0" smtClean="0"/>
              <a:t>node</a:t>
            </a:r>
            <a:r>
              <a:rPr lang="zh-CN" altLang="en-US" baseline="0" dirty="0" smtClean="0"/>
              <a:t> </a:t>
            </a:r>
            <a:r>
              <a:rPr lang="en-US" altLang="zh-CN" baseline="0" dirty="0" smtClean="0"/>
              <a:t>representations</a:t>
            </a:r>
            <a:r>
              <a:rPr lang="zh-CN" altLang="en-US" baseline="0" dirty="0" smtClean="0"/>
              <a:t> </a:t>
            </a:r>
            <a:r>
              <a:rPr lang="en-US" altLang="zh-CN" baseline="0" dirty="0" smtClean="0"/>
              <a:t>of</a:t>
            </a:r>
            <a:r>
              <a:rPr lang="zh-CN" altLang="en-US" baseline="0" dirty="0" smtClean="0"/>
              <a:t> </a:t>
            </a:r>
            <a:r>
              <a:rPr lang="en-US" altLang="zh-CN" baseline="0" dirty="0" smtClean="0"/>
              <a:t>networks.</a:t>
            </a:r>
            <a:r>
              <a:rPr lang="zh-CN" altLang="en-US" baseline="0" dirty="0" smtClean="0"/>
              <a:t> </a:t>
            </a:r>
            <a:r>
              <a:rPr lang="en-US" altLang="zh-CN" baseline="0" dirty="0" smtClean="0"/>
              <a:t>However,</a:t>
            </a:r>
            <a:r>
              <a:rPr lang="zh-CN" altLang="en-US" baseline="0" dirty="0" smtClean="0"/>
              <a:t> </a:t>
            </a:r>
            <a:r>
              <a:rPr lang="en-US" altLang="zh-CN" baseline="0" dirty="0" err="1" smtClean="0"/>
              <a:t>DeepWalk</a:t>
            </a:r>
            <a:r>
              <a:rPr lang="zh-CN" altLang="en-US" baseline="0" dirty="0" smtClean="0"/>
              <a:t> </a:t>
            </a:r>
            <a:r>
              <a:rPr lang="en-US" altLang="zh-CN" baseline="0" dirty="0" smtClean="0"/>
              <a:t>does</a:t>
            </a:r>
            <a:r>
              <a:rPr lang="zh-CN" altLang="en-US" baseline="0" dirty="0" smtClean="0"/>
              <a:t> </a:t>
            </a:r>
            <a:r>
              <a:rPr lang="en-US" altLang="zh-CN" baseline="0" dirty="0" smtClean="0"/>
              <a:t>not</a:t>
            </a:r>
            <a:r>
              <a:rPr lang="zh-CN" altLang="en-US" baseline="0" dirty="0" smtClean="0"/>
              <a:t> </a:t>
            </a:r>
            <a:r>
              <a:rPr lang="en-US" altLang="zh-CN" baseline="0" dirty="0" smtClean="0"/>
              <a:t>have</a:t>
            </a:r>
            <a:r>
              <a:rPr lang="zh-CN" altLang="en-US" baseline="0" dirty="0" smtClean="0"/>
              <a:t> </a:t>
            </a:r>
            <a:r>
              <a:rPr lang="en-US" altLang="zh-CN" baseline="0" dirty="0" smtClean="0"/>
              <a:t>a</a:t>
            </a:r>
            <a:r>
              <a:rPr lang="zh-CN" altLang="en-US" baseline="0" dirty="0" smtClean="0"/>
              <a:t> </a:t>
            </a:r>
            <a:r>
              <a:rPr lang="en-US" altLang="zh-CN" baseline="0" dirty="0" smtClean="0"/>
              <a:t>clear</a:t>
            </a:r>
            <a:r>
              <a:rPr lang="zh-CN" altLang="en-US" baseline="0" dirty="0" smtClean="0"/>
              <a:t> </a:t>
            </a:r>
            <a:r>
              <a:rPr lang="en-US" altLang="zh-CN" baseline="0" dirty="0" smtClean="0"/>
              <a:t>objective</a:t>
            </a:r>
            <a:r>
              <a:rPr lang="zh-CN" altLang="en-US" baseline="0" dirty="0" smtClean="0"/>
              <a:t> </a:t>
            </a:r>
            <a:r>
              <a:rPr lang="en-US" altLang="zh-CN" baseline="0" dirty="0" smtClean="0"/>
              <a:t>function</a:t>
            </a:r>
            <a:r>
              <a:rPr lang="zh-CN" altLang="en-US" baseline="0" dirty="0" smtClean="0"/>
              <a:t>, </a:t>
            </a:r>
            <a:r>
              <a:rPr lang="en-US" altLang="zh-CN" baseline="0" dirty="0" smtClean="0"/>
              <a:t>and</a:t>
            </a:r>
            <a:r>
              <a:rPr lang="zh-CN" altLang="en-US" baseline="0" dirty="0" smtClean="0"/>
              <a:t> </a:t>
            </a:r>
            <a:r>
              <a:rPr lang="en-US" altLang="zh-CN" baseline="0" dirty="0" smtClean="0"/>
              <a:t>is</a:t>
            </a:r>
            <a:r>
              <a:rPr lang="zh-CN" altLang="en-US" baseline="0" dirty="0" smtClean="0"/>
              <a:t> </a:t>
            </a:r>
            <a:r>
              <a:rPr lang="en-US" altLang="zh-CN" baseline="0" dirty="0" smtClean="0"/>
              <a:t>only</a:t>
            </a:r>
            <a:r>
              <a:rPr lang="zh-CN" altLang="en-US" baseline="0" dirty="0" smtClean="0"/>
              <a:t> </a:t>
            </a:r>
            <a:r>
              <a:rPr lang="en-US" altLang="zh-CN" baseline="0" dirty="0" smtClean="0"/>
              <a:t>applicable</a:t>
            </a:r>
            <a:r>
              <a:rPr lang="zh-CN" altLang="en-US" baseline="0" dirty="0" smtClean="0"/>
              <a:t> </a:t>
            </a:r>
            <a:r>
              <a:rPr lang="en-US" altLang="zh-CN" baseline="0" dirty="0" smtClean="0"/>
              <a:t>for</a:t>
            </a:r>
            <a:r>
              <a:rPr lang="zh-CN" altLang="en-US" baseline="0" dirty="0" smtClean="0"/>
              <a:t> </a:t>
            </a:r>
            <a:r>
              <a:rPr lang="en-US" altLang="zh-CN" baseline="0" dirty="0" smtClean="0"/>
              <a:t>networks</a:t>
            </a:r>
            <a:r>
              <a:rPr lang="zh-CN" altLang="en-US" baseline="0" dirty="0" smtClean="0"/>
              <a:t> </a:t>
            </a:r>
            <a:r>
              <a:rPr lang="en-US" altLang="zh-CN" baseline="0" dirty="0" smtClean="0"/>
              <a:t>with</a:t>
            </a:r>
            <a:r>
              <a:rPr lang="zh-CN" altLang="en-US" baseline="0" dirty="0" smtClean="0"/>
              <a:t> </a:t>
            </a:r>
            <a:r>
              <a:rPr lang="en-US" altLang="zh-CN" baseline="0" dirty="0" smtClean="0"/>
              <a:t>binary</a:t>
            </a:r>
            <a:r>
              <a:rPr lang="zh-CN" altLang="en-US" baseline="0" dirty="0" smtClean="0"/>
              <a:t> </a:t>
            </a:r>
            <a:r>
              <a:rPr lang="en-US" altLang="zh-CN" baseline="0" dirty="0" smtClean="0"/>
              <a:t>edges.</a:t>
            </a:r>
            <a:endParaRPr lang="en-US" dirty="0"/>
          </a:p>
        </p:txBody>
      </p:sp>
    </p:spTree>
    <p:extLst>
      <p:ext uri="{BB962C8B-B14F-4D97-AF65-F5344CB8AC3E}">
        <p14:creationId xmlns:p14="http://schemas.microsoft.com/office/powerpoint/2010/main" val="314835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baseline="0" dirty="0" smtClean="0"/>
              <a:t>I</a:t>
            </a:r>
            <a:r>
              <a:rPr lang="zh-CN" altLang="en-US" baseline="0" dirty="0" smtClean="0"/>
              <a:t> </a:t>
            </a:r>
            <a:r>
              <a:rPr lang="en-US" baseline="0" dirty="0" smtClean="0"/>
              <a:t>proposed a scalable</a:t>
            </a:r>
            <a:r>
              <a:rPr lang="zh-CN" altLang="en-US" baseline="0" dirty="0" smtClean="0"/>
              <a:t> </a:t>
            </a:r>
            <a:r>
              <a:rPr lang="en-US" altLang="zh-CN" baseline="0" dirty="0" smtClean="0"/>
              <a:t>model</a:t>
            </a:r>
            <a:r>
              <a:rPr lang="zh-CN" altLang="en-US" baseline="0" dirty="0" smtClean="0"/>
              <a:t> </a:t>
            </a:r>
            <a:r>
              <a:rPr lang="en-US" baseline="0" dirty="0" smtClean="0"/>
              <a:t>called LINE</a:t>
            </a:r>
            <a:r>
              <a:rPr lang="zh-CN" altLang="en-US" baseline="0" dirty="0" smtClean="0"/>
              <a:t> </a:t>
            </a:r>
            <a:r>
              <a:rPr lang="en-US" altLang="zh-CN" baseline="0" dirty="0" smtClean="0"/>
              <a:t>for</a:t>
            </a:r>
            <a:r>
              <a:rPr lang="zh-CN" altLang="en-US" baseline="0" dirty="0" smtClean="0"/>
              <a:t> </a:t>
            </a:r>
            <a:r>
              <a:rPr lang="en-US" altLang="zh-CN" baseline="0" dirty="0" smtClean="0"/>
              <a:t>learning</a:t>
            </a:r>
            <a:r>
              <a:rPr lang="zh-CN" altLang="en-US" baseline="0" dirty="0" smtClean="0"/>
              <a:t> </a:t>
            </a:r>
            <a:r>
              <a:rPr lang="en-US" altLang="zh-CN" baseline="0" dirty="0" smtClean="0"/>
              <a:t>node</a:t>
            </a:r>
            <a:r>
              <a:rPr lang="zh-CN" altLang="en-US" baseline="0" dirty="0" smtClean="0"/>
              <a:t> </a:t>
            </a:r>
            <a:r>
              <a:rPr lang="en-US" altLang="zh-CN" baseline="0" dirty="0" smtClean="0"/>
              <a:t>representations,</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baseline="0" dirty="0" smtClean="0"/>
              <a:t> applicable for various types of networks including directed, undirected </a:t>
            </a:r>
            <a:r>
              <a:rPr lang="en-US" altLang="zh-CN" baseline="0" dirty="0" smtClean="0"/>
              <a:t>and </a:t>
            </a:r>
            <a:r>
              <a:rPr lang="en-US" baseline="0" dirty="0" smtClean="0"/>
              <a:t>weighted. It has a clear objective function, which preserves the first and second-order proximity between the vertices.</a:t>
            </a:r>
            <a:r>
              <a:rPr lang="zh-CN" altLang="en-US" baseline="0" dirty="0" smtClean="0"/>
              <a:t> </a:t>
            </a:r>
            <a:r>
              <a:rPr lang="en-US" altLang="zh-CN" baseline="0" dirty="0" smtClean="0"/>
              <a:t>I’ll</a:t>
            </a:r>
            <a:r>
              <a:rPr lang="zh-CN" altLang="en-US" baseline="0" dirty="0" smtClean="0"/>
              <a:t> </a:t>
            </a:r>
            <a:r>
              <a:rPr lang="en-US" altLang="zh-CN" baseline="0" dirty="0" smtClean="0"/>
              <a:t>introduce</a:t>
            </a:r>
            <a:r>
              <a:rPr lang="zh-CN" altLang="en-US" baseline="0" dirty="0" smtClean="0"/>
              <a:t> </a:t>
            </a:r>
            <a:r>
              <a:rPr lang="en-US" altLang="zh-CN" baseline="0" dirty="0" smtClean="0"/>
              <a:t>the</a:t>
            </a:r>
            <a:r>
              <a:rPr lang="zh-CN" altLang="en-US" baseline="0" dirty="0" smtClean="0"/>
              <a:t> </a:t>
            </a:r>
            <a:r>
              <a:rPr lang="en-US" altLang="zh-CN" baseline="0" dirty="0" smtClean="0"/>
              <a:t>definition</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two</a:t>
            </a:r>
            <a:r>
              <a:rPr lang="zh-CN" altLang="en-US" baseline="0" dirty="0" smtClean="0"/>
              <a:t> </a:t>
            </a:r>
            <a:r>
              <a:rPr lang="en-US" altLang="zh-CN" baseline="0" dirty="0" smtClean="0"/>
              <a:t>proximity</a:t>
            </a:r>
            <a:r>
              <a:rPr lang="zh-CN" altLang="en-US" baseline="0" dirty="0" smtClean="0"/>
              <a:t> </a:t>
            </a:r>
            <a:r>
              <a:rPr lang="en-US" altLang="zh-CN" baseline="0" dirty="0" smtClean="0"/>
              <a:t>later.</a:t>
            </a:r>
            <a:r>
              <a:rPr lang="zh-CN" altLang="en-US" baseline="0" dirty="0" smtClean="0"/>
              <a:t> </a:t>
            </a:r>
            <a:r>
              <a:rPr lang="en-US" baseline="0" dirty="0" smtClean="0"/>
              <a:t>LINE is very scalable</a:t>
            </a:r>
            <a:r>
              <a:rPr lang="zh-CN" altLang="zh-CN" baseline="0" dirty="0" smtClean="0"/>
              <a:t>,</a:t>
            </a:r>
            <a:r>
              <a:rPr lang="zh-CN" altLang="en-US" baseline="0" dirty="0" smtClean="0"/>
              <a:t> </a:t>
            </a:r>
            <a:r>
              <a:rPr lang="en-US" altLang="zh-CN" baseline="0" dirty="0" smtClean="0"/>
              <a:t>which</a:t>
            </a:r>
            <a:r>
              <a:rPr lang="zh-CN" altLang="en-US" baseline="0" dirty="0" smtClean="0"/>
              <a:t> </a:t>
            </a:r>
            <a:r>
              <a:rPr lang="en-US" altLang="zh-CN" baseline="0" dirty="0" smtClean="0"/>
              <a:t>has</a:t>
            </a:r>
            <a:r>
              <a:rPr lang="zh-CN" altLang="en-US" baseline="0" dirty="0" smtClean="0"/>
              <a:t> </a:t>
            </a:r>
            <a:r>
              <a:rPr lang="en-US" altLang="zh-CN" baseline="0" dirty="0" smtClean="0"/>
              <a:t>a</a:t>
            </a:r>
            <a:r>
              <a:rPr lang="zh-CN" altLang="en-US" baseline="0" dirty="0" smtClean="0"/>
              <a:t> </a:t>
            </a:r>
            <a:r>
              <a:rPr lang="en-US" baseline="0" dirty="0" smtClean="0"/>
              <a:t>very effective and efficient optimization algorithm through asynchronous stochastic gradient descent</a:t>
            </a:r>
            <a:r>
              <a:rPr lang="en-US" altLang="zh-CN" baseline="0" dirty="0" smtClean="0"/>
              <a:t>.</a:t>
            </a:r>
            <a:r>
              <a:rPr lang="zh-CN" altLang="en-US" baseline="0" dirty="0" smtClean="0"/>
              <a:t> </a:t>
            </a:r>
            <a:r>
              <a:rPr lang="en-US" altLang="zh-CN" baseline="0" dirty="0" smtClean="0"/>
              <a:t>It</a:t>
            </a:r>
            <a:r>
              <a:rPr lang="zh-CN" altLang="en-US" baseline="0" dirty="0" smtClean="0"/>
              <a:t> </a:t>
            </a:r>
            <a:r>
              <a:rPr lang="en-US" baseline="0" dirty="0" smtClean="0"/>
              <a:t>only takes a couple of hours to learn</a:t>
            </a:r>
            <a:r>
              <a:rPr lang="zh-CN" altLang="en-US" baseline="0" dirty="0" smtClean="0"/>
              <a:t> </a:t>
            </a:r>
            <a:r>
              <a:rPr lang="en-US" altLang="zh-CN" baseline="0" dirty="0" smtClean="0"/>
              <a:t>the</a:t>
            </a:r>
            <a:r>
              <a:rPr lang="zh-CN" altLang="en-US" baseline="0" dirty="0" smtClean="0"/>
              <a:t> </a:t>
            </a:r>
            <a:r>
              <a:rPr lang="en-US" altLang="zh-CN" baseline="0" dirty="0" smtClean="0"/>
              <a:t>representation</a:t>
            </a:r>
            <a:r>
              <a:rPr lang="zh-CN" altLang="en-US" baseline="0" dirty="0" smtClean="0"/>
              <a:t> </a:t>
            </a:r>
            <a:r>
              <a:rPr lang="en-US" altLang="zh-CN" baseline="0" dirty="0" smtClean="0"/>
              <a:t>of</a:t>
            </a:r>
            <a:r>
              <a:rPr lang="zh-CN" altLang="en-US" baseline="0" dirty="0" smtClean="0"/>
              <a:t> </a:t>
            </a:r>
            <a:r>
              <a:rPr lang="en-US" baseline="0" dirty="0" smtClean="0"/>
              <a:t>networks with millions of nodes and billions of edges on a single machine</a:t>
            </a:r>
            <a:r>
              <a:rPr lang="en-US" altLang="zh-CN" baseline="0" dirty="0" smtClean="0"/>
              <a:t>.</a:t>
            </a:r>
            <a:r>
              <a:rPr lang="zh-CN" altLang="en-US" baseline="0" dirty="0" smtClean="0"/>
              <a:t> </a:t>
            </a:r>
            <a:endParaRPr lang="en-US" altLang="zh-CN" baseline="0" dirty="0" smtClean="0"/>
          </a:p>
          <a:p>
            <a:endParaRPr lang="en-US" dirty="0" smtClean="0"/>
          </a:p>
          <a:p>
            <a:r>
              <a:rPr lang="en-US" dirty="0" smtClean="0"/>
              <a:t>Coming</a:t>
            </a:r>
            <a:r>
              <a:rPr lang="zh-CN" altLang="en-US" dirty="0" smtClean="0"/>
              <a:t> </a:t>
            </a:r>
            <a:r>
              <a:rPr lang="en-US" altLang="zh-CN" dirty="0" smtClean="0"/>
              <a:t>back</a:t>
            </a:r>
            <a:r>
              <a:rPr lang="zh-CN" altLang="en-US" dirty="0" smtClean="0"/>
              <a:t> </a:t>
            </a:r>
            <a:r>
              <a:rPr lang="en-US" altLang="zh-CN" dirty="0" smtClean="0"/>
              <a:t>to</a:t>
            </a:r>
            <a:r>
              <a:rPr lang="zh-CN" altLang="en-US" dirty="0" smtClean="0"/>
              <a:t> </a:t>
            </a:r>
            <a:r>
              <a:rPr lang="en-US" altLang="zh-CN" dirty="0" smtClean="0"/>
              <a:t>the</a:t>
            </a:r>
            <a:r>
              <a:rPr lang="zh-CN" altLang="en-US" dirty="0" smtClean="0"/>
              <a:t> </a:t>
            </a:r>
            <a:r>
              <a:rPr lang="en-US" altLang="zh-CN" dirty="0" smtClean="0"/>
              <a:t>objective</a:t>
            </a:r>
            <a:r>
              <a:rPr lang="zh-CN" altLang="en-US" dirty="0" smtClean="0"/>
              <a:t> </a:t>
            </a:r>
            <a:r>
              <a:rPr lang="en-US" altLang="zh-CN" dirty="0" smtClean="0"/>
              <a:t>of</a:t>
            </a:r>
            <a:r>
              <a:rPr lang="zh-CN" altLang="en-US" dirty="0" smtClean="0"/>
              <a:t> </a:t>
            </a:r>
            <a:r>
              <a:rPr lang="en-US" altLang="zh-CN" dirty="0" smtClean="0"/>
              <a:t>network</a:t>
            </a:r>
            <a:r>
              <a:rPr lang="zh-CN" altLang="en-US" dirty="0" smtClean="0"/>
              <a:t> </a:t>
            </a:r>
            <a:r>
              <a:rPr lang="en-US" altLang="zh-CN" dirty="0" smtClean="0"/>
              <a:t>representation?</a:t>
            </a:r>
            <a:r>
              <a:rPr lang="zh-CN" altLang="en-US" dirty="0" smtClean="0"/>
              <a:t> </a:t>
            </a:r>
            <a:r>
              <a:rPr lang="en-US" dirty="0" smtClean="0"/>
              <a:t>What</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right</a:t>
            </a:r>
            <a:r>
              <a:rPr lang="zh-CN" altLang="en-US" dirty="0" smtClean="0"/>
              <a:t> </a:t>
            </a:r>
            <a:r>
              <a:rPr lang="en-US" altLang="zh-CN" dirty="0" smtClean="0"/>
              <a:t>objective</a:t>
            </a:r>
            <a:r>
              <a:rPr lang="zh-CN" altLang="en-US" dirty="0" smtClean="0"/>
              <a:t> </a:t>
            </a:r>
            <a:r>
              <a:rPr lang="en-US" altLang="zh-CN" dirty="0" smtClean="0"/>
              <a:t>of</a:t>
            </a:r>
            <a:r>
              <a:rPr lang="zh-CN" altLang="en-US" dirty="0" smtClean="0"/>
              <a:t> </a:t>
            </a:r>
            <a:r>
              <a:rPr lang="en-US" altLang="zh-CN" dirty="0" smtClean="0"/>
              <a:t>network</a:t>
            </a:r>
            <a:r>
              <a:rPr lang="zh-CN" altLang="en-US" dirty="0" smtClean="0"/>
              <a:t> </a:t>
            </a:r>
            <a:r>
              <a:rPr lang="en-US" altLang="zh-CN" dirty="0" smtClean="0"/>
              <a:t>representation?</a:t>
            </a:r>
            <a:r>
              <a:rPr lang="zh-CN" altLang="en-US" dirty="0" smtClean="0"/>
              <a:t> </a:t>
            </a:r>
            <a:r>
              <a:rPr lang="en-US" altLang="zh-CN" dirty="0" smtClean="0"/>
              <a:t>Or</a:t>
            </a:r>
            <a:r>
              <a:rPr lang="zh-CN" altLang="en-US" dirty="0" smtClean="0"/>
              <a:t> </a:t>
            </a:r>
            <a:r>
              <a:rPr lang="en-US" altLang="zh-CN" dirty="0" smtClean="0"/>
              <a:t>in</a:t>
            </a:r>
            <a:r>
              <a:rPr lang="zh-CN" altLang="en-US" dirty="0" smtClean="0"/>
              <a:t> </a:t>
            </a:r>
            <a:r>
              <a:rPr lang="en-US" altLang="zh-CN" dirty="0" smtClean="0"/>
              <a:t>other</a:t>
            </a:r>
            <a:r>
              <a:rPr lang="zh-CN" altLang="en-US" dirty="0" smtClean="0"/>
              <a:t> </a:t>
            </a:r>
            <a:r>
              <a:rPr lang="en-US" altLang="zh-CN" dirty="0" smtClean="0"/>
              <a:t>words,</a:t>
            </a:r>
            <a:r>
              <a:rPr lang="zh-CN" altLang="en-US" dirty="0" smtClean="0"/>
              <a:t> </a:t>
            </a:r>
            <a:r>
              <a:rPr lang="en-US" altLang="zh-CN" dirty="0" smtClean="0"/>
              <a:t>what</a:t>
            </a:r>
            <a:r>
              <a:rPr lang="zh-CN" altLang="en-US" dirty="0" smtClean="0"/>
              <a:t> </a:t>
            </a:r>
            <a:r>
              <a:rPr lang="en-US" altLang="zh-CN" dirty="0" smtClean="0"/>
              <a:t>can</a:t>
            </a:r>
            <a:r>
              <a:rPr lang="zh-CN" altLang="en-US" dirty="0" smtClean="0"/>
              <a:t> </a:t>
            </a:r>
            <a:r>
              <a:rPr lang="en-US" altLang="zh-CN" dirty="0" smtClean="0"/>
              <a:t>we</a:t>
            </a:r>
            <a:r>
              <a:rPr lang="zh-CN" altLang="en-US" dirty="0" smtClean="0"/>
              <a:t> </a:t>
            </a:r>
            <a:r>
              <a:rPr lang="en-US" altLang="zh-CN" dirty="0" smtClean="0"/>
              <a:t>say</a:t>
            </a:r>
            <a:r>
              <a:rPr lang="zh-CN" altLang="en-US" dirty="0" smtClean="0"/>
              <a:t> </a:t>
            </a:r>
            <a:r>
              <a:rPr lang="en-US" altLang="zh-CN" dirty="0" smtClean="0"/>
              <a:t>about</a:t>
            </a:r>
            <a:r>
              <a:rPr lang="zh-CN" altLang="en-US" dirty="0" smtClean="0"/>
              <a:t> </a:t>
            </a:r>
            <a:r>
              <a:rPr lang="en-US" altLang="zh-CN" dirty="0" smtClean="0"/>
              <a:t>a</a:t>
            </a:r>
            <a:r>
              <a:rPr lang="zh-CN" altLang="en-US" dirty="0" smtClean="0"/>
              <a:t> </a:t>
            </a:r>
            <a:r>
              <a:rPr lang="en-US" altLang="zh-CN" dirty="0" smtClean="0"/>
              <a:t>good</a:t>
            </a:r>
            <a:r>
              <a:rPr lang="zh-CN" altLang="en-US" dirty="0" smtClean="0"/>
              <a:t> </a:t>
            </a:r>
            <a:r>
              <a:rPr lang="en-US" altLang="zh-CN" dirty="0" smtClean="0"/>
              <a:t>representation?</a:t>
            </a:r>
            <a:r>
              <a:rPr lang="zh-CN" altLang="en-US" dirty="0" smtClean="0"/>
              <a:t> </a:t>
            </a:r>
            <a:r>
              <a:rPr lang="en-US" altLang="zh-CN" dirty="0" smtClean="0"/>
              <a:t>It</a:t>
            </a:r>
            <a:r>
              <a:rPr lang="zh-CN" altLang="en-US" dirty="0" smtClean="0"/>
              <a:t> </a:t>
            </a:r>
            <a:r>
              <a:rPr lang="en-US" altLang="zh-CN" dirty="0" smtClean="0"/>
              <a:t>is</a:t>
            </a:r>
            <a:r>
              <a:rPr lang="zh-CN" altLang="en-US" dirty="0" smtClean="0"/>
              <a:t> </a:t>
            </a:r>
            <a:r>
              <a:rPr lang="en-US" altLang="zh-CN" dirty="0" smtClean="0"/>
              <a:t>natural</a:t>
            </a:r>
            <a:r>
              <a:rPr lang="zh-CN" altLang="en-US" dirty="0" smtClean="0"/>
              <a:t> </a:t>
            </a:r>
            <a:r>
              <a:rPr lang="en-US" altLang="zh-CN" dirty="0" smtClean="0"/>
              <a:t>to</a:t>
            </a:r>
            <a:r>
              <a:rPr lang="zh-CN" altLang="en-US" dirty="0" smtClean="0"/>
              <a:t> </a:t>
            </a:r>
            <a:r>
              <a:rPr lang="en-US" altLang="zh-CN" dirty="0" smtClean="0"/>
              <a:t>assume</a:t>
            </a:r>
            <a:r>
              <a:rPr lang="zh-CN" altLang="en-US" dirty="0" smtClean="0"/>
              <a:t> </a:t>
            </a:r>
            <a:r>
              <a:rPr lang="en-US" altLang="zh-CN" dirty="0" smtClean="0"/>
              <a:t>that</a:t>
            </a:r>
            <a:r>
              <a:rPr lang="zh-CN" altLang="en-US" dirty="0" smtClean="0"/>
              <a:t> </a:t>
            </a:r>
            <a:r>
              <a:rPr lang="en-US" altLang="zh-CN" dirty="0" smtClean="0"/>
              <a:t>under</a:t>
            </a:r>
            <a:r>
              <a:rPr lang="zh-CN" altLang="en-US" dirty="0" smtClean="0"/>
              <a:t> </a:t>
            </a:r>
            <a:r>
              <a:rPr lang="en-US" altLang="zh-CN" dirty="0" smtClean="0"/>
              <a:t>a</a:t>
            </a:r>
            <a:r>
              <a:rPr lang="zh-CN" altLang="en-US" dirty="0" smtClean="0"/>
              <a:t> </a:t>
            </a:r>
            <a:r>
              <a:rPr lang="en-US" altLang="zh-CN" dirty="0" smtClean="0"/>
              <a:t>good</a:t>
            </a:r>
            <a:r>
              <a:rPr lang="zh-CN" altLang="en-US" dirty="0" smtClean="0"/>
              <a:t> </a:t>
            </a:r>
            <a:r>
              <a:rPr lang="en-US" altLang="zh-CN" dirty="0" smtClean="0"/>
              <a:t>representation,</a:t>
            </a:r>
            <a:r>
              <a:rPr lang="zh-CN" altLang="en-US" dirty="0" smtClean="0"/>
              <a:t> </a:t>
            </a:r>
            <a:r>
              <a:rPr lang="en-US" altLang="zh-CN" dirty="0" smtClean="0"/>
              <a:t>the</a:t>
            </a:r>
            <a:r>
              <a:rPr lang="zh-CN" altLang="en-US" dirty="0" smtClean="0"/>
              <a:t> </a:t>
            </a:r>
            <a:r>
              <a:rPr lang="en-US" altLang="zh-CN" dirty="0" smtClean="0"/>
              <a:t>similarities</a:t>
            </a:r>
            <a:r>
              <a:rPr lang="zh-CN" altLang="en-US" dirty="0" smtClean="0"/>
              <a:t> </a:t>
            </a:r>
            <a:r>
              <a:rPr lang="en-US" altLang="zh-CN" dirty="0" smtClean="0"/>
              <a:t>of</a:t>
            </a:r>
            <a:r>
              <a:rPr lang="zh-CN" altLang="en-US" dirty="0" smtClean="0"/>
              <a:t> </a:t>
            </a:r>
            <a:r>
              <a:rPr lang="en-US" altLang="zh-CN" dirty="0" smtClean="0"/>
              <a:t>nodes</a:t>
            </a:r>
            <a:r>
              <a:rPr lang="zh-CN" altLang="en-US" dirty="0" smtClean="0"/>
              <a:t> </a:t>
            </a:r>
            <a:r>
              <a:rPr lang="en-US" altLang="zh-CN" dirty="0" smtClean="0"/>
              <a:t>should</a:t>
            </a:r>
            <a:r>
              <a:rPr lang="zh-CN" altLang="en-US" dirty="0" smtClean="0"/>
              <a:t> </a:t>
            </a:r>
            <a:r>
              <a:rPr lang="en-US" altLang="zh-CN" dirty="0" smtClean="0"/>
              <a:t>preserve</a:t>
            </a:r>
            <a:r>
              <a:rPr lang="zh-CN" altLang="en-US" dirty="0" smtClean="0"/>
              <a:t> </a:t>
            </a:r>
            <a:r>
              <a:rPr lang="en-US" altLang="zh-CN" dirty="0" smtClean="0"/>
              <a:t>the</a:t>
            </a:r>
            <a:r>
              <a:rPr lang="zh-CN" altLang="en-US" dirty="0" smtClean="0"/>
              <a:t> </a:t>
            </a:r>
            <a:r>
              <a:rPr lang="en-US" altLang="zh-CN" dirty="0" smtClean="0"/>
              <a:t>proximity</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nodes</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original</a:t>
            </a:r>
            <a:r>
              <a:rPr lang="zh-CN" altLang="en-US" dirty="0" smtClean="0"/>
              <a:t> </a:t>
            </a:r>
            <a:r>
              <a:rPr lang="en-US" altLang="zh-CN" dirty="0" smtClean="0"/>
              <a:t>network.</a:t>
            </a:r>
            <a:r>
              <a:rPr lang="zh-CN" altLang="en-US" dirty="0" smtClean="0"/>
              <a:t> </a:t>
            </a:r>
            <a:r>
              <a:rPr lang="en-US" altLang="zh-CN" dirty="0" smtClean="0"/>
              <a:t>Here,</a:t>
            </a:r>
            <a:r>
              <a:rPr lang="zh-CN" altLang="en-US" dirty="0" smtClean="0"/>
              <a:t> </a:t>
            </a:r>
            <a:r>
              <a:rPr lang="en-US" altLang="zh-CN" dirty="0" smtClean="0"/>
              <a:t>the</a:t>
            </a:r>
            <a:r>
              <a:rPr lang="zh-CN" altLang="en-US" dirty="0" smtClean="0"/>
              <a:t> </a:t>
            </a:r>
            <a:r>
              <a:rPr lang="en-US" altLang="zh-CN" dirty="0" smtClean="0"/>
              <a:t>proximity</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interpreted</a:t>
            </a:r>
            <a:r>
              <a:rPr lang="zh-CN" altLang="en-US" dirty="0" smtClean="0"/>
              <a:t> </a:t>
            </a:r>
            <a:r>
              <a:rPr lang="en-US" altLang="zh-CN" dirty="0" smtClean="0"/>
              <a:t>differently.</a:t>
            </a:r>
            <a:r>
              <a:rPr lang="zh-CN" altLang="en-US" dirty="0" smtClean="0"/>
              <a:t> </a:t>
            </a:r>
            <a:endParaRPr lang="en-US" dirty="0"/>
          </a:p>
        </p:txBody>
      </p:sp>
    </p:spTree>
    <p:extLst>
      <p:ext uri="{BB962C8B-B14F-4D97-AF65-F5344CB8AC3E}">
        <p14:creationId xmlns:p14="http://schemas.microsoft.com/office/powerpoint/2010/main" val="3401345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a:t>
            </a:r>
            <a:r>
              <a:rPr lang="zh-CN" altLang="en-US" baseline="0" dirty="0" smtClean="0"/>
              <a:t> </a:t>
            </a:r>
            <a:r>
              <a:rPr lang="en-US" altLang="zh-CN" baseline="0" dirty="0" smtClean="0"/>
              <a:t>type</a:t>
            </a:r>
            <a:r>
              <a:rPr lang="zh-CN" altLang="en-US" baseline="0" dirty="0" smtClean="0"/>
              <a:t> </a:t>
            </a:r>
            <a:r>
              <a:rPr lang="en-US" altLang="zh-CN" baseline="0" dirty="0" smtClean="0"/>
              <a:t>of</a:t>
            </a:r>
            <a:r>
              <a:rPr lang="zh-CN" altLang="en-US" baseline="0" dirty="0" smtClean="0"/>
              <a:t> </a:t>
            </a:r>
            <a:r>
              <a:rPr lang="en-US" altLang="zh-CN" baseline="0" dirty="0" smtClean="0"/>
              <a:t>proximity</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en-US" baseline="0" dirty="0" smtClean="0"/>
              <a:t> first-order proximity</a:t>
            </a:r>
            <a:r>
              <a:rPr lang="en-US" altLang="zh-CN" baseline="0" dirty="0" smtClean="0"/>
              <a:t>,</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baseline="0" dirty="0" smtClean="0"/>
              <a:t>the local pairwise proximity</a:t>
            </a:r>
            <a:r>
              <a:rPr lang="zh-CN" altLang="en-US" baseline="0" dirty="0" smtClean="0"/>
              <a:t> </a:t>
            </a:r>
            <a:r>
              <a:rPr lang="en-US" altLang="zh-CN" baseline="0" dirty="0" smtClean="0"/>
              <a:t>and</a:t>
            </a:r>
            <a:r>
              <a:rPr lang="zh-CN" altLang="en-US" baseline="0" dirty="0" smtClean="0"/>
              <a:t> </a:t>
            </a:r>
            <a:r>
              <a:rPr lang="en-US" baseline="0" dirty="0" smtClean="0"/>
              <a:t>determined by the observed links. For vertices without links, their first-order proximity is 0.</a:t>
            </a:r>
            <a:r>
              <a:rPr lang="zh-CN" altLang="en-US" baseline="0" dirty="0" smtClean="0"/>
              <a:t> </a:t>
            </a:r>
            <a:r>
              <a:rPr lang="en-US" baseline="0" dirty="0" smtClean="0"/>
              <a:t>First-order proximity has been exploited by many existing</a:t>
            </a:r>
            <a:r>
              <a:rPr lang="zh-CN" altLang="en-US" baseline="0" dirty="0" smtClean="0"/>
              <a:t> </a:t>
            </a:r>
            <a:r>
              <a:rPr lang="en-US" altLang="zh-CN" baseline="0" dirty="0" smtClean="0"/>
              <a:t>graph</a:t>
            </a:r>
            <a:r>
              <a:rPr lang="zh-CN" altLang="en-US" baseline="0" dirty="0" smtClean="0"/>
              <a:t> </a:t>
            </a:r>
            <a:r>
              <a:rPr lang="en-US" altLang="zh-CN" baseline="0" dirty="0" smtClean="0"/>
              <a:t>embedding</a:t>
            </a:r>
            <a:r>
              <a:rPr lang="zh-CN" altLang="en-US" baseline="0" dirty="0" smtClean="0"/>
              <a:t> </a:t>
            </a:r>
            <a:r>
              <a:rPr lang="en-US" baseline="0" dirty="0" smtClean="0"/>
              <a:t>algorithms</a:t>
            </a:r>
            <a:r>
              <a:rPr lang="en-US" altLang="zh-CN" baseline="0" dirty="0" smtClean="0"/>
              <a:t>.</a:t>
            </a:r>
            <a:r>
              <a:rPr lang="zh-CN" altLang="en-US" baseline="0" dirty="0" smtClean="0"/>
              <a:t> </a:t>
            </a:r>
            <a:r>
              <a:rPr lang="en-US" baseline="0" dirty="0" smtClean="0"/>
              <a:t>However, many links between the vertices in real-world networks are not</a:t>
            </a:r>
            <a:r>
              <a:rPr lang="zh-CN" altLang="en-US" baseline="0" dirty="0" smtClean="0"/>
              <a:t> </a:t>
            </a:r>
            <a:r>
              <a:rPr lang="en-US" altLang="zh-CN" baseline="0" dirty="0" smtClean="0"/>
              <a:t>observed</a:t>
            </a:r>
            <a:r>
              <a:rPr lang="en-US" baseline="0" dirty="0" smtClean="0"/>
              <a:t>. Therefore, using first-order proximity is not sufficient for preserving the network structures</a:t>
            </a:r>
            <a:r>
              <a:rPr lang="zh-CN" altLang="zh-CN" baseline="0" dirty="0" smtClean="0"/>
              <a:t>.</a:t>
            </a:r>
            <a:r>
              <a:rPr lang="zh-CN" altLang="en-US" baseline="0" dirty="0" smtClean="0"/>
              <a:t> </a:t>
            </a:r>
            <a:r>
              <a:rPr lang="en-US" altLang="zh-CN" baseline="0" dirty="0" smtClean="0"/>
              <a:t>An</a:t>
            </a:r>
            <a:r>
              <a:rPr lang="zh-CN" altLang="en-US" baseline="0" dirty="0" smtClean="0"/>
              <a:t> </a:t>
            </a:r>
            <a:r>
              <a:rPr lang="en-US" baseline="0" dirty="0" smtClean="0"/>
              <a:t>alternative proximity</a:t>
            </a:r>
            <a:r>
              <a:rPr lang="zh-CN" altLang="en-US" baseline="0" dirty="0" smtClean="0"/>
              <a:t> </a:t>
            </a:r>
            <a:r>
              <a:rPr lang="en-US" altLang="zh-CN" baseline="0" dirty="0" smtClean="0"/>
              <a:t>must</a:t>
            </a:r>
            <a:r>
              <a:rPr lang="zh-CN" altLang="en-US" baseline="0" dirty="0" smtClean="0"/>
              <a:t> </a:t>
            </a:r>
            <a:r>
              <a:rPr lang="en-US" altLang="zh-CN" baseline="0" dirty="0" smtClean="0"/>
              <a:t>be</a:t>
            </a:r>
            <a:r>
              <a:rPr lang="zh-CN" altLang="en-US" baseline="0" dirty="0" smtClean="0"/>
              <a:t> </a:t>
            </a:r>
            <a:r>
              <a:rPr lang="en-US" altLang="zh-CN" baseline="0" dirty="0" smtClean="0"/>
              <a:t>provided.</a:t>
            </a:r>
            <a:endParaRPr lang="en-US" dirty="0" smtClean="0"/>
          </a:p>
          <a:p>
            <a:endParaRPr lang="en-US" dirty="0"/>
          </a:p>
        </p:txBody>
      </p:sp>
    </p:spTree>
    <p:extLst>
      <p:ext uri="{BB962C8B-B14F-4D97-AF65-F5344CB8AC3E}">
        <p14:creationId xmlns:p14="http://schemas.microsoft.com/office/powerpoint/2010/main" val="14034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altLang="zh-CN" dirty="0" smtClean="0"/>
              <a:t>,</a:t>
            </a:r>
            <a:r>
              <a:rPr lang="zh-CN" altLang="en-US" dirty="0" smtClean="0"/>
              <a:t> </a:t>
            </a:r>
            <a:r>
              <a:rPr lang="en-US" dirty="0" smtClean="0"/>
              <a:t>we introduce</a:t>
            </a:r>
            <a:r>
              <a:rPr lang="en-US" baseline="0" dirty="0" smtClean="0"/>
              <a:t> </a:t>
            </a:r>
            <a:r>
              <a:rPr lang="en-US" dirty="0" smtClean="0"/>
              <a:t>the second-order</a:t>
            </a:r>
            <a:r>
              <a:rPr lang="en-US" baseline="0" dirty="0" smtClean="0"/>
              <a:t> proximity between the vertices, which is the proximity between the </a:t>
            </a:r>
            <a:r>
              <a:rPr lang="en-US" baseline="0" dirty="0" smtClean="0">
                <a:solidFill>
                  <a:srgbClr val="FF0000"/>
                </a:solidFill>
              </a:rPr>
              <a:t>neighborhood </a:t>
            </a:r>
            <a:r>
              <a:rPr lang="en-US" baseline="0" dirty="0" smtClean="0"/>
              <a:t>structures of the vertices. The</a:t>
            </a:r>
            <a:r>
              <a:rPr lang="en-US" dirty="0" smtClean="0"/>
              <a:t> intuition</a:t>
            </a:r>
            <a:r>
              <a:rPr lang="en-US" baseline="0" dirty="0" smtClean="0"/>
              <a:t> is that nodes</a:t>
            </a:r>
            <a:r>
              <a:rPr lang="zh-CN" altLang="en-US" baseline="0" dirty="0" smtClean="0"/>
              <a:t> </a:t>
            </a:r>
            <a:r>
              <a:rPr lang="en-US" baseline="0" dirty="0" smtClean="0"/>
              <a:t>sharing similar neighbors are likely to be similar to each other. </a:t>
            </a:r>
            <a:r>
              <a:rPr lang="en-US" altLang="zh-CN" baseline="0" dirty="0" smtClean="0"/>
              <a:t>For example, in a social network people who share many common friends are likely to share similar interest; Another example is that words that are used together with many similar words are likely to have similar meanings. </a:t>
            </a:r>
            <a:r>
              <a:rPr lang="en-US" baseline="0" dirty="0" smtClean="0"/>
              <a:t>Next I will introduce how to preserve the first-order and second-order proximity in the low</a:t>
            </a:r>
            <a:r>
              <a:rPr lang="en-US" altLang="zh-CN" baseline="0" dirty="0" smtClean="0"/>
              <a:t>-dimensional</a:t>
            </a:r>
            <a:r>
              <a:rPr lang="zh-CN" altLang="en-US" baseline="0" dirty="0" smtClean="0"/>
              <a:t> </a:t>
            </a:r>
            <a:r>
              <a:rPr lang="en-US" altLang="zh-CN" baseline="0" dirty="0" smtClean="0"/>
              <a:t>space.</a:t>
            </a:r>
            <a:r>
              <a:rPr lang="zh-CN" altLang="en-US" baseline="0" dirty="0" smtClean="0"/>
              <a:t> </a:t>
            </a:r>
            <a:endParaRPr lang="en-US" baseline="0" dirty="0" smtClean="0"/>
          </a:p>
          <a:p>
            <a:endParaRPr lang="en-US" dirty="0"/>
          </a:p>
        </p:txBody>
      </p:sp>
    </p:spTree>
    <p:extLst>
      <p:ext uri="{BB962C8B-B14F-4D97-AF65-F5344CB8AC3E}">
        <p14:creationId xmlns:p14="http://schemas.microsoft.com/office/powerpoint/2010/main" val="2136464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r>
              <a:rPr lang="en-US" dirty="0" smtClean="0"/>
              <a:t>I</a:t>
            </a:r>
            <a:r>
              <a:rPr lang="zh-CN" altLang="en-US" dirty="0" smtClean="0"/>
              <a:t> </a:t>
            </a:r>
            <a:r>
              <a:rPr lang="en-US" altLang="zh-CN" dirty="0" smtClean="0"/>
              <a:t>first</a:t>
            </a:r>
            <a:r>
              <a:rPr lang="zh-CN" altLang="en-US" dirty="0" smtClean="0"/>
              <a:t> </a:t>
            </a:r>
            <a:r>
              <a:rPr lang="en-US" altLang="zh-CN" dirty="0" smtClean="0"/>
              <a:t>define</a:t>
            </a:r>
            <a:r>
              <a:rPr lang="zh-CN" altLang="en-US" dirty="0" smtClean="0"/>
              <a:t> </a:t>
            </a:r>
            <a:r>
              <a:rPr lang="en-US" altLang="zh-CN" dirty="0" smtClean="0"/>
              <a:t>the</a:t>
            </a:r>
            <a:r>
              <a:rPr lang="zh-CN" altLang="en-US" dirty="0" smtClean="0"/>
              <a:t> </a:t>
            </a:r>
            <a:r>
              <a:rPr lang="en-US" altLang="zh-CN" dirty="0" smtClean="0"/>
              <a:t>empirical</a:t>
            </a:r>
            <a:r>
              <a:rPr lang="zh-CN" altLang="en-US" dirty="0" smtClean="0"/>
              <a:t> </a:t>
            </a:r>
            <a:r>
              <a:rPr lang="en-US" altLang="zh-CN" dirty="0" smtClean="0"/>
              <a:t>distribution</a:t>
            </a:r>
            <a:r>
              <a:rPr lang="zh-CN" altLang="en-US" dirty="0" smtClean="0"/>
              <a:t> </a:t>
            </a:r>
            <a:r>
              <a:rPr lang="en-US" altLang="zh-CN" dirty="0" smtClean="0"/>
              <a:t>of</a:t>
            </a:r>
            <a:r>
              <a:rPr lang="zh-CN" altLang="en-US" dirty="0" smtClean="0"/>
              <a:t> </a:t>
            </a:r>
            <a:r>
              <a:rPr lang="en-US" altLang="zh-CN" dirty="0" smtClean="0"/>
              <a:t>first-order</a:t>
            </a:r>
            <a:r>
              <a:rPr lang="zh-CN" altLang="en-US" dirty="0" smtClean="0"/>
              <a:t> </a:t>
            </a:r>
            <a:r>
              <a:rPr lang="en-US" altLang="zh-CN" dirty="0" smtClean="0"/>
              <a:t>proximity</a:t>
            </a:r>
            <a:r>
              <a:rPr lang="zh-CN" altLang="en-US" dirty="0" smtClean="0"/>
              <a:t>.  </a:t>
            </a:r>
            <a:r>
              <a:rPr lang="en-US" altLang="zh-CN" dirty="0" smtClean="0"/>
              <a:t>For</a:t>
            </a:r>
            <a:r>
              <a:rPr lang="zh-CN" altLang="en-US" dirty="0" smtClean="0"/>
              <a:t> </a:t>
            </a:r>
            <a:r>
              <a:rPr lang="en-US" altLang="zh-CN" dirty="0" smtClean="0"/>
              <a:t>each</a:t>
            </a:r>
            <a:r>
              <a:rPr lang="zh-CN" altLang="en-US" dirty="0" smtClean="0"/>
              <a:t> </a:t>
            </a:r>
            <a:r>
              <a:rPr lang="en-US" altLang="zh-CN" dirty="0" smtClean="0"/>
              <a:t>pair</a:t>
            </a:r>
            <a:r>
              <a:rPr lang="zh-CN" altLang="en-US" dirty="0" smtClean="0"/>
              <a:t> </a:t>
            </a:r>
            <a:r>
              <a:rPr lang="en-US" altLang="zh-CN" dirty="0" smtClean="0"/>
              <a:t>of</a:t>
            </a:r>
            <a:r>
              <a:rPr lang="zh-CN" altLang="en-US" dirty="0" smtClean="0"/>
              <a:t> </a:t>
            </a:r>
            <a:r>
              <a:rPr lang="en-US" altLang="zh-CN" dirty="0" smtClean="0"/>
              <a:t>node</a:t>
            </a:r>
            <a:r>
              <a:rPr lang="zh-CN" altLang="en-US" dirty="0" smtClean="0"/>
              <a:t> </a:t>
            </a:r>
            <a:r>
              <a:rPr lang="en-US" altLang="zh-CN" dirty="0" err="1" smtClean="0"/>
              <a:t>i</a:t>
            </a:r>
            <a:r>
              <a:rPr lang="zh-CN" altLang="en-US" dirty="0" smtClean="0"/>
              <a:t> </a:t>
            </a:r>
            <a:r>
              <a:rPr lang="en-US" altLang="zh-CN" dirty="0" smtClean="0"/>
              <a:t>and</a:t>
            </a:r>
            <a:r>
              <a:rPr lang="zh-CN" altLang="en-US" dirty="0" smtClean="0"/>
              <a:t> </a:t>
            </a:r>
            <a:r>
              <a:rPr lang="en-US" altLang="zh-CN" dirty="0" smtClean="0"/>
              <a:t>j,</a:t>
            </a:r>
            <a:r>
              <a:rPr lang="zh-CN" altLang="en-US" dirty="0" smtClean="0"/>
              <a:t> </a:t>
            </a:r>
            <a:r>
              <a:rPr lang="en-US" altLang="zh-CN" dirty="0" smtClean="0"/>
              <a:t>the</a:t>
            </a:r>
            <a:r>
              <a:rPr lang="zh-CN" altLang="en-US" dirty="0" smtClean="0"/>
              <a:t> </a:t>
            </a:r>
            <a:r>
              <a:rPr lang="en-US" altLang="zh-CN" dirty="0" smtClean="0"/>
              <a:t>empirical</a:t>
            </a:r>
            <a:r>
              <a:rPr lang="zh-CN" altLang="en-US" dirty="0" smtClean="0"/>
              <a:t> </a:t>
            </a:r>
            <a:r>
              <a:rPr lang="en-US" altLang="zh-CN" dirty="0" smtClean="0"/>
              <a:t>distribution</a:t>
            </a:r>
            <a:r>
              <a:rPr lang="zh-CN" altLang="en-US" dirty="0" smtClean="0"/>
              <a:t> </a:t>
            </a:r>
            <a:r>
              <a:rPr lang="en-US" altLang="zh-CN" dirty="0" smtClean="0"/>
              <a:t>of</a:t>
            </a:r>
            <a:r>
              <a:rPr lang="zh-CN" altLang="en-US" dirty="0" smtClean="0"/>
              <a:t> </a:t>
            </a:r>
            <a:r>
              <a:rPr lang="en-US" altLang="zh-CN" dirty="0" smtClean="0"/>
              <a:t>first-order</a:t>
            </a:r>
            <a:r>
              <a:rPr lang="zh-CN" altLang="en-US" dirty="0" smtClean="0"/>
              <a:t> </a:t>
            </a:r>
            <a:r>
              <a:rPr lang="en-US" altLang="zh-CN" dirty="0" smtClean="0"/>
              <a:t>proximity</a:t>
            </a:r>
            <a:r>
              <a:rPr lang="zh-CN" altLang="en-US" dirty="0" smtClean="0"/>
              <a:t> </a:t>
            </a:r>
            <a:r>
              <a:rPr lang="en-US" altLang="zh-CN" dirty="0" smtClean="0"/>
              <a:t>between</a:t>
            </a:r>
            <a:r>
              <a:rPr lang="zh-CN" altLang="en-US" dirty="0" smtClean="0"/>
              <a:t> </a:t>
            </a:r>
            <a:r>
              <a:rPr lang="en-US" altLang="zh-CN" dirty="0" smtClean="0"/>
              <a:t>node</a:t>
            </a:r>
            <a:r>
              <a:rPr lang="zh-CN" altLang="en-US" dirty="0" smtClean="0"/>
              <a:t> </a:t>
            </a:r>
            <a:r>
              <a:rPr lang="en-US" altLang="zh-CN" dirty="0" err="1" smtClean="0"/>
              <a:t>i</a:t>
            </a:r>
            <a:r>
              <a:rPr lang="zh-CN" altLang="en-US" dirty="0" smtClean="0"/>
              <a:t> </a:t>
            </a:r>
            <a:r>
              <a:rPr lang="en-US" altLang="zh-CN" dirty="0" smtClean="0"/>
              <a:t>and</a:t>
            </a:r>
            <a:r>
              <a:rPr lang="zh-CN" altLang="en-US" dirty="0" smtClean="0"/>
              <a:t> </a:t>
            </a:r>
            <a:r>
              <a:rPr lang="en-US" altLang="zh-CN" dirty="0" smtClean="0"/>
              <a:t>j</a:t>
            </a:r>
            <a:r>
              <a:rPr lang="zh-CN" altLang="en-US" dirty="0" smtClean="0"/>
              <a:t> </a:t>
            </a:r>
            <a:r>
              <a:rPr lang="en-US" altLang="zh-CN" dirty="0" smtClean="0"/>
              <a:t>is</a:t>
            </a:r>
            <a:r>
              <a:rPr lang="zh-CN" altLang="en-US" dirty="0" smtClean="0"/>
              <a:t> </a:t>
            </a:r>
            <a:r>
              <a:rPr lang="en-US" altLang="zh-CN" dirty="0" smtClean="0"/>
              <a:t>defined</a:t>
            </a:r>
            <a:r>
              <a:rPr lang="zh-CN" altLang="en-US" dirty="0" smtClean="0"/>
              <a:t> </a:t>
            </a:r>
            <a:r>
              <a:rPr lang="en-US" altLang="zh-CN" dirty="0" smtClean="0"/>
              <a:t>as</a:t>
            </a:r>
            <a:r>
              <a:rPr lang="zh-CN" altLang="en-US" dirty="0" smtClean="0"/>
              <a:t> </a:t>
            </a:r>
            <a:r>
              <a:rPr lang="en-US" altLang="zh-CN" dirty="0" smtClean="0"/>
              <a:t>the</a:t>
            </a:r>
            <a:r>
              <a:rPr lang="zh-CN" altLang="en-US" dirty="0" smtClean="0"/>
              <a:t> </a:t>
            </a:r>
            <a:r>
              <a:rPr lang="en-US" altLang="zh-CN" dirty="0" smtClean="0"/>
              <a:t>weight</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edge</a:t>
            </a:r>
            <a:r>
              <a:rPr lang="zh-CN" altLang="en-US" dirty="0" smtClean="0"/>
              <a:t> </a:t>
            </a:r>
            <a:r>
              <a:rPr lang="en-US" altLang="zh-CN" dirty="0" smtClean="0"/>
              <a:t>between</a:t>
            </a:r>
            <a:r>
              <a:rPr lang="zh-CN" altLang="en-US" dirty="0" smtClean="0"/>
              <a:t> </a:t>
            </a:r>
            <a:r>
              <a:rPr lang="en-US" altLang="zh-CN" dirty="0" smtClean="0"/>
              <a:t>the</a:t>
            </a:r>
            <a:r>
              <a:rPr lang="zh-CN" altLang="en-US" dirty="0" smtClean="0"/>
              <a:t> </a:t>
            </a:r>
            <a:r>
              <a:rPr lang="en-US" altLang="zh-CN" dirty="0" smtClean="0"/>
              <a:t>two</a:t>
            </a:r>
            <a:r>
              <a:rPr lang="zh-CN" altLang="en-US" dirty="0" smtClean="0"/>
              <a:t> </a:t>
            </a:r>
            <a:r>
              <a:rPr lang="en-US" altLang="zh-CN" dirty="0" smtClean="0"/>
              <a:t>nodes</a:t>
            </a:r>
            <a:r>
              <a:rPr lang="zh-CN" altLang="en-US" dirty="0" smtClean="0"/>
              <a:t> </a:t>
            </a:r>
            <a:r>
              <a:rPr lang="en-US" altLang="zh-CN" dirty="0" smtClean="0"/>
              <a:t>and</a:t>
            </a:r>
            <a:r>
              <a:rPr lang="zh-CN" altLang="en-US" dirty="0" smtClean="0"/>
              <a:t> </a:t>
            </a:r>
            <a:r>
              <a:rPr lang="en-US" altLang="zh-CN" dirty="0" smtClean="0"/>
              <a:t>normalized</a:t>
            </a:r>
            <a:r>
              <a:rPr lang="zh-CN" altLang="en-US" dirty="0" smtClean="0"/>
              <a:t> </a:t>
            </a:r>
            <a:r>
              <a:rPr lang="en-US" altLang="zh-CN" dirty="0" smtClean="0"/>
              <a:t>by</a:t>
            </a:r>
            <a:r>
              <a:rPr lang="zh-CN" altLang="en-US" dirty="0" smtClean="0"/>
              <a:t> </a:t>
            </a:r>
            <a:r>
              <a:rPr lang="en-US" altLang="zh-CN" dirty="0" smtClean="0"/>
              <a:t>the</a:t>
            </a:r>
            <a:r>
              <a:rPr lang="zh-CN" altLang="en-US" dirty="0" smtClean="0"/>
              <a:t> </a:t>
            </a:r>
            <a:r>
              <a:rPr lang="en-US" altLang="zh-CN" dirty="0" smtClean="0"/>
              <a:t>weights</a:t>
            </a:r>
            <a:r>
              <a:rPr lang="zh-CN" altLang="en-US" dirty="0" smtClean="0"/>
              <a:t> </a:t>
            </a:r>
            <a:r>
              <a:rPr lang="en-US" altLang="zh-CN" dirty="0" smtClean="0"/>
              <a:t>of</a:t>
            </a:r>
            <a:r>
              <a:rPr lang="zh-CN" altLang="en-US" dirty="0" smtClean="0"/>
              <a:t> </a:t>
            </a:r>
            <a:r>
              <a:rPr lang="en-US" altLang="zh-CN" dirty="0" smtClean="0"/>
              <a:t>all</a:t>
            </a:r>
            <a:r>
              <a:rPr lang="zh-CN" altLang="en-US" dirty="0" smtClean="0"/>
              <a:t> </a:t>
            </a:r>
            <a:r>
              <a:rPr lang="en-US" altLang="zh-CN" dirty="0" smtClean="0"/>
              <a:t>the</a:t>
            </a:r>
            <a:r>
              <a:rPr lang="zh-CN" altLang="en-US" dirty="0" smtClean="0"/>
              <a:t> </a:t>
            </a:r>
            <a:r>
              <a:rPr lang="en-US" altLang="zh-CN" dirty="0" smtClean="0"/>
              <a:t>edges</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network.</a:t>
            </a:r>
            <a:r>
              <a:rPr lang="zh-CN" altLang="en-US" dirty="0" smtClean="0"/>
              <a:t> </a:t>
            </a:r>
            <a:r>
              <a:rPr lang="en-US" altLang="zh-CN" dirty="0" smtClean="0"/>
              <a:t>I</a:t>
            </a:r>
            <a:r>
              <a:rPr lang="zh-CN" altLang="en-US" dirty="0" smtClean="0"/>
              <a:t> </a:t>
            </a:r>
            <a:r>
              <a:rPr lang="en-US" altLang="zh-CN" dirty="0" smtClean="0"/>
              <a:t>also</a:t>
            </a:r>
            <a:r>
              <a:rPr lang="zh-CN" altLang="en-US" dirty="0" smtClean="0"/>
              <a:t> </a:t>
            </a:r>
            <a:r>
              <a:rPr lang="en-US" altLang="zh-CN" dirty="0" smtClean="0"/>
              <a:t>define</a:t>
            </a:r>
            <a:r>
              <a:rPr lang="zh-CN" altLang="en-US" dirty="0" smtClean="0"/>
              <a:t> </a:t>
            </a:r>
            <a:r>
              <a:rPr lang="en-US" altLang="zh-CN" dirty="0" smtClean="0"/>
              <a:t>a</a:t>
            </a:r>
            <a:r>
              <a:rPr lang="zh-CN" altLang="en-US" dirty="0" smtClean="0"/>
              <a:t> </a:t>
            </a:r>
            <a:r>
              <a:rPr lang="en-US" altLang="zh-CN" dirty="0" smtClean="0"/>
              <a:t>distribution</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first-order</a:t>
            </a:r>
            <a:r>
              <a:rPr lang="zh-CN" altLang="en-US" dirty="0" smtClean="0"/>
              <a:t> </a:t>
            </a:r>
            <a:r>
              <a:rPr lang="en-US" altLang="zh-CN" dirty="0" smtClean="0"/>
              <a:t>proximity</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node</a:t>
            </a:r>
            <a:r>
              <a:rPr lang="zh-CN" altLang="en-US" dirty="0" smtClean="0"/>
              <a:t> </a:t>
            </a:r>
            <a:r>
              <a:rPr lang="en-US" altLang="zh-CN" dirty="0" smtClean="0"/>
              <a:t>representations</a:t>
            </a:r>
            <a:r>
              <a:rPr lang="zh-CN" altLang="en-US" dirty="0" smtClean="0"/>
              <a:t> </a:t>
            </a:r>
            <a:r>
              <a:rPr lang="en-US" altLang="zh-CN" dirty="0" smtClean="0"/>
              <a:t>using</a:t>
            </a:r>
            <a:r>
              <a:rPr lang="zh-CN" altLang="en-US" dirty="0" smtClean="0"/>
              <a:t> </a:t>
            </a:r>
            <a:r>
              <a:rPr lang="en-US" altLang="zh-CN" dirty="0" smtClean="0"/>
              <a:t>the</a:t>
            </a:r>
            <a:r>
              <a:rPr lang="zh-CN" altLang="en-US" dirty="0" smtClean="0"/>
              <a:t> </a:t>
            </a:r>
            <a:r>
              <a:rPr lang="en-US" altLang="zh-CN" dirty="0" err="1" smtClean="0"/>
              <a:t>softmax</a:t>
            </a:r>
            <a:r>
              <a:rPr lang="zh-CN" altLang="en-US" dirty="0" smtClean="0"/>
              <a:t> </a:t>
            </a:r>
            <a:r>
              <a:rPr lang="en-US" altLang="zh-CN" dirty="0" smtClean="0"/>
              <a:t>function.</a:t>
            </a:r>
            <a:r>
              <a:rPr lang="zh-CN" altLang="en-US" dirty="0" smtClean="0"/>
              <a:t> </a:t>
            </a:r>
            <a:r>
              <a:rPr lang="en-US" altLang="zh-CN" dirty="0" smtClean="0"/>
              <a:t>Here</a:t>
            </a:r>
            <a:r>
              <a:rPr lang="zh-CN" altLang="en-US" dirty="0" smtClean="0"/>
              <a:t> </a:t>
            </a:r>
            <a:r>
              <a:rPr lang="en-US" altLang="zh-CN" dirty="0" smtClean="0"/>
              <a:t>the</a:t>
            </a:r>
            <a:r>
              <a:rPr lang="zh-CN" altLang="en-US" dirty="0" smtClean="0"/>
              <a:t> </a:t>
            </a:r>
            <a:r>
              <a:rPr lang="en-US" altLang="zh-CN" dirty="0" smtClean="0"/>
              <a:t>vector</a:t>
            </a:r>
            <a:r>
              <a:rPr lang="zh-CN" altLang="en-US" dirty="0" smtClean="0"/>
              <a:t> </a:t>
            </a:r>
            <a:r>
              <a:rPr lang="en-US" altLang="zh-CN" dirty="0" err="1" smtClean="0"/>
              <a:t>u_i</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representation</a:t>
            </a:r>
            <a:r>
              <a:rPr lang="zh-CN" altLang="en-US" dirty="0" smtClean="0"/>
              <a:t> </a:t>
            </a:r>
            <a:r>
              <a:rPr lang="en-US" altLang="zh-CN" dirty="0" smtClean="0"/>
              <a:t>of</a:t>
            </a:r>
            <a:r>
              <a:rPr lang="zh-CN" altLang="en-US" dirty="0" smtClean="0"/>
              <a:t> </a:t>
            </a:r>
            <a:r>
              <a:rPr lang="en-US" altLang="zh-CN" dirty="0" smtClean="0"/>
              <a:t>node</a:t>
            </a:r>
            <a:r>
              <a:rPr lang="zh-CN" altLang="en-US" dirty="0" smtClean="0"/>
              <a:t> </a:t>
            </a:r>
            <a:r>
              <a:rPr lang="en-US" altLang="zh-CN" dirty="0" err="1" smtClean="0"/>
              <a:t>i</a:t>
            </a:r>
            <a:r>
              <a:rPr lang="en-US" altLang="zh-CN" dirty="0" smtClean="0"/>
              <a:t>.</a:t>
            </a:r>
            <a:r>
              <a:rPr lang="zh-CN" altLang="en-US" dirty="0" smtClean="0"/>
              <a:t> </a:t>
            </a:r>
            <a:r>
              <a:rPr lang="zh-CN" altLang="zh-CN" dirty="0" smtClean="0"/>
              <a:t> </a:t>
            </a:r>
            <a:r>
              <a:rPr lang="en-US" altLang="zh-CN" dirty="0" smtClean="0"/>
              <a:t>To</a:t>
            </a:r>
            <a:r>
              <a:rPr lang="zh-CN" altLang="en-US" dirty="0" smtClean="0"/>
              <a:t> </a:t>
            </a:r>
            <a:r>
              <a:rPr lang="en-US" baseline="0" dirty="0" smtClean="0"/>
              <a:t>preserve the first-order proximity, </a:t>
            </a:r>
            <a:r>
              <a:rPr lang="zh-CN" altLang="en-US" baseline="0" dirty="0" smtClean="0"/>
              <a:t> </a:t>
            </a:r>
            <a:r>
              <a:rPr lang="en-US" altLang="zh-CN" baseline="0" dirty="0" smtClean="0"/>
              <a:t>a</a:t>
            </a:r>
            <a:r>
              <a:rPr lang="zh-CN" altLang="en-US" baseline="0" dirty="0" smtClean="0"/>
              <a:t> </a:t>
            </a:r>
            <a:r>
              <a:rPr lang="en-US" altLang="zh-CN" baseline="0" dirty="0" smtClean="0"/>
              <a:t>straightforward</a:t>
            </a:r>
            <a:r>
              <a:rPr lang="zh-CN" altLang="en-US" baseline="0" dirty="0" smtClean="0"/>
              <a:t> </a:t>
            </a:r>
            <a:r>
              <a:rPr lang="en-US" altLang="zh-CN" baseline="0" dirty="0" smtClean="0"/>
              <a:t>way</a:t>
            </a:r>
            <a:r>
              <a:rPr lang="zh-CN" altLang="en-US" baseline="0" dirty="0" smtClean="0"/>
              <a:t> </a:t>
            </a:r>
            <a:r>
              <a:rPr lang="en-US" baseline="0" dirty="0" smtClean="0"/>
              <a:t>is to minimize the distance between the empirical</a:t>
            </a:r>
            <a:r>
              <a:rPr lang="zh-CN" altLang="en-US" baseline="0" dirty="0" smtClean="0"/>
              <a:t> </a:t>
            </a:r>
            <a:r>
              <a:rPr lang="en-US" altLang="zh-CN" baseline="0" dirty="0" smtClean="0"/>
              <a:t>distribution</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a:t>
            </a:r>
            <a:r>
              <a:rPr lang="en-US" altLang="zh-CN" baseline="0" dirty="0" smtClean="0"/>
              <a:t>order</a:t>
            </a:r>
            <a:r>
              <a:rPr lang="zh-CN" altLang="en-US" baseline="0" dirty="0" smtClean="0"/>
              <a:t> </a:t>
            </a:r>
            <a:r>
              <a:rPr lang="en-US" altLang="zh-CN" baseline="0" dirty="0" smtClean="0"/>
              <a:t>proximity</a:t>
            </a:r>
            <a:r>
              <a:rPr lang="zh-CN" altLang="en-US" baseline="0" dirty="0" smtClean="0"/>
              <a:t> </a:t>
            </a:r>
            <a:r>
              <a:rPr lang="en-US" baseline="0" dirty="0" smtClean="0"/>
              <a:t>and the model</a:t>
            </a:r>
            <a:r>
              <a:rPr lang="zh-CN" altLang="en-US" baseline="0" dirty="0" smtClean="0"/>
              <a:t> </a:t>
            </a:r>
            <a:r>
              <a:rPr lang="en-US" baseline="0" dirty="0" smtClean="0"/>
              <a:t>distribution</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first-order</a:t>
            </a:r>
            <a:r>
              <a:rPr lang="zh-CN" altLang="en-US" baseline="0" dirty="0" smtClean="0"/>
              <a:t> </a:t>
            </a:r>
            <a:r>
              <a:rPr lang="en-US" altLang="zh-CN" baseline="0" dirty="0" smtClean="0"/>
              <a:t>proximity</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node</a:t>
            </a:r>
            <a:r>
              <a:rPr lang="zh-CN" altLang="en-US" baseline="0" dirty="0" smtClean="0"/>
              <a:t> </a:t>
            </a:r>
            <a:r>
              <a:rPr lang="en-US" altLang="zh-CN" baseline="0" dirty="0" smtClean="0"/>
              <a:t>representations.</a:t>
            </a:r>
            <a:r>
              <a:rPr lang="en-US" baseline="0" dirty="0" smtClean="0"/>
              <a:t> For the distance between the</a:t>
            </a:r>
            <a:r>
              <a:rPr lang="zh-CN" altLang="en-US" baseline="0" dirty="0" smtClean="0"/>
              <a:t> </a:t>
            </a:r>
            <a:r>
              <a:rPr lang="en-US" baseline="0" dirty="0" smtClean="0"/>
              <a:t>distributions, we adopt the commonly used KL-divergence. The final</a:t>
            </a:r>
            <a:r>
              <a:rPr lang="zh-CN" altLang="en-US" baseline="0" dirty="0" smtClean="0"/>
              <a:t> </a:t>
            </a:r>
            <a:r>
              <a:rPr lang="en-US" altLang="zh-CN" baseline="0" dirty="0" smtClean="0"/>
              <a:t>objective</a:t>
            </a:r>
            <a:r>
              <a:rPr lang="zh-CN" altLang="en-US" baseline="0" dirty="0" smtClean="0"/>
              <a:t> </a:t>
            </a:r>
            <a:r>
              <a:rPr lang="en-US" altLang="zh-CN" baseline="0" dirty="0" smtClean="0"/>
              <a:t>function</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simplified</a:t>
            </a:r>
            <a:r>
              <a:rPr lang="zh-CN" altLang="en-US" baseline="0" dirty="0" smtClean="0"/>
              <a:t> </a:t>
            </a:r>
            <a:r>
              <a:rPr lang="en-US" altLang="zh-CN" baseline="0" dirty="0" smtClean="0"/>
              <a:t>as</a:t>
            </a:r>
            <a:r>
              <a:rPr lang="zh-CN" altLang="en-US" baseline="0" dirty="0" smtClean="0"/>
              <a:t> </a:t>
            </a:r>
            <a:r>
              <a:rPr lang="en-US" baseline="0" dirty="0" smtClean="0"/>
              <a:t>the negative</a:t>
            </a:r>
            <a:r>
              <a:rPr lang="zh-CN" altLang="en-US" baseline="0" dirty="0" smtClean="0"/>
              <a:t> </a:t>
            </a:r>
            <a:r>
              <a:rPr lang="en-US" baseline="0" dirty="0" smtClean="0"/>
              <a:t>log-likelihood of the observed undirected links.  </a:t>
            </a:r>
          </a:p>
          <a:p>
            <a:endParaRPr lang="en-US" dirty="0"/>
          </a:p>
        </p:txBody>
      </p:sp>
    </p:spTree>
    <p:extLst>
      <p:ext uri="{BB962C8B-B14F-4D97-AF65-F5344CB8AC3E}">
        <p14:creationId xmlns:p14="http://schemas.microsoft.com/office/powerpoint/2010/main" val="883204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a:t>
            </a:r>
            <a:r>
              <a:rPr lang="zh-CN" altLang="en-US" dirty="0" smtClean="0"/>
              <a:t> </a:t>
            </a:r>
            <a:r>
              <a:rPr lang="en-US" altLang="zh-CN" dirty="0" smtClean="0"/>
              <a:t>introduced</a:t>
            </a:r>
            <a:r>
              <a:rPr lang="zh-CN" altLang="en-US" dirty="0" smtClean="0"/>
              <a:t> </a:t>
            </a:r>
            <a:r>
              <a:rPr lang="en-US" altLang="zh-CN" dirty="0" smtClean="0"/>
              <a:t>previously,</a:t>
            </a:r>
            <a:r>
              <a:rPr lang="zh-CN" altLang="en-US" dirty="0" smtClean="0"/>
              <a:t> </a:t>
            </a:r>
            <a:r>
              <a:rPr lang="en-US" altLang="zh-CN" dirty="0" smtClean="0"/>
              <a:t>the</a:t>
            </a:r>
            <a:r>
              <a:rPr lang="zh-CN" altLang="en-US" dirty="0" smtClean="0"/>
              <a:t> </a:t>
            </a:r>
            <a:r>
              <a:rPr lang="en-US" altLang="zh-CN" dirty="0" smtClean="0"/>
              <a:t>second-order</a:t>
            </a:r>
            <a:r>
              <a:rPr lang="zh-CN" altLang="en-US" dirty="0" smtClean="0"/>
              <a:t> </a:t>
            </a:r>
            <a:r>
              <a:rPr lang="en-US" altLang="zh-CN" dirty="0" smtClean="0"/>
              <a:t>proximity</a:t>
            </a:r>
            <a:r>
              <a:rPr lang="zh-CN" altLang="en-US" dirty="0" smtClean="0"/>
              <a:t> </a:t>
            </a:r>
            <a:r>
              <a:rPr lang="en-US" altLang="zh-CN" dirty="0" smtClean="0"/>
              <a:t>between</a:t>
            </a:r>
            <a:r>
              <a:rPr lang="zh-CN" altLang="en-US" dirty="0" smtClean="0"/>
              <a:t> </a:t>
            </a:r>
            <a:r>
              <a:rPr lang="en-US" altLang="zh-CN" dirty="0" smtClean="0"/>
              <a:t>the</a:t>
            </a:r>
            <a:r>
              <a:rPr lang="zh-CN" altLang="en-US" dirty="0" smtClean="0"/>
              <a:t> </a:t>
            </a:r>
            <a:r>
              <a:rPr lang="en-US" altLang="zh-CN" dirty="0" smtClean="0"/>
              <a:t>nodes</a:t>
            </a:r>
            <a:r>
              <a:rPr lang="zh-CN" altLang="en-US" dirty="0" smtClean="0"/>
              <a:t> </a:t>
            </a:r>
            <a:r>
              <a:rPr lang="en-US" altLang="zh-CN" dirty="0" smtClean="0"/>
              <a:t>is</a:t>
            </a:r>
            <a:r>
              <a:rPr lang="zh-CN" altLang="en-US" dirty="0" smtClean="0"/>
              <a:t> </a:t>
            </a:r>
            <a:r>
              <a:rPr lang="en-US" altLang="zh-CN" dirty="0" smtClean="0"/>
              <a:t>determined</a:t>
            </a:r>
            <a:r>
              <a:rPr lang="zh-CN" altLang="en-US" dirty="0" smtClean="0"/>
              <a:t> </a:t>
            </a:r>
            <a:r>
              <a:rPr lang="en-US" altLang="zh-CN" dirty="0" smtClean="0"/>
              <a:t>by</a:t>
            </a:r>
            <a:r>
              <a:rPr lang="zh-CN" altLang="en-US" dirty="0" smtClean="0"/>
              <a:t> </a:t>
            </a:r>
            <a:r>
              <a:rPr lang="en-US" altLang="zh-CN" dirty="0" smtClean="0"/>
              <a:t>the</a:t>
            </a:r>
            <a:r>
              <a:rPr lang="zh-CN" altLang="en-US" dirty="0" smtClean="0"/>
              <a:t> </a:t>
            </a:r>
            <a:r>
              <a:rPr lang="en-US" altLang="zh-CN" dirty="0" smtClean="0"/>
              <a:t>proximity</a:t>
            </a:r>
            <a:r>
              <a:rPr lang="zh-CN" altLang="en-US" dirty="0" smtClean="0"/>
              <a:t> </a:t>
            </a:r>
            <a:r>
              <a:rPr lang="en-US" altLang="zh-CN" dirty="0" smtClean="0"/>
              <a:t>of</a:t>
            </a:r>
            <a:r>
              <a:rPr lang="zh-CN" altLang="en-US" dirty="0" smtClean="0"/>
              <a:t> </a:t>
            </a:r>
            <a:r>
              <a:rPr lang="en-US" altLang="zh-CN" dirty="0" smtClean="0"/>
              <a:t>their</a:t>
            </a:r>
            <a:r>
              <a:rPr lang="zh-CN" altLang="en-US" dirty="0" smtClean="0"/>
              <a:t> </a:t>
            </a:r>
            <a:r>
              <a:rPr lang="en-US" altLang="zh-CN" dirty="0" smtClean="0"/>
              <a:t>neighborhood</a:t>
            </a:r>
            <a:r>
              <a:rPr lang="zh-CN" altLang="en-US" dirty="0" smtClean="0"/>
              <a:t> </a:t>
            </a:r>
            <a:r>
              <a:rPr lang="en-US" altLang="zh-CN" dirty="0" smtClean="0"/>
              <a:t>structures.</a:t>
            </a:r>
            <a:r>
              <a:rPr lang="zh-CN" altLang="en-US" dirty="0" smtClean="0"/>
              <a:t> </a:t>
            </a:r>
            <a:r>
              <a:rPr lang="en-US" altLang="zh-CN" dirty="0" smtClean="0"/>
              <a:t>Therefore,</a:t>
            </a:r>
            <a:r>
              <a:rPr lang="zh-CN" altLang="en-US" dirty="0" smtClean="0"/>
              <a:t> </a:t>
            </a:r>
            <a:r>
              <a:rPr lang="en-US" altLang="zh-CN" dirty="0" smtClean="0"/>
              <a:t>we</a:t>
            </a:r>
            <a:r>
              <a:rPr lang="zh-CN" altLang="en-US" dirty="0" smtClean="0"/>
              <a:t> </a:t>
            </a:r>
            <a:r>
              <a:rPr lang="en-US" altLang="zh-CN" dirty="0" smtClean="0"/>
              <a:t>first</a:t>
            </a:r>
            <a:r>
              <a:rPr lang="zh-CN" altLang="en-US" dirty="0" smtClean="0"/>
              <a:t> </a:t>
            </a:r>
            <a:r>
              <a:rPr lang="en-US" altLang="zh-CN" dirty="0" smtClean="0"/>
              <a:t>define</a:t>
            </a:r>
            <a:r>
              <a:rPr lang="zh-CN" altLang="en-US" dirty="0" smtClean="0"/>
              <a:t> </a:t>
            </a:r>
            <a:r>
              <a:rPr lang="en-US" altLang="zh-CN" dirty="0" smtClean="0"/>
              <a:t>the</a:t>
            </a:r>
            <a:r>
              <a:rPr lang="zh-CN" altLang="en-US" dirty="0" smtClean="0"/>
              <a:t> </a:t>
            </a:r>
            <a:r>
              <a:rPr lang="en-US" altLang="zh-CN" dirty="0" smtClean="0"/>
              <a:t>neighborhood</a:t>
            </a:r>
            <a:r>
              <a:rPr lang="zh-CN" altLang="en-US" dirty="0" smtClean="0"/>
              <a:t> </a:t>
            </a:r>
            <a:r>
              <a:rPr lang="en-US" altLang="zh-CN" dirty="0" smtClean="0"/>
              <a:t>structures</a:t>
            </a:r>
            <a:r>
              <a:rPr lang="zh-CN" altLang="en-US" dirty="0" smtClean="0"/>
              <a:t> </a:t>
            </a:r>
            <a:r>
              <a:rPr lang="en-US" altLang="zh-CN" dirty="0" smtClean="0"/>
              <a:t>for</a:t>
            </a:r>
            <a:r>
              <a:rPr lang="zh-CN" altLang="en-US" dirty="0" smtClean="0"/>
              <a:t> </a:t>
            </a:r>
            <a:r>
              <a:rPr lang="en-US" altLang="zh-CN" dirty="0" smtClean="0"/>
              <a:t>each</a:t>
            </a:r>
            <a:r>
              <a:rPr lang="zh-CN" altLang="en-US" dirty="0" smtClean="0"/>
              <a:t> </a:t>
            </a:r>
            <a:r>
              <a:rPr lang="en-US" altLang="zh-CN" dirty="0" smtClean="0"/>
              <a:t>node</a:t>
            </a:r>
            <a:r>
              <a:rPr lang="zh-CN" altLang="en-US" dirty="0" smtClean="0"/>
              <a:t> </a:t>
            </a:r>
            <a:r>
              <a:rPr lang="en-US" altLang="zh-CN" dirty="0" smtClean="0"/>
              <a:t>.</a:t>
            </a:r>
            <a:r>
              <a:rPr lang="zh-CN" altLang="en-US" dirty="0" smtClean="0"/>
              <a:t> </a:t>
            </a:r>
            <a:r>
              <a:rPr lang="en-US" altLang="zh-CN" dirty="0" smtClean="0"/>
              <a:t>Empirically,</a:t>
            </a:r>
            <a:r>
              <a:rPr lang="zh-CN" altLang="en-US" dirty="0" smtClean="0"/>
              <a:t> </a:t>
            </a:r>
            <a:r>
              <a:rPr lang="en-US" altLang="zh-CN" dirty="0" smtClean="0"/>
              <a:t>for</a:t>
            </a:r>
            <a:r>
              <a:rPr lang="zh-CN" altLang="en-US" dirty="0" smtClean="0"/>
              <a:t> </a:t>
            </a:r>
            <a:r>
              <a:rPr lang="en-US" altLang="zh-CN" dirty="0" smtClean="0"/>
              <a:t>a</a:t>
            </a:r>
            <a:r>
              <a:rPr lang="zh-CN" altLang="en-US" dirty="0" smtClean="0"/>
              <a:t> </a:t>
            </a:r>
            <a:r>
              <a:rPr lang="en-US" altLang="zh-CN" dirty="0" smtClean="0"/>
              <a:t>node</a:t>
            </a:r>
            <a:r>
              <a:rPr lang="zh-CN" altLang="en-US" dirty="0" smtClean="0"/>
              <a:t> </a:t>
            </a:r>
            <a:r>
              <a:rPr lang="en-US" altLang="zh-CN" dirty="0" err="1" smtClean="0"/>
              <a:t>i</a:t>
            </a:r>
            <a:r>
              <a:rPr lang="en-US" altLang="zh-CN" dirty="0" smtClean="0"/>
              <a:t>,</a:t>
            </a:r>
            <a:r>
              <a:rPr lang="zh-CN" altLang="en-US" dirty="0" smtClean="0"/>
              <a:t> </a:t>
            </a:r>
            <a:r>
              <a:rPr lang="en-US" altLang="zh-CN" dirty="0" smtClean="0"/>
              <a:t>we</a:t>
            </a:r>
            <a:r>
              <a:rPr lang="zh-CN" altLang="en-US" dirty="0" smtClean="0"/>
              <a:t> </a:t>
            </a:r>
            <a:r>
              <a:rPr lang="en-US" altLang="zh-CN" dirty="0" smtClean="0"/>
              <a:t>define</a:t>
            </a:r>
            <a:r>
              <a:rPr lang="zh-CN" altLang="en-US" dirty="0" smtClean="0"/>
              <a:t> </a:t>
            </a:r>
            <a:r>
              <a:rPr lang="en-US" altLang="zh-CN" dirty="0" smtClean="0"/>
              <a:t>the</a:t>
            </a:r>
            <a:r>
              <a:rPr lang="zh-CN" altLang="en-US" dirty="0" smtClean="0"/>
              <a:t> </a:t>
            </a:r>
            <a:r>
              <a:rPr lang="en-US" altLang="zh-CN" dirty="0" smtClean="0"/>
              <a:t>probability</a:t>
            </a:r>
            <a:r>
              <a:rPr lang="zh-CN" altLang="en-US" dirty="0" smtClean="0"/>
              <a:t> </a:t>
            </a:r>
            <a:r>
              <a:rPr lang="en-US" altLang="zh-CN" dirty="0" smtClean="0"/>
              <a:t>from</a:t>
            </a:r>
            <a:r>
              <a:rPr lang="zh-CN" altLang="en-US" dirty="0" smtClean="0"/>
              <a:t> </a:t>
            </a:r>
            <a:r>
              <a:rPr lang="en-US" altLang="zh-CN" dirty="0" smtClean="0"/>
              <a:t>node</a:t>
            </a:r>
            <a:r>
              <a:rPr lang="zh-CN" altLang="en-US" dirty="0" smtClean="0"/>
              <a:t> </a:t>
            </a:r>
            <a:r>
              <a:rPr lang="en-US" altLang="zh-CN" dirty="0" err="1" smtClean="0"/>
              <a:t>i</a:t>
            </a:r>
            <a:r>
              <a:rPr lang="zh-CN" altLang="en-US" dirty="0" smtClean="0"/>
              <a:t> </a:t>
            </a:r>
            <a:r>
              <a:rPr lang="en-US" altLang="zh-CN" dirty="0" smtClean="0"/>
              <a:t>to</a:t>
            </a:r>
            <a:r>
              <a:rPr lang="zh-CN" altLang="en-US" dirty="0" smtClean="0"/>
              <a:t> </a:t>
            </a:r>
            <a:r>
              <a:rPr lang="en-US" altLang="zh-CN" dirty="0" smtClean="0"/>
              <a:t>its</a:t>
            </a:r>
            <a:r>
              <a:rPr lang="zh-CN" altLang="en-US" dirty="0" smtClean="0"/>
              <a:t> </a:t>
            </a:r>
            <a:r>
              <a:rPr lang="en-US" altLang="zh-CN" dirty="0" smtClean="0"/>
              <a:t>neighbor</a:t>
            </a:r>
            <a:r>
              <a:rPr lang="zh-CN" altLang="en-US" dirty="0" smtClean="0"/>
              <a:t> </a:t>
            </a:r>
            <a:r>
              <a:rPr lang="en-US" altLang="zh-CN" dirty="0" smtClean="0"/>
              <a:t>j</a:t>
            </a:r>
            <a:r>
              <a:rPr lang="zh-CN" altLang="en-US" dirty="0" smtClean="0"/>
              <a:t> </a:t>
            </a:r>
            <a:r>
              <a:rPr lang="en-US" altLang="zh-CN" dirty="0" smtClean="0"/>
              <a:t>as</a:t>
            </a:r>
            <a:r>
              <a:rPr lang="zh-CN" altLang="en-US" dirty="0" smtClean="0"/>
              <a:t> </a:t>
            </a:r>
            <a:r>
              <a:rPr lang="en-US" altLang="zh-CN" dirty="0" smtClean="0"/>
              <a:t>the</a:t>
            </a:r>
            <a:r>
              <a:rPr lang="zh-CN" altLang="en-US" dirty="0" smtClean="0"/>
              <a:t> </a:t>
            </a:r>
            <a:r>
              <a:rPr lang="en-US" altLang="zh-CN" dirty="0" smtClean="0"/>
              <a:t>weight</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edge</a:t>
            </a:r>
            <a:r>
              <a:rPr lang="zh-CN" altLang="en-US" dirty="0" smtClean="0"/>
              <a:t> </a:t>
            </a:r>
            <a:r>
              <a:rPr lang="en-US" altLang="zh-CN" dirty="0" smtClean="0"/>
              <a:t>between</a:t>
            </a:r>
            <a:r>
              <a:rPr lang="zh-CN" altLang="en-US" dirty="0" smtClean="0"/>
              <a:t> </a:t>
            </a:r>
            <a:r>
              <a:rPr lang="en-US" altLang="zh-CN" dirty="0" smtClean="0"/>
              <a:t>the</a:t>
            </a:r>
            <a:r>
              <a:rPr lang="zh-CN" altLang="en-US" dirty="0" smtClean="0"/>
              <a:t> </a:t>
            </a:r>
            <a:r>
              <a:rPr lang="en-US" altLang="zh-CN" dirty="0" smtClean="0"/>
              <a:t>two</a:t>
            </a:r>
            <a:r>
              <a:rPr lang="zh-CN" altLang="en-US" dirty="0" smtClean="0"/>
              <a:t> </a:t>
            </a:r>
            <a:r>
              <a:rPr lang="en-US" altLang="zh-CN" dirty="0" smtClean="0"/>
              <a:t>nodes</a:t>
            </a:r>
            <a:r>
              <a:rPr lang="zh-CN" altLang="en-US" dirty="0" smtClean="0"/>
              <a:t> </a:t>
            </a:r>
            <a:r>
              <a:rPr lang="en-US" altLang="zh-CN" dirty="0" err="1" smtClean="0"/>
              <a:t>w_ij</a:t>
            </a:r>
            <a:r>
              <a:rPr lang="zh-CN" altLang="en-US" dirty="0" smtClean="0"/>
              <a:t> </a:t>
            </a:r>
            <a:r>
              <a:rPr lang="en-US" altLang="zh-CN" dirty="0" smtClean="0"/>
              <a:t>and</a:t>
            </a:r>
            <a:r>
              <a:rPr lang="zh-CN" altLang="en-US" dirty="0" smtClean="0"/>
              <a:t> </a:t>
            </a:r>
            <a:r>
              <a:rPr lang="en-US" altLang="zh-CN" dirty="0" smtClean="0"/>
              <a:t>normalized</a:t>
            </a:r>
            <a:r>
              <a:rPr lang="zh-CN" altLang="en-US" dirty="0" smtClean="0"/>
              <a:t> </a:t>
            </a:r>
            <a:r>
              <a:rPr lang="en-US" altLang="zh-CN" dirty="0" smtClean="0"/>
              <a:t>by</a:t>
            </a:r>
            <a:r>
              <a:rPr lang="zh-CN" altLang="en-US" dirty="0" smtClean="0"/>
              <a:t> </a:t>
            </a:r>
            <a:r>
              <a:rPr lang="en-US" altLang="zh-CN" dirty="0" smtClean="0"/>
              <a:t>the</a:t>
            </a:r>
            <a:r>
              <a:rPr lang="zh-CN" altLang="en-US" dirty="0" smtClean="0"/>
              <a:t> </a:t>
            </a:r>
            <a:r>
              <a:rPr lang="en-US" altLang="zh-CN" dirty="0" smtClean="0"/>
              <a:t>weights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edges</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neighborhood.</a:t>
            </a:r>
            <a:r>
              <a:rPr lang="zh-CN" altLang="en-US" dirty="0" smtClean="0"/>
              <a:t> </a:t>
            </a:r>
            <a:r>
              <a:rPr lang="zh-CN" altLang="zh-CN" dirty="0" smtClean="0"/>
              <a:t> </a:t>
            </a:r>
            <a:r>
              <a:rPr lang="en-US" altLang="zh-CN" dirty="0" err="1" smtClean="0"/>
              <a:t>Similarily</a:t>
            </a:r>
            <a:r>
              <a:rPr lang="en-US" altLang="zh-CN" dirty="0" smtClean="0"/>
              <a:t>,</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also</a:t>
            </a:r>
            <a:r>
              <a:rPr lang="zh-CN" altLang="en-US" dirty="0" smtClean="0"/>
              <a:t> </a:t>
            </a:r>
            <a:r>
              <a:rPr lang="en-US" altLang="zh-CN" dirty="0" smtClean="0"/>
              <a:t>define</a:t>
            </a:r>
            <a:r>
              <a:rPr lang="zh-CN" altLang="en-US" dirty="0" smtClean="0"/>
              <a:t> </a:t>
            </a:r>
            <a:r>
              <a:rPr lang="en-US" altLang="zh-CN" dirty="0" smtClean="0"/>
              <a:t>a</a:t>
            </a:r>
            <a:r>
              <a:rPr lang="zh-CN" altLang="en-US" dirty="0" smtClean="0"/>
              <a:t> </a:t>
            </a:r>
            <a:r>
              <a:rPr lang="en-US" altLang="zh-CN" dirty="0" smtClean="0"/>
              <a:t>distribution</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neighborhood</a:t>
            </a:r>
            <a:r>
              <a:rPr lang="zh-CN" altLang="en-US" dirty="0" smtClean="0"/>
              <a:t> </a:t>
            </a:r>
            <a:r>
              <a:rPr lang="en-US" altLang="zh-CN" dirty="0" smtClean="0"/>
              <a:t>structures</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smtClean="0"/>
              <a:t>node</a:t>
            </a:r>
            <a:r>
              <a:rPr lang="zh-CN" altLang="en-US" dirty="0" smtClean="0"/>
              <a:t> </a:t>
            </a:r>
            <a:r>
              <a:rPr lang="en-US" altLang="zh-CN" dirty="0" smtClean="0"/>
              <a:t>representations</a:t>
            </a:r>
            <a:r>
              <a:rPr lang="zh-CN" altLang="en-US" dirty="0" smtClean="0"/>
              <a:t> </a:t>
            </a:r>
            <a:r>
              <a:rPr lang="en-US" altLang="zh-CN" dirty="0" smtClean="0"/>
              <a:t>using</a:t>
            </a:r>
            <a:r>
              <a:rPr lang="zh-CN" altLang="en-US" dirty="0" smtClean="0"/>
              <a:t> </a:t>
            </a:r>
            <a:r>
              <a:rPr lang="en-US" altLang="zh-CN" dirty="0" smtClean="0"/>
              <a:t>a</a:t>
            </a:r>
            <a:r>
              <a:rPr lang="zh-CN" altLang="en-US" dirty="0" smtClean="0"/>
              <a:t> </a:t>
            </a:r>
            <a:r>
              <a:rPr lang="en-US" altLang="zh-CN" dirty="0" err="1" smtClean="0"/>
              <a:t>softmax</a:t>
            </a:r>
            <a:r>
              <a:rPr lang="zh-CN" altLang="en-US" dirty="0" smtClean="0"/>
              <a:t> </a:t>
            </a:r>
            <a:r>
              <a:rPr lang="en-US" altLang="zh-CN" dirty="0" smtClean="0"/>
              <a:t>function.</a:t>
            </a:r>
            <a:r>
              <a:rPr lang="zh-CN" altLang="en-US" dirty="0" smtClean="0"/>
              <a:t> </a:t>
            </a:r>
            <a:r>
              <a:rPr lang="en-US" altLang="zh-CN" dirty="0" smtClean="0"/>
              <a:t>Therefore,</a:t>
            </a:r>
            <a:r>
              <a:rPr lang="zh-CN" altLang="en-US" dirty="0" smtClean="0"/>
              <a:t> </a:t>
            </a:r>
            <a:r>
              <a:rPr lang="en-US" altLang="zh-CN" dirty="0" smtClean="0"/>
              <a:t>to</a:t>
            </a:r>
            <a:r>
              <a:rPr lang="zh-CN" altLang="en-US" dirty="0" smtClean="0"/>
              <a:t> </a:t>
            </a:r>
            <a:r>
              <a:rPr lang="en-US" altLang="zh-CN" dirty="0" smtClean="0"/>
              <a:t>preserve</a:t>
            </a:r>
            <a:r>
              <a:rPr lang="zh-CN" altLang="en-US" dirty="0" smtClean="0"/>
              <a:t> </a:t>
            </a:r>
            <a:r>
              <a:rPr lang="en-US" altLang="zh-CN" dirty="0" smtClean="0"/>
              <a:t>the</a:t>
            </a:r>
            <a:r>
              <a:rPr lang="zh-CN" altLang="en-US" dirty="0" smtClean="0"/>
              <a:t> </a:t>
            </a:r>
            <a:r>
              <a:rPr lang="en-US" altLang="zh-CN" dirty="0" smtClean="0"/>
              <a:t>second-order</a:t>
            </a:r>
            <a:r>
              <a:rPr lang="zh-CN" altLang="en-US" dirty="0" smtClean="0"/>
              <a:t> </a:t>
            </a:r>
            <a:r>
              <a:rPr lang="en-US" altLang="zh-CN" dirty="0" smtClean="0"/>
              <a:t>proximity,</a:t>
            </a:r>
            <a:r>
              <a:rPr lang="zh-CN" altLang="en-US" dirty="0" smtClean="0"/>
              <a:t> </a:t>
            </a:r>
            <a:r>
              <a:rPr lang="en-US" altLang="zh-CN" dirty="0" smtClean="0"/>
              <a:t>we</a:t>
            </a:r>
            <a:r>
              <a:rPr lang="zh-CN" altLang="en-US" dirty="0" smtClean="0"/>
              <a:t> </a:t>
            </a:r>
            <a:r>
              <a:rPr lang="en-US" altLang="zh-CN" dirty="0" smtClean="0"/>
              <a:t>only</a:t>
            </a:r>
            <a:r>
              <a:rPr lang="zh-CN" altLang="en-US" dirty="0" smtClean="0"/>
              <a:t> </a:t>
            </a:r>
            <a:r>
              <a:rPr lang="en-US" altLang="zh-CN" dirty="0" smtClean="0"/>
              <a:t>need</a:t>
            </a:r>
            <a:r>
              <a:rPr lang="zh-CN" altLang="en-US" dirty="0" smtClean="0"/>
              <a:t> </a:t>
            </a:r>
            <a:r>
              <a:rPr lang="en-US" altLang="zh-CN" dirty="0" smtClean="0"/>
              <a:t>to</a:t>
            </a:r>
            <a:r>
              <a:rPr lang="zh-CN" altLang="en-US" dirty="0" smtClean="0"/>
              <a:t> </a:t>
            </a:r>
            <a:r>
              <a:rPr lang="en-US" altLang="zh-CN" dirty="0" smtClean="0"/>
              <a:t>preserve</a:t>
            </a:r>
            <a:r>
              <a:rPr lang="zh-CN" altLang="en-US" dirty="0" smtClean="0"/>
              <a:t> </a:t>
            </a:r>
            <a:r>
              <a:rPr lang="en-US" altLang="zh-CN" dirty="0" smtClean="0"/>
              <a:t>the</a:t>
            </a:r>
            <a:r>
              <a:rPr lang="zh-CN" altLang="en-US" dirty="0" smtClean="0"/>
              <a:t> </a:t>
            </a:r>
            <a:r>
              <a:rPr lang="en-US" altLang="zh-CN" dirty="0" err="1" smtClean="0"/>
              <a:t>neighboorhood</a:t>
            </a:r>
            <a:r>
              <a:rPr lang="zh-CN" altLang="en-US" dirty="0" smtClean="0"/>
              <a:t> </a:t>
            </a:r>
            <a:r>
              <a:rPr lang="en-US" altLang="zh-CN" dirty="0" smtClean="0"/>
              <a:t>structures</a:t>
            </a:r>
            <a:r>
              <a:rPr lang="zh-CN" altLang="en-US" dirty="0" smtClean="0"/>
              <a:t> </a:t>
            </a:r>
            <a:r>
              <a:rPr lang="en-US" altLang="zh-CN" dirty="0" smtClean="0"/>
              <a:t>for</a:t>
            </a:r>
            <a:r>
              <a:rPr lang="zh-CN" altLang="en-US" dirty="0" smtClean="0"/>
              <a:t> </a:t>
            </a:r>
            <a:r>
              <a:rPr lang="en-US" altLang="zh-CN" dirty="0" smtClean="0"/>
              <a:t>all</a:t>
            </a:r>
            <a:r>
              <a:rPr lang="zh-CN" altLang="en-US" dirty="0" smtClean="0"/>
              <a:t> </a:t>
            </a:r>
            <a:r>
              <a:rPr lang="en-US" altLang="zh-CN" dirty="0" smtClean="0"/>
              <a:t>the</a:t>
            </a:r>
            <a:r>
              <a:rPr lang="zh-CN" altLang="en-US" dirty="0" smtClean="0"/>
              <a:t> </a:t>
            </a:r>
            <a:r>
              <a:rPr lang="en-US" altLang="zh-CN" dirty="0" smtClean="0"/>
              <a:t>vertices.</a:t>
            </a:r>
            <a:r>
              <a:rPr lang="zh-CN" altLang="en-US" dirty="0" smtClean="0"/>
              <a:t> </a:t>
            </a:r>
            <a:r>
              <a:rPr lang="en-US" altLang="zh-CN" dirty="0" smtClean="0"/>
              <a:t>KL-divergence</a:t>
            </a:r>
            <a:r>
              <a:rPr lang="zh-CN" altLang="en-US" dirty="0" smtClean="0"/>
              <a:t> </a:t>
            </a:r>
            <a:r>
              <a:rPr lang="en-US" altLang="zh-CN" dirty="0" smtClean="0"/>
              <a:t>is</a:t>
            </a:r>
            <a:r>
              <a:rPr lang="zh-CN" altLang="en-US" dirty="0" smtClean="0"/>
              <a:t> </a:t>
            </a:r>
            <a:r>
              <a:rPr lang="en-US" altLang="zh-CN" dirty="0" smtClean="0"/>
              <a:t>still</a:t>
            </a:r>
            <a:r>
              <a:rPr lang="zh-CN" altLang="en-US" dirty="0" smtClean="0"/>
              <a:t> </a:t>
            </a:r>
            <a:r>
              <a:rPr lang="en-US" altLang="zh-CN" dirty="0" smtClean="0"/>
              <a:t>used</a:t>
            </a:r>
            <a:r>
              <a:rPr lang="zh-CN" altLang="en-US" dirty="0" smtClean="0"/>
              <a:t> </a:t>
            </a:r>
            <a:r>
              <a:rPr lang="en-US" altLang="zh-CN" dirty="0" smtClean="0"/>
              <a:t>to</a:t>
            </a:r>
            <a:r>
              <a:rPr lang="zh-CN" altLang="en-US" dirty="0" smtClean="0"/>
              <a:t> </a:t>
            </a:r>
            <a:r>
              <a:rPr lang="en-US" altLang="zh-CN" dirty="0" smtClean="0"/>
              <a:t>measure</a:t>
            </a:r>
            <a:r>
              <a:rPr lang="zh-CN" altLang="en-US" dirty="0" smtClean="0"/>
              <a:t> </a:t>
            </a:r>
            <a:r>
              <a:rPr lang="en-US" altLang="zh-CN" dirty="0" smtClean="0"/>
              <a:t>the</a:t>
            </a:r>
            <a:r>
              <a:rPr lang="zh-CN" altLang="en-US" dirty="0" smtClean="0"/>
              <a:t> </a:t>
            </a:r>
            <a:r>
              <a:rPr lang="en-US" altLang="zh-CN" dirty="0" smtClean="0"/>
              <a:t>distance</a:t>
            </a:r>
            <a:r>
              <a:rPr lang="zh-CN" altLang="en-US" dirty="0" smtClean="0"/>
              <a:t> </a:t>
            </a:r>
            <a:r>
              <a:rPr lang="en-US" altLang="zh-CN" dirty="0" smtClean="0"/>
              <a:t>between</a:t>
            </a:r>
            <a:r>
              <a:rPr lang="zh-CN" altLang="en-US" dirty="0" smtClean="0"/>
              <a:t> </a:t>
            </a:r>
            <a:r>
              <a:rPr lang="en-US" altLang="zh-CN" dirty="0" smtClean="0"/>
              <a:t>the</a:t>
            </a:r>
            <a:r>
              <a:rPr lang="zh-CN" altLang="en-US" dirty="0" smtClean="0"/>
              <a:t> </a:t>
            </a:r>
            <a:r>
              <a:rPr lang="en-US" altLang="zh-CN" dirty="0" smtClean="0"/>
              <a:t>empirical</a:t>
            </a:r>
            <a:r>
              <a:rPr lang="zh-CN" altLang="en-US" dirty="0" smtClean="0"/>
              <a:t> </a:t>
            </a:r>
            <a:r>
              <a:rPr lang="en-US" altLang="zh-CN" dirty="0" smtClean="0"/>
              <a:t>distribution</a:t>
            </a:r>
            <a:r>
              <a:rPr lang="zh-CN" altLang="en-US" dirty="0" smtClean="0"/>
              <a:t> </a:t>
            </a:r>
            <a:r>
              <a:rPr lang="en-US" altLang="zh-CN" dirty="0" smtClean="0"/>
              <a:t>and</a:t>
            </a:r>
            <a:r>
              <a:rPr lang="zh-CN" altLang="en-US" dirty="0" smtClean="0"/>
              <a:t> </a:t>
            </a:r>
            <a:r>
              <a:rPr lang="en-US" altLang="zh-CN" dirty="0" smtClean="0"/>
              <a:t>model</a:t>
            </a:r>
            <a:r>
              <a:rPr lang="zh-CN" altLang="en-US" dirty="0" smtClean="0"/>
              <a:t> </a:t>
            </a:r>
            <a:r>
              <a:rPr lang="en-US" altLang="zh-CN" dirty="0" smtClean="0"/>
              <a:t>distribution</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neighborhood</a:t>
            </a:r>
            <a:r>
              <a:rPr lang="zh-CN" altLang="en-US" dirty="0" smtClean="0"/>
              <a:t> </a:t>
            </a:r>
            <a:r>
              <a:rPr lang="en-US" altLang="zh-CN" dirty="0" smtClean="0"/>
              <a:t>structure.</a:t>
            </a:r>
            <a:r>
              <a:rPr lang="zh-CN" altLang="en-US" dirty="0" smtClean="0"/>
              <a:t> </a:t>
            </a:r>
            <a:r>
              <a:rPr lang="en-US" altLang="zh-CN" dirty="0" smtClean="0"/>
              <a:t>The</a:t>
            </a:r>
            <a:r>
              <a:rPr lang="zh-CN" altLang="en-US" dirty="0" smtClean="0"/>
              <a:t> </a:t>
            </a:r>
            <a:r>
              <a:rPr lang="en-US" altLang="zh-CN" dirty="0" smtClean="0"/>
              <a:t>final</a:t>
            </a:r>
            <a:r>
              <a:rPr lang="zh-CN" altLang="en-US" dirty="0" smtClean="0"/>
              <a:t> </a:t>
            </a:r>
            <a:r>
              <a:rPr lang="en-US" altLang="zh-CN" dirty="0" smtClean="0"/>
              <a:t>objective</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simplified</a:t>
            </a:r>
            <a:r>
              <a:rPr lang="zh-CN" altLang="en-US" dirty="0" smtClean="0"/>
              <a:t> </a:t>
            </a:r>
            <a:r>
              <a:rPr lang="en-US" altLang="zh-CN" dirty="0" smtClean="0"/>
              <a:t>as</a:t>
            </a:r>
            <a:r>
              <a:rPr lang="zh-CN" altLang="en-US" dirty="0" smtClean="0"/>
              <a:t> </a:t>
            </a:r>
            <a:r>
              <a:rPr lang="en-US" altLang="zh-CN" dirty="0" smtClean="0"/>
              <a:t>the</a:t>
            </a:r>
            <a:r>
              <a:rPr lang="zh-CN" altLang="en-US" dirty="0" smtClean="0"/>
              <a:t> </a:t>
            </a:r>
            <a:r>
              <a:rPr lang="en-US" altLang="zh-CN" dirty="0" smtClean="0"/>
              <a:t>negative</a:t>
            </a:r>
            <a:r>
              <a:rPr lang="zh-CN" altLang="en-US" dirty="0" smtClean="0"/>
              <a:t> </a:t>
            </a:r>
            <a:r>
              <a:rPr lang="en-US" altLang="zh-CN" dirty="0" smtClean="0"/>
              <a:t>log-likelihood</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directed</a:t>
            </a:r>
            <a:r>
              <a:rPr lang="zh-CN" altLang="en-US" dirty="0" smtClean="0"/>
              <a:t> </a:t>
            </a:r>
            <a:r>
              <a:rPr lang="en-US" altLang="zh-CN" dirty="0" smtClean="0"/>
              <a:t>links.</a:t>
            </a:r>
            <a:r>
              <a:rPr lang="zh-CN" altLang="en-US" dirty="0" smtClean="0"/>
              <a:t>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p:txBody>
      </p:sp>
    </p:spTree>
    <p:extLst>
      <p:ext uri="{BB962C8B-B14F-4D97-AF65-F5344CB8AC3E}">
        <p14:creationId xmlns:p14="http://schemas.microsoft.com/office/powerpoint/2010/main" val="1745480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a:t>
            </a:r>
            <a:r>
              <a:rPr lang="zh-CN" altLang="en-US" baseline="0" dirty="0" smtClean="0"/>
              <a:t> </a:t>
            </a:r>
            <a:r>
              <a:rPr lang="en-US" altLang="zh-CN" baseline="0" dirty="0" smtClean="0"/>
              <a:t>optimization,</a:t>
            </a:r>
            <a:r>
              <a:rPr lang="zh-CN" altLang="en-US" baseline="0" dirty="0" smtClean="0"/>
              <a:t> </a:t>
            </a:r>
            <a:r>
              <a:rPr lang="en-US" altLang="zh-CN" baseline="0" dirty="0" smtClean="0"/>
              <a:t>w</a:t>
            </a:r>
            <a:r>
              <a:rPr lang="en-US" baseline="0" dirty="0" smtClean="0"/>
              <a:t>e</a:t>
            </a:r>
            <a:r>
              <a:rPr lang="zh-CN" altLang="en-US" baseline="0" dirty="0" smtClean="0"/>
              <a:t> </a:t>
            </a:r>
            <a:r>
              <a:rPr lang="en-US" altLang="zh-CN" baseline="0" dirty="0" smtClean="0"/>
              <a:t>use</a:t>
            </a:r>
            <a:r>
              <a:rPr lang="zh-CN" altLang="en-US" baseline="0" dirty="0" smtClean="0"/>
              <a:t> </a:t>
            </a:r>
            <a:r>
              <a:rPr lang="en-US" baseline="0" dirty="0" smtClean="0"/>
              <a:t>the stochastic gradient descent and negative sampling techniques</a:t>
            </a:r>
            <a:r>
              <a:rPr lang="en-US" altLang="zh-CN" baseline="0" dirty="0" smtClean="0"/>
              <a:t>.</a:t>
            </a:r>
            <a:r>
              <a:rPr lang="zh-CN" altLang="en-US" baseline="0" dirty="0" smtClean="0"/>
              <a:t> </a:t>
            </a:r>
            <a:r>
              <a:rPr lang="en-US" baseline="0" dirty="0" smtClean="0"/>
              <a:t>In each step, an edge and multiple negative edges are sampled for model updating. More specifically, given an edge (</a:t>
            </a:r>
            <a:r>
              <a:rPr lang="en-US" baseline="0" dirty="0" err="1" smtClean="0"/>
              <a:t>i,j</a:t>
            </a:r>
            <a:r>
              <a:rPr lang="en-US" baseline="0" dirty="0" smtClean="0"/>
              <a:t>), the gradient </a:t>
            </a:r>
            <a:r>
              <a:rPr lang="en-US" baseline="0" dirty="0" err="1" smtClean="0"/>
              <a:t>w.r.t</a:t>
            </a:r>
            <a:r>
              <a:rPr lang="en-US" baseline="0" dirty="0" smtClean="0"/>
              <a:t>. the embedding of vertex </a:t>
            </a:r>
            <a:r>
              <a:rPr lang="en-US" baseline="0" dirty="0" err="1" smtClean="0"/>
              <a:t>v_i</a:t>
            </a:r>
            <a:r>
              <a:rPr lang="en-US" baseline="0" dirty="0" smtClean="0"/>
              <a:t> can be calculated as follows. We can see that the gradient will be multiplied by the weights of the edges.</a:t>
            </a:r>
            <a:r>
              <a:rPr lang="zh-CN" altLang="en-US" baseline="0" dirty="0" smtClean="0"/>
              <a:t> </a:t>
            </a:r>
            <a:r>
              <a:rPr lang="en-US" baseline="0" dirty="0" smtClean="0"/>
              <a:t>This will be problematic when the variants</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baseline="0" dirty="0" smtClean="0"/>
              <a:t>weights of the edges</a:t>
            </a:r>
            <a:r>
              <a:rPr lang="zh-CN" altLang="en-US" baseline="0" dirty="0" smtClean="0"/>
              <a:t> </a:t>
            </a:r>
            <a:r>
              <a:rPr lang="en-US" altLang="zh-CN" baseline="0" dirty="0" smtClean="0"/>
              <a:t>are</a:t>
            </a:r>
            <a:r>
              <a:rPr lang="zh-CN" altLang="en-US" baseline="0" dirty="0" smtClean="0"/>
              <a:t> </a:t>
            </a:r>
            <a:r>
              <a:rPr lang="en-US" altLang="zh-CN" baseline="0" dirty="0" smtClean="0"/>
              <a:t>very</a:t>
            </a:r>
            <a:r>
              <a:rPr lang="zh-CN" altLang="en-US" baseline="0" dirty="0" smtClean="0"/>
              <a:t> </a:t>
            </a:r>
            <a:r>
              <a:rPr lang="en-US" altLang="zh-CN" baseline="0" dirty="0" smtClean="0"/>
              <a:t>large</a:t>
            </a:r>
            <a:r>
              <a:rPr lang="en-US" baseline="0" dirty="0" smtClean="0"/>
              <a:t>.</a:t>
            </a:r>
            <a:r>
              <a:rPr lang="zh-CN" altLang="en-US" baseline="0" dirty="0" smtClean="0"/>
              <a:t> </a:t>
            </a:r>
            <a:r>
              <a:rPr lang="en-US" altLang="zh-CN" baseline="0" dirty="0" smtClean="0"/>
              <a:t>Because</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case,</a:t>
            </a:r>
            <a:r>
              <a:rPr lang="zh-CN" altLang="en-US" baseline="0" dirty="0" smtClean="0"/>
              <a:t> </a:t>
            </a:r>
            <a:r>
              <a:rPr lang="en-US" baseline="0" dirty="0" smtClean="0"/>
              <a:t>the</a:t>
            </a:r>
            <a:r>
              <a:rPr lang="zh-CN" altLang="en-US" baseline="0" dirty="0" smtClean="0"/>
              <a:t> </a:t>
            </a:r>
            <a:r>
              <a:rPr lang="en-US" altLang="zh-CN" baseline="0" dirty="0" smtClean="0"/>
              <a:t>variance</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gradients</a:t>
            </a:r>
            <a:r>
              <a:rPr lang="zh-CN" altLang="en-US" baseline="0" dirty="0" smtClean="0"/>
              <a:t> </a:t>
            </a:r>
            <a:r>
              <a:rPr lang="en-US" altLang="zh-CN" baseline="0" dirty="0" smtClean="0"/>
              <a:t>are</a:t>
            </a:r>
            <a:r>
              <a:rPr lang="zh-CN" altLang="en-US" baseline="0" dirty="0" smtClean="0"/>
              <a:t> </a:t>
            </a:r>
            <a:r>
              <a:rPr lang="en-US" altLang="zh-CN" baseline="0" dirty="0" smtClean="0"/>
              <a:t>very</a:t>
            </a:r>
            <a:r>
              <a:rPr lang="zh-CN" altLang="en-US" baseline="0" dirty="0" smtClean="0"/>
              <a:t> </a:t>
            </a:r>
            <a:r>
              <a:rPr lang="en-US" altLang="zh-CN" baseline="0" dirty="0" smtClean="0"/>
              <a:t>large,</a:t>
            </a:r>
            <a:r>
              <a:rPr lang="zh-CN" altLang="en-US" baseline="0" dirty="0" smtClean="0"/>
              <a:t> </a:t>
            </a:r>
            <a:r>
              <a:rPr lang="en-US" altLang="zh-CN" baseline="0" dirty="0" smtClean="0"/>
              <a:t>which</a:t>
            </a:r>
            <a:r>
              <a:rPr lang="zh-CN" altLang="en-US" baseline="0" dirty="0" smtClean="0"/>
              <a:t> </a:t>
            </a:r>
            <a:r>
              <a:rPr lang="en-US" altLang="zh-CN" baseline="0" dirty="0" smtClean="0"/>
              <a:t>make</a:t>
            </a:r>
            <a:r>
              <a:rPr lang="zh-CN" altLang="en-US" baseline="0" dirty="0" smtClean="0"/>
              <a:t> </a:t>
            </a:r>
            <a:r>
              <a:rPr lang="en-US" altLang="zh-CN" baseline="0" dirty="0" smtClean="0"/>
              <a:t>the</a:t>
            </a:r>
            <a:r>
              <a:rPr lang="zh-CN" altLang="en-US" baseline="0" dirty="0" smtClean="0"/>
              <a:t> </a:t>
            </a:r>
            <a:r>
              <a:rPr lang="en-US" altLang="zh-CN" baseline="0" dirty="0" smtClean="0"/>
              <a:t>optimization</a:t>
            </a:r>
            <a:r>
              <a:rPr lang="zh-CN" altLang="en-US" baseline="0" dirty="0" smtClean="0"/>
              <a:t> </a:t>
            </a:r>
            <a:r>
              <a:rPr lang="en-US" altLang="zh-CN" baseline="0" dirty="0" smtClean="0"/>
              <a:t>process</a:t>
            </a:r>
            <a:r>
              <a:rPr lang="zh-CN" altLang="en-US" baseline="0" dirty="0" smtClean="0"/>
              <a:t> </a:t>
            </a:r>
            <a:r>
              <a:rPr lang="en-US" altLang="zh-CN" baseline="0" dirty="0" smtClean="0"/>
              <a:t>very</a:t>
            </a:r>
            <a:r>
              <a:rPr lang="zh-CN" altLang="en-US" baseline="0" dirty="0" smtClean="0"/>
              <a:t> </a:t>
            </a:r>
            <a:r>
              <a:rPr lang="en-US" altLang="zh-CN" baseline="0" dirty="0" smtClean="0"/>
              <a:t>unstable.</a:t>
            </a:r>
            <a:r>
              <a:rPr lang="zh-CN" altLang="en-US" baseline="0" dirty="0" smtClean="0"/>
              <a:t> </a:t>
            </a:r>
            <a:r>
              <a:rPr lang="en-US" baseline="0" dirty="0" smtClean="0"/>
              <a:t>This problem can be solved if the weights of all the edges for training</a:t>
            </a:r>
            <a:r>
              <a:rPr lang="zh-CN" altLang="en-US" baseline="0" dirty="0" smtClean="0"/>
              <a:t> </a:t>
            </a:r>
            <a:r>
              <a:rPr lang="en-US" baseline="0" dirty="0" smtClean="0"/>
              <a:t>are equal. Therefore</a:t>
            </a:r>
            <a:r>
              <a:rPr lang="en-US" altLang="zh-CN" baseline="0" dirty="0" smtClean="0"/>
              <a:t>,</a:t>
            </a:r>
            <a:r>
              <a:rPr lang="zh-CN" altLang="en-US" baseline="0" dirty="0" smtClean="0"/>
              <a:t> </a:t>
            </a:r>
            <a:r>
              <a:rPr lang="en-US" baseline="0" dirty="0" smtClean="0"/>
              <a:t>we propose an</a:t>
            </a:r>
            <a:r>
              <a:rPr lang="zh-CN" altLang="en-US" baseline="0" dirty="0" smtClean="0"/>
              <a:t> </a:t>
            </a:r>
            <a:r>
              <a:rPr lang="en-US" baseline="0" dirty="0" smtClean="0"/>
              <a:t>approach of edge sampling, which samples an edge with the probability proportional to its weight and treat the sampled edge as binary. With the edge sampling approach, the overall objective function remains the same. The overall complexity of the optimization is linear to the size</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low-dimension</a:t>
            </a:r>
            <a:r>
              <a:rPr lang="zh-CN" altLang="en-US" baseline="0" dirty="0" smtClean="0"/>
              <a:t> </a:t>
            </a:r>
            <a:r>
              <a:rPr lang="en-US" baseline="0" dirty="0" smtClean="0"/>
              <a:t>d, the number of negative samples K, the number of edges |E|</a:t>
            </a:r>
          </a:p>
          <a:p>
            <a:endParaRPr lang="en-US" dirty="0"/>
          </a:p>
        </p:txBody>
      </p:sp>
    </p:spTree>
    <p:extLst>
      <p:ext uri="{BB962C8B-B14F-4D97-AF65-F5344CB8AC3E}">
        <p14:creationId xmlns:p14="http://schemas.microsoft.com/office/powerpoint/2010/main" val="542500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Now</a:t>
            </a:r>
            <a:r>
              <a:rPr lang="zh-CN" altLang="en-US" dirty="0" smtClean="0"/>
              <a:t> </a:t>
            </a:r>
            <a:r>
              <a:rPr lang="en-US" altLang="zh-CN" dirty="0" smtClean="0"/>
              <a:t>let’s</a:t>
            </a:r>
            <a:r>
              <a:rPr lang="zh-CN" altLang="en-US" dirty="0" smtClean="0"/>
              <a:t> </a:t>
            </a:r>
            <a:r>
              <a:rPr lang="en-US" altLang="zh-CN" dirty="0" smtClean="0"/>
              <a:t>look</a:t>
            </a:r>
            <a:r>
              <a:rPr lang="zh-CN" altLang="en-US" dirty="0" smtClean="0"/>
              <a:t> </a:t>
            </a:r>
            <a:r>
              <a:rPr lang="en-US" altLang="zh-CN" dirty="0" smtClean="0"/>
              <a:t>at</a:t>
            </a:r>
            <a:r>
              <a:rPr lang="zh-CN" altLang="en-US" dirty="0" smtClean="0"/>
              <a:t> </a:t>
            </a:r>
            <a:r>
              <a:rPr lang="en-US" altLang="zh-CN" dirty="0" smtClean="0"/>
              <a:t>some</a:t>
            </a:r>
            <a:r>
              <a:rPr lang="zh-CN" altLang="en-US" dirty="0" smtClean="0"/>
              <a:t> </a:t>
            </a:r>
            <a:r>
              <a:rPr lang="en-US" altLang="zh-CN" dirty="0" smtClean="0"/>
              <a:t>results</a:t>
            </a:r>
            <a:r>
              <a:rPr lang="zh-CN" altLang="en-US" dirty="0" smtClean="0"/>
              <a:t> </a:t>
            </a:r>
            <a:r>
              <a:rPr lang="en-US" altLang="zh-CN" dirty="0" smtClean="0"/>
              <a:t>on</a:t>
            </a:r>
            <a:r>
              <a:rPr lang="zh-CN" altLang="en-US" dirty="0" smtClean="0"/>
              <a:t> </a:t>
            </a:r>
            <a:r>
              <a:rPr lang="en-US" altLang="zh-CN" dirty="0" smtClean="0"/>
              <a:t>real-world</a:t>
            </a:r>
            <a:r>
              <a:rPr lang="zh-CN" altLang="en-US" dirty="0" smtClean="0"/>
              <a:t> </a:t>
            </a:r>
            <a:r>
              <a:rPr lang="en-US" altLang="zh-CN" dirty="0" smtClean="0"/>
              <a:t>data</a:t>
            </a:r>
            <a:r>
              <a:rPr lang="zh-CN" altLang="en-US" dirty="0" smtClean="0"/>
              <a:t>. </a:t>
            </a:r>
            <a:r>
              <a:rPr lang="en-US" altLang="zh-CN" dirty="0" smtClean="0"/>
              <a:t>We</a:t>
            </a:r>
            <a:r>
              <a:rPr lang="zh-CN" altLang="en-US" dirty="0" smtClean="0"/>
              <a:t> </a:t>
            </a:r>
            <a:r>
              <a:rPr lang="en-US" altLang="zh-CN" dirty="0" smtClean="0"/>
              <a:t>apply</a:t>
            </a:r>
            <a:r>
              <a:rPr lang="zh-CN" altLang="en-US" dirty="0" smtClean="0"/>
              <a:t> </a:t>
            </a:r>
            <a:r>
              <a:rPr lang="en-US" altLang="zh-CN" dirty="0" smtClean="0"/>
              <a:t>the</a:t>
            </a:r>
            <a:r>
              <a:rPr lang="zh-CN" altLang="en-US" dirty="0" smtClean="0"/>
              <a:t> </a:t>
            </a:r>
            <a:r>
              <a:rPr lang="en-US" altLang="zh-CN" dirty="0" smtClean="0"/>
              <a:t>LINE</a:t>
            </a:r>
            <a:r>
              <a:rPr lang="zh-CN" altLang="en-US" dirty="0" smtClean="0"/>
              <a:t> </a:t>
            </a:r>
            <a:r>
              <a:rPr lang="en-US" altLang="zh-CN" dirty="0" smtClean="0"/>
              <a:t>model</a:t>
            </a:r>
            <a:r>
              <a:rPr lang="zh-CN" altLang="en-US" dirty="0" smtClean="0"/>
              <a:t> </a:t>
            </a:r>
            <a:r>
              <a:rPr lang="en-US" altLang="zh-CN" dirty="0" smtClean="0"/>
              <a:t>to</a:t>
            </a:r>
            <a:r>
              <a:rPr lang="zh-CN" altLang="en-US" dirty="0" smtClean="0"/>
              <a:t> </a:t>
            </a:r>
            <a:r>
              <a:rPr lang="en-US" altLang="zh-CN" dirty="0" smtClean="0"/>
              <a:t>learn</a:t>
            </a:r>
            <a:r>
              <a:rPr lang="zh-CN" altLang="en-US" dirty="0" smtClean="0"/>
              <a:t> </a:t>
            </a:r>
            <a:r>
              <a:rPr lang="en-US" altLang="zh-CN" dirty="0" smtClean="0"/>
              <a:t>the</a:t>
            </a:r>
            <a:r>
              <a:rPr lang="zh-CN" altLang="en-US" dirty="0" smtClean="0"/>
              <a:t> </a:t>
            </a:r>
            <a:r>
              <a:rPr lang="en-US" altLang="zh-CN" dirty="0" smtClean="0"/>
              <a:t>node</a:t>
            </a:r>
            <a:r>
              <a:rPr lang="zh-CN" altLang="en-US" dirty="0" smtClean="0"/>
              <a:t> </a:t>
            </a:r>
            <a:r>
              <a:rPr lang="en-US" altLang="zh-CN" dirty="0" smtClean="0"/>
              <a:t>representations</a:t>
            </a:r>
            <a:r>
              <a:rPr lang="zh-CN" altLang="en-US" dirty="0" smtClean="0"/>
              <a:t> </a:t>
            </a:r>
            <a:r>
              <a:rPr lang="en-US" altLang="zh-CN" dirty="0" smtClean="0"/>
              <a:t>of</a:t>
            </a:r>
            <a:r>
              <a:rPr lang="zh-CN" altLang="en-US" dirty="0" smtClean="0"/>
              <a:t> </a:t>
            </a:r>
            <a:r>
              <a:rPr lang="en-US" altLang="zh-CN" dirty="0" smtClean="0"/>
              <a:t>social</a:t>
            </a:r>
            <a:r>
              <a:rPr lang="zh-CN" altLang="en-US" dirty="0" smtClean="0"/>
              <a:t> </a:t>
            </a:r>
            <a:r>
              <a:rPr lang="en-US" altLang="zh-CN" dirty="0" smtClean="0"/>
              <a:t>networks.</a:t>
            </a:r>
            <a:r>
              <a:rPr lang="zh-CN" altLang="en-US" dirty="0" smtClean="0"/>
              <a:t>  </a:t>
            </a:r>
            <a:r>
              <a:rPr lang="en-US" altLang="zh-CN" dirty="0" smtClean="0"/>
              <a:t>By</a:t>
            </a:r>
            <a:r>
              <a:rPr lang="zh-CN" altLang="en-US" dirty="0" smtClean="0"/>
              <a:t> </a:t>
            </a:r>
            <a:r>
              <a:rPr lang="en-US" altLang="zh-CN" dirty="0" smtClean="0"/>
              <a:t>learning</a:t>
            </a:r>
            <a:r>
              <a:rPr lang="zh-CN" altLang="en-US" dirty="0" smtClean="0"/>
              <a:t> </a:t>
            </a:r>
            <a:r>
              <a:rPr lang="en-US" altLang="zh-CN" dirty="0" smtClean="0"/>
              <a:t>the</a:t>
            </a:r>
            <a:r>
              <a:rPr lang="zh-CN" altLang="en-US" dirty="0" smtClean="0"/>
              <a:t> </a:t>
            </a:r>
            <a:r>
              <a:rPr lang="en-US" altLang="zh-CN" dirty="0" smtClean="0"/>
              <a:t>representations</a:t>
            </a:r>
            <a:r>
              <a:rPr lang="zh-CN" altLang="en-US" dirty="0" smtClean="0"/>
              <a:t> </a:t>
            </a:r>
            <a:r>
              <a:rPr lang="en-US" altLang="zh-CN" dirty="0" smtClean="0"/>
              <a:t>of</a:t>
            </a:r>
            <a:r>
              <a:rPr lang="zh-CN" altLang="en-US" dirty="0" smtClean="0"/>
              <a:t> </a:t>
            </a:r>
            <a:r>
              <a:rPr lang="en-US" altLang="zh-CN" dirty="0" smtClean="0"/>
              <a:t>social</a:t>
            </a:r>
            <a:r>
              <a:rPr lang="zh-CN" altLang="en-US" dirty="0" smtClean="0"/>
              <a:t> </a:t>
            </a:r>
            <a:r>
              <a:rPr lang="en-US" altLang="zh-CN" dirty="0" smtClean="0"/>
              <a:t>networks,</a:t>
            </a:r>
            <a:r>
              <a:rPr lang="zh-CN" altLang="en-US" dirty="0" smtClean="0"/>
              <a:t> </a:t>
            </a:r>
            <a:r>
              <a:rPr lang="en-US" altLang="zh-CN" dirty="0" smtClean="0"/>
              <a:t>each</a:t>
            </a:r>
            <a:r>
              <a:rPr lang="zh-CN" altLang="en-US" dirty="0" smtClean="0"/>
              <a:t> </a:t>
            </a:r>
            <a:r>
              <a:rPr lang="en-US" altLang="zh-CN" dirty="0" smtClean="0"/>
              <a:t>user</a:t>
            </a:r>
            <a:r>
              <a:rPr lang="zh-CN" altLang="en-US" dirty="0" smtClean="0"/>
              <a:t> </a:t>
            </a:r>
            <a:r>
              <a:rPr lang="en-US" altLang="zh-CN" dirty="0" smtClean="0"/>
              <a:t>will</a:t>
            </a:r>
            <a:r>
              <a:rPr lang="zh-CN" altLang="en-US" dirty="0" smtClean="0"/>
              <a:t> </a:t>
            </a:r>
            <a:r>
              <a:rPr lang="en-US" altLang="zh-CN" dirty="0" smtClean="0"/>
              <a:t>be</a:t>
            </a:r>
            <a:r>
              <a:rPr lang="zh-CN" altLang="en-US" dirty="0" smtClean="0"/>
              <a:t> </a:t>
            </a:r>
            <a:r>
              <a:rPr lang="en-US" altLang="zh-CN" dirty="0" smtClean="0"/>
              <a:t>represented</a:t>
            </a:r>
            <a:r>
              <a:rPr lang="zh-CN" altLang="en-US" dirty="0" smtClean="0"/>
              <a:t> </a:t>
            </a:r>
            <a:r>
              <a:rPr lang="en-US" altLang="zh-CN" dirty="0" smtClean="0"/>
              <a:t>as</a:t>
            </a:r>
            <a:r>
              <a:rPr lang="zh-CN" altLang="en-US" dirty="0" smtClean="0"/>
              <a:t> </a:t>
            </a:r>
            <a:r>
              <a:rPr lang="en-US" altLang="zh-CN" dirty="0" smtClean="0"/>
              <a:t>a</a:t>
            </a:r>
            <a:r>
              <a:rPr lang="zh-CN" altLang="en-US" dirty="0" smtClean="0"/>
              <a:t> </a:t>
            </a:r>
            <a:r>
              <a:rPr lang="en-US" altLang="zh-CN" dirty="0" smtClean="0"/>
              <a:t>low-dimensional</a:t>
            </a:r>
            <a:r>
              <a:rPr lang="zh-CN" altLang="en-US" dirty="0" smtClean="0"/>
              <a:t> </a:t>
            </a:r>
            <a:r>
              <a:rPr lang="en-US" altLang="zh-CN" dirty="0" smtClean="0"/>
              <a:t>vectors.</a:t>
            </a:r>
            <a:r>
              <a:rPr lang="zh-CN" altLang="en-US" dirty="0" smtClean="0"/>
              <a:t> </a:t>
            </a:r>
            <a:r>
              <a:rPr lang="en-US" altLang="zh-CN" dirty="0" smtClean="0"/>
              <a:t>Then</a:t>
            </a:r>
            <a:r>
              <a:rPr lang="zh-CN" altLang="en-US" dirty="0" smtClean="0"/>
              <a:t> </a:t>
            </a:r>
            <a:r>
              <a:rPr lang="en-US" altLang="zh-CN" dirty="0" smtClean="0"/>
              <a:t>we</a:t>
            </a:r>
            <a:r>
              <a:rPr lang="zh-CN" altLang="en-US" dirty="0" smtClean="0"/>
              <a:t> </a:t>
            </a:r>
            <a:r>
              <a:rPr lang="en-US" altLang="zh-CN" dirty="0" smtClean="0"/>
              <a:t>evaluation</a:t>
            </a:r>
            <a:r>
              <a:rPr lang="zh-CN" altLang="en-US" dirty="0" smtClean="0"/>
              <a:t> </a:t>
            </a:r>
            <a:r>
              <a:rPr lang="en-US" altLang="zh-CN" dirty="0" smtClean="0"/>
              <a:t>the</a:t>
            </a:r>
            <a:r>
              <a:rPr lang="zh-CN" altLang="en-US" dirty="0" smtClean="0"/>
              <a:t> </a:t>
            </a:r>
            <a:r>
              <a:rPr lang="en-US" altLang="zh-CN" dirty="0" smtClean="0"/>
              <a:t>quality</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representations</a:t>
            </a:r>
            <a:r>
              <a:rPr lang="zh-CN" altLang="en-US" dirty="0" smtClean="0"/>
              <a:t> </a:t>
            </a:r>
            <a:r>
              <a:rPr lang="en-US" altLang="zh-CN" dirty="0" smtClean="0"/>
              <a:t>using</a:t>
            </a:r>
            <a:r>
              <a:rPr lang="zh-CN" altLang="en-US" dirty="0" smtClean="0"/>
              <a:t> </a:t>
            </a:r>
            <a:r>
              <a:rPr lang="en-US" altLang="zh-CN" dirty="0" smtClean="0"/>
              <a:t>the</a:t>
            </a:r>
            <a:r>
              <a:rPr lang="zh-CN" altLang="en-US" dirty="0" smtClean="0"/>
              <a:t> </a:t>
            </a:r>
            <a:r>
              <a:rPr lang="en-US" altLang="zh-CN" dirty="0" smtClean="0"/>
              <a:t>task</a:t>
            </a:r>
            <a:r>
              <a:rPr lang="zh-CN" altLang="en-US" dirty="0" smtClean="0"/>
              <a:t> </a:t>
            </a:r>
            <a:r>
              <a:rPr lang="en-US" altLang="zh-CN" dirty="0" smtClean="0"/>
              <a:t>of</a:t>
            </a:r>
            <a:r>
              <a:rPr lang="zh-CN" altLang="en-US" dirty="0" smtClean="0"/>
              <a:t> </a:t>
            </a:r>
            <a:r>
              <a:rPr lang="en-US" altLang="zh-CN" dirty="0" smtClean="0"/>
              <a:t>user</a:t>
            </a:r>
            <a:r>
              <a:rPr lang="zh-CN" altLang="en-US" dirty="0" smtClean="0"/>
              <a:t> </a:t>
            </a:r>
            <a:r>
              <a:rPr lang="en-US" altLang="zh-CN" dirty="0" smtClean="0"/>
              <a:t>classification,</a:t>
            </a:r>
            <a:r>
              <a:rPr lang="zh-CN" altLang="en-US" dirty="0" smtClean="0"/>
              <a:t> </a:t>
            </a:r>
            <a:r>
              <a:rPr lang="en-US" altLang="zh-CN" dirty="0" smtClean="0"/>
              <a:t>in</a:t>
            </a:r>
            <a:r>
              <a:rPr lang="zh-CN" altLang="en-US" dirty="0" smtClean="0"/>
              <a:t> </a:t>
            </a:r>
            <a:r>
              <a:rPr lang="en-US" altLang="zh-CN" dirty="0" smtClean="0"/>
              <a:t>which</a:t>
            </a:r>
            <a:r>
              <a:rPr lang="zh-CN" altLang="en-US" dirty="0" smtClean="0"/>
              <a:t> </a:t>
            </a:r>
            <a:r>
              <a:rPr lang="en-US" altLang="zh-CN" dirty="0" smtClean="0"/>
              <a:t>the</a:t>
            </a:r>
            <a:r>
              <a:rPr lang="zh-CN" altLang="en-US" dirty="0" smtClean="0"/>
              <a:t> </a:t>
            </a:r>
            <a:r>
              <a:rPr lang="en-US" altLang="zh-CN" dirty="0" err="1" smtClean="0"/>
              <a:t>communitiy</a:t>
            </a:r>
            <a:r>
              <a:rPr lang="zh-CN" altLang="en-US" dirty="0" smtClean="0"/>
              <a:t> </a:t>
            </a:r>
            <a:r>
              <a:rPr lang="en-US" altLang="zh-CN" dirty="0" err="1" smtClean="0"/>
              <a:t>identties</a:t>
            </a:r>
            <a:r>
              <a:rPr lang="zh-CN" altLang="en-US" dirty="0" smtClean="0"/>
              <a:t> </a:t>
            </a:r>
            <a:r>
              <a:rPr lang="en-US" altLang="zh-CN" dirty="0" smtClean="0"/>
              <a:t>are</a:t>
            </a:r>
            <a:r>
              <a:rPr lang="zh-CN" altLang="en-US" dirty="0" smtClean="0"/>
              <a:t> </a:t>
            </a:r>
            <a:r>
              <a:rPr lang="en-US" altLang="zh-CN" dirty="0" smtClean="0"/>
              <a:t>used</a:t>
            </a:r>
            <a:r>
              <a:rPr lang="zh-CN" altLang="en-US" dirty="0" smtClean="0"/>
              <a:t> </a:t>
            </a:r>
            <a:r>
              <a:rPr lang="en-US" altLang="zh-CN" dirty="0" smtClean="0"/>
              <a:t>as</a:t>
            </a:r>
            <a:r>
              <a:rPr lang="zh-CN" altLang="en-US" dirty="0" smtClean="0"/>
              <a:t> </a:t>
            </a:r>
            <a:r>
              <a:rPr lang="en-US" altLang="zh-CN" dirty="0" smtClean="0"/>
              <a:t>classification</a:t>
            </a:r>
            <a:r>
              <a:rPr lang="zh-CN" altLang="en-US" dirty="0" smtClean="0"/>
              <a:t> </a:t>
            </a:r>
            <a:r>
              <a:rPr lang="en-US" altLang="zh-CN" dirty="0" smtClean="0"/>
              <a:t>as</a:t>
            </a:r>
            <a:r>
              <a:rPr lang="zh-CN" altLang="en-US" dirty="0" smtClean="0"/>
              <a:t> </a:t>
            </a:r>
            <a:r>
              <a:rPr lang="en-US" altLang="zh-CN" dirty="0" err="1" smtClean="0"/>
              <a:t>lablels</a:t>
            </a:r>
            <a:r>
              <a:rPr lang="zh-CN" altLang="zh-CN" dirty="0" smtClean="0"/>
              <a:t> </a:t>
            </a:r>
            <a:r>
              <a:rPr lang="en-US" altLang="zh-CN" dirty="0" smtClean="0"/>
              <a:t>and</a:t>
            </a:r>
            <a:r>
              <a:rPr lang="zh-CN" altLang="en-US" dirty="0" smtClean="0"/>
              <a:t> </a:t>
            </a:r>
            <a:r>
              <a:rPr lang="en-US" altLang="zh-CN" dirty="0" smtClean="0"/>
              <a:t>the</a:t>
            </a:r>
            <a:r>
              <a:rPr lang="zh-CN" altLang="en-US" dirty="0" smtClean="0"/>
              <a:t> </a:t>
            </a:r>
            <a:r>
              <a:rPr lang="en-US" altLang="zh-CN" dirty="0" smtClean="0"/>
              <a:t>user</a:t>
            </a:r>
            <a:r>
              <a:rPr lang="zh-CN" altLang="en-US" dirty="0" smtClean="0"/>
              <a:t> </a:t>
            </a:r>
            <a:r>
              <a:rPr lang="en-US" altLang="zh-CN" dirty="0" smtClean="0"/>
              <a:t>represented</a:t>
            </a:r>
            <a:r>
              <a:rPr lang="zh-CN" altLang="en-US" dirty="0" smtClean="0"/>
              <a:t> </a:t>
            </a:r>
            <a:r>
              <a:rPr lang="en-US" altLang="zh-CN" dirty="0" smtClean="0"/>
              <a:t>are</a:t>
            </a:r>
            <a:r>
              <a:rPr lang="zh-CN" altLang="en-US" dirty="0" smtClean="0"/>
              <a:t> </a:t>
            </a:r>
            <a:r>
              <a:rPr lang="en-US" altLang="zh-CN" dirty="0" smtClean="0"/>
              <a:t>treated</a:t>
            </a:r>
            <a:r>
              <a:rPr lang="zh-CN" altLang="en-US" dirty="0" smtClean="0"/>
              <a:t> </a:t>
            </a:r>
            <a:r>
              <a:rPr lang="en-US" altLang="zh-CN" dirty="0" smtClean="0"/>
              <a:t>as</a:t>
            </a:r>
            <a:r>
              <a:rPr lang="zh-CN" altLang="en-US" dirty="0" smtClean="0"/>
              <a:t> </a:t>
            </a:r>
            <a:r>
              <a:rPr lang="en-US" altLang="zh-CN" dirty="0" smtClean="0"/>
              <a:t>features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users.</a:t>
            </a:r>
          </a:p>
          <a:p>
            <a:endParaRPr lang="en-US" altLang="zh-CN" dirty="0" smtClean="0"/>
          </a:p>
          <a:p>
            <a:r>
              <a:rPr lang="en-US" altLang="zh-CN" dirty="0" smtClean="0"/>
              <a:t>These</a:t>
            </a:r>
            <a:r>
              <a:rPr lang="zh-CN" altLang="en-US" dirty="0" smtClean="0"/>
              <a:t> </a:t>
            </a:r>
            <a:r>
              <a:rPr lang="en-US" altLang="zh-CN" dirty="0" smtClean="0"/>
              <a:t>are</a:t>
            </a:r>
            <a:r>
              <a:rPr lang="zh-CN" altLang="en-US" dirty="0" smtClean="0"/>
              <a:t> </a:t>
            </a:r>
            <a:r>
              <a:rPr lang="en-US" altLang="zh-CN" dirty="0" smtClean="0"/>
              <a:t>the</a:t>
            </a:r>
            <a:r>
              <a:rPr lang="zh-CN" altLang="en-US" dirty="0" smtClean="0"/>
              <a:t> </a:t>
            </a:r>
            <a:r>
              <a:rPr lang="en-US" altLang="zh-CN" dirty="0" smtClean="0"/>
              <a:t>results</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Flick</a:t>
            </a:r>
            <a:r>
              <a:rPr lang="zh-CN" altLang="en-US" dirty="0" smtClean="0"/>
              <a:t> </a:t>
            </a:r>
            <a:r>
              <a:rPr lang="en-US" altLang="zh-CN" dirty="0" smtClean="0"/>
              <a:t>social</a:t>
            </a:r>
            <a:r>
              <a:rPr lang="zh-CN" altLang="en-US" dirty="0" smtClean="0"/>
              <a:t> </a:t>
            </a:r>
            <a:r>
              <a:rPr lang="en-US" altLang="zh-CN" dirty="0" smtClean="0"/>
              <a:t>network</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see</a:t>
            </a:r>
            <a:r>
              <a:rPr lang="zh-CN" altLang="en-US" dirty="0" smtClean="0"/>
              <a:t> </a:t>
            </a:r>
            <a:r>
              <a:rPr lang="en-US" altLang="zh-CN" dirty="0" smtClean="0"/>
              <a:t>the</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first</a:t>
            </a:r>
            <a:r>
              <a:rPr lang="zh-CN" altLang="en-US" dirty="0" smtClean="0"/>
              <a:t>-</a:t>
            </a:r>
            <a:r>
              <a:rPr lang="en-US" altLang="zh-CN" dirty="0" smtClean="0"/>
              <a:t>order</a:t>
            </a:r>
            <a:r>
              <a:rPr lang="zh-CN" altLang="en-US" dirty="0" smtClean="0"/>
              <a:t> </a:t>
            </a:r>
            <a:r>
              <a:rPr lang="en-US" altLang="zh-CN" dirty="0" smtClean="0"/>
              <a:t>proximity</a:t>
            </a:r>
            <a:r>
              <a:rPr lang="zh-CN" altLang="en-US" dirty="0" smtClean="0"/>
              <a:t> </a:t>
            </a:r>
            <a:r>
              <a:rPr lang="en-US" altLang="zh-CN" dirty="0" smtClean="0"/>
              <a:t>outperforms</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second-order</a:t>
            </a:r>
            <a:r>
              <a:rPr lang="zh-CN" altLang="en-US" dirty="0" smtClean="0"/>
              <a:t> </a:t>
            </a:r>
            <a:r>
              <a:rPr lang="en-US" altLang="zh-CN" dirty="0" smtClean="0"/>
              <a:t>proximity</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second-order</a:t>
            </a:r>
            <a:r>
              <a:rPr lang="zh-CN" altLang="en-US" dirty="0" smtClean="0"/>
              <a:t> </a:t>
            </a:r>
            <a:r>
              <a:rPr lang="en-US" altLang="zh-CN" dirty="0" smtClean="0"/>
              <a:t>proximity</a:t>
            </a:r>
            <a:r>
              <a:rPr lang="zh-CN" altLang="en-US" dirty="0" smtClean="0"/>
              <a:t> </a:t>
            </a:r>
            <a:r>
              <a:rPr lang="en-US" altLang="zh-CN" dirty="0" smtClean="0"/>
              <a:t>outperforms</a:t>
            </a:r>
            <a:r>
              <a:rPr lang="zh-CN" altLang="en-US" dirty="0" smtClean="0"/>
              <a:t> </a:t>
            </a:r>
            <a:r>
              <a:rPr lang="en-US" altLang="zh-CN" dirty="0" err="1" smtClean="0"/>
              <a:t>DeepWalk</a:t>
            </a:r>
            <a:r>
              <a:rPr lang="zh-CN" altLang="en-US" dirty="0" smtClean="0"/>
              <a:t> </a:t>
            </a:r>
            <a:r>
              <a:rPr lang="en-US" altLang="zh-CN" dirty="0" smtClean="0"/>
              <a:t>and</a:t>
            </a:r>
            <a:r>
              <a:rPr lang="zh-CN" altLang="en-US" dirty="0" smtClean="0"/>
              <a:t> </a:t>
            </a:r>
            <a:r>
              <a:rPr lang="en-US" altLang="zh-CN" dirty="0" smtClean="0"/>
              <a:t>Graph</a:t>
            </a:r>
            <a:r>
              <a:rPr lang="zh-CN" altLang="en-US" dirty="0" smtClean="0"/>
              <a:t> </a:t>
            </a:r>
            <a:r>
              <a:rPr lang="en-US" altLang="zh-CN" dirty="0" smtClean="0"/>
              <a:t>factorization.</a:t>
            </a:r>
            <a:r>
              <a:rPr lang="zh-CN" altLang="en-US" dirty="0" smtClean="0"/>
              <a:t> </a:t>
            </a:r>
            <a:r>
              <a:rPr lang="en-US" altLang="zh-CN" dirty="0" smtClean="0"/>
              <a:t>The</a:t>
            </a:r>
            <a:r>
              <a:rPr lang="zh-CN" altLang="en-US" dirty="0" smtClean="0"/>
              <a:t> </a:t>
            </a:r>
            <a:r>
              <a:rPr lang="en-US" altLang="zh-CN" dirty="0" smtClean="0"/>
              <a:t>combination</a:t>
            </a:r>
            <a:r>
              <a:rPr lang="zh-CN" altLang="en-US" dirty="0" smtClean="0"/>
              <a:t> </a:t>
            </a:r>
            <a:r>
              <a:rPr lang="en-US" altLang="zh-CN" dirty="0" smtClean="0"/>
              <a:t>of</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both</a:t>
            </a:r>
            <a:r>
              <a:rPr lang="zh-CN" altLang="en-US" dirty="0" smtClean="0"/>
              <a:t> </a:t>
            </a:r>
            <a:r>
              <a:rPr lang="en-US" altLang="zh-CN" dirty="0" smtClean="0"/>
              <a:t>first-order</a:t>
            </a:r>
            <a:r>
              <a:rPr lang="zh-CN" altLang="en-US" dirty="0" smtClean="0"/>
              <a:t> </a:t>
            </a:r>
            <a:r>
              <a:rPr lang="en-US" altLang="zh-CN" dirty="0" smtClean="0"/>
              <a:t>and</a:t>
            </a:r>
            <a:r>
              <a:rPr lang="zh-CN" altLang="en-US" dirty="0" smtClean="0"/>
              <a:t> </a:t>
            </a:r>
            <a:r>
              <a:rPr lang="en-US" altLang="zh-CN" dirty="0" smtClean="0"/>
              <a:t>second-order</a:t>
            </a:r>
            <a:r>
              <a:rPr lang="zh-CN" altLang="en-US" dirty="0" smtClean="0"/>
              <a:t> </a:t>
            </a:r>
            <a:r>
              <a:rPr lang="en-US" altLang="zh-CN" dirty="0" smtClean="0"/>
              <a:t>proximity</a:t>
            </a:r>
            <a:r>
              <a:rPr lang="zh-CN" altLang="en-US" dirty="0" smtClean="0"/>
              <a:t> </a:t>
            </a:r>
            <a:r>
              <a:rPr lang="en-US" altLang="zh-CN" dirty="0" smtClean="0"/>
              <a:t>yields</a:t>
            </a:r>
            <a:r>
              <a:rPr lang="zh-CN" altLang="en-US" dirty="0" smtClean="0"/>
              <a:t> </a:t>
            </a:r>
            <a:r>
              <a:rPr lang="en-US" altLang="zh-CN" dirty="0" smtClean="0"/>
              <a:t>the</a:t>
            </a:r>
            <a:r>
              <a:rPr lang="zh-CN" altLang="en-US" dirty="0" smtClean="0"/>
              <a:t> </a:t>
            </a:r>
            <a:r>
              <a:rPr lang="en-US" altLang="zh-CN" dirty="0" smtClean="0"/>
              <a:t>best</a:t>
            </a:r>
            <a:r>
              <a:rPr lang="zh-CN" altLang="en-US" dirty="0" smtClean="0"/>
              <a:t> </a:t>
            </a:r>
            <a:r>
              <a:rPr lang="en-US" altLang="zh-CN" dirty="0" smtClean="0"/>
              <a:t>performance.</a:t>
            </a:r>
            <a:r>
              <a:rPr lang="zh-CN" altLang="en-US" dirty="0" smtClean="0"/>
              <a:t> </a:t>
            </a:r>
            <a:endParaRPr lang="en-US" dirty="0"/>
          </a:p>
        </p:txBody>
      </p:sp>
    </p:spTree>
    <p:extLst>
      <p:ext uri="{BB962C8B-B14F-4D97-AF65-F5344CB8AC3E}">
        <p14:creationId xmlns:p14="http://schemas.microsoft.com/office/powerpoint/2010/main" val="2542189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zh-CN" altLang="en-US" dirty="0" smtClean="0"/>
              <a:t> </a:t>
            </a:r>
            <a:r>
              <a:rPr lang="en-US" altLang="zh-CN" dirty="0" smtClean="0"/>
              <a:t>also</a:t>
            </a:r>
            <a:r>
              <a:rPr lang="zh-CN" altLang="en-US" dirty="0" smtClean="0"/>
              <a:t> </a:t>
            </a:r>
            <a:r>
              <a:rPr lang="en-US" altLang="zh-CN" dirty="0" smtClean="0"/>
              <a:t>apply</a:t>
            </a:r>
            <a:r>
              <a:rPr lang="zh-CN" altLang="en-US" dirty="0" smtClean="0"/>
              <a:t> </a:t>
            </a:r>
            <a:r>
              <a:rPr lang="en-US" altLang="zh-CN" dirty="0" smtClean="0"/>
              <a:t>the</a:t>
            </a:r>
            <a:r>
              <a:rPr lang="zh-CN" altLang="en-US" dirty="0" smtClean="0"/>
              <a:t> </a:t>
            </a:r>
            <a:r>
              <a:rPr lang="en-US" altLang="zh-CN" dirty="0" smtClean="0"/>
              <a:t>LINE</a:t>
            </a:r>
            <a:r>
              <a:rPr lang="zh-CN" altLang="en-US" dirty="0" smtClean="0"/>
              <a:t> </a:t>
            </a:r>
            <a:r>
              <a:rPr lang="en-US" altLang="zh-CN" dirty="0" smtClean="0"/>
              <a:t>model</a:t>
            </a:r>
            <a:r>
              <a:rPr lang="zh-CN" altLang="en-US" dirty="0" smtClean="0"/>
              <a:t> </a:t>
            </a:r>
            <a:r>
              <a:rPr lang="en-US" altLang="zh-CN" dirty="0" smtClean="0"/>
              <a:t>for</a:t>
            </a:r>
            <a:r>
              <a:rPr lang="zh-CN" altLang="en-US" dirty="0" smtClean="0"/>
              <a:t> </a:t>
            </a:r>
            <a:r>
              <a:rPr lang="en-US" altLang="zh-CN" dirty="0" smtClean="0"/>
              <a:t>learning</a:t>
            </a:r>
            <a:r>
              <a:rPr lang="zh-CN" altLang="en-US" dirty="0" smtClean="0"/>
              <a:t> </a:t>
            </a:r>
            <a:r>
              <a:rPr lang="en-US" altLang="zh-CN" dirty="0" smtClean="0"/>
              <a:t>unsupervised</a:t>
            </a:r>
            <a:r>
              <a:rPr lang="zh-CN" altLang="en-US" dirty="0" smtClean="0"/>
              <a:t> </a:t>
            </a:r>
            <a:r>
              <a:rPr lang="en-US" altLang="zh-CN" dirty="0" smtClean="0"/>
              <a:t>text</a:t>
            </a:r>
            <a:r>
              <a:rPr lang="zh-CN" altLang="en-US" dirty="0" smtClean="0"/>
              <a:t> </a:t>
            </a:r>
            <a:r>
              <a:rPr lang="en-US" altLang="zh-CN" dirty="0" smtClean="0"/>
              <a:t>representations.</a:t>
            </a:r>
            <a:r>
              <a:rPr lang="zh-CN" altLang="en-US" dirty="0" smtClean="0"/>
              <a:t> </a:t>
            </a:r>
            <a:r>
              <a:rPr lang="en-US" altLang="zh-CN" dirty="0" smtClean="0"/>
              <a:t>We</a:t>
            </a:r>
            <a:r>
              <a:rPr lang="zh-CN" altLang="en-US" dirty="0" smtClean="0"/>
              <a:t> </a:t>
            </a:r>
            <a:r>
              <a:rPr lang="en-US" altLang="zh-CN" dirty="0" smtClean="0"/>
              <a:t>first</a:t>
            </a:r>
            <a:r>
              <a:rPr lang="zh-CN" altLang="en-US" dirty="0" smtClean="0"/>
              <a:t> </a:t>
            </a:r>
            <a:r>
              <a:rPr lang="en-US" altLang="zh-CN" dirty="0" smtClean="0"/>
              <a:t>convert</a:t>
            </a:r>
            <a:r>
              <a:rPr lang="zh-CN" altLang="en-US" dirty="0" smtClean="0"/>
              <a:t> </a:t>
            </a:r>
            <a:r>
              <a:rPr lang="en-US" altLang="zh-CN" dirty="0" smtClean="0"/>
              <a:t>the</a:t>
            </a:r>
            <a:r>
              <a:rPr lang="zh-CN" altLang="en-US" dirty="0" smtClean="0"/>
              <a:t> </a:t>
            </a:r>
            <a:r>
              <a:rPr lang="en-US" altLang="zh-CN" dirty="0" smtClean="0"/>
              <a:t>unstructured</a:t>
            </a:r>
            <a:r>
              <a:rPr lang="zh-CN" altLang="en-US" dirty="0" smtClean="0"/>
              <a:t> </a:t>
            </a:r>
            <a:r>
              <a:rPr lang="en-US" altLang="zh-CN" dirty="0" smtClean="0"/>
              <a:t>text</a:t>
            </a:r>
            <a:r>
              <a:rPr lang="zh-CN" altLang="en-US" dirty="0" smtClean="0"/>
              <a:t> </a:t>
            </a:r>
            <a:r>
              <a:rPr lang="en-US" altLang="zh-CN" dirty="0" smtClean="0"/>
              <a:t>into</a:t>
            </a:r>
            <a:r>
              <a:rPr lang="zh-CN" altLang="en-US" dirty="0" smtClean="0"/>
              <a:t> </a:t>
            </a:r>
            <a:r>
              <a:rPr lang="en-US" altLang="zh-CN" dirty="0" smtClean="0"/>
              <a:t>different</a:t>
            </a:r>
            <a:r>
              <a:rPr lang="zh-CN" altLang="en-US" dirty="0" smtClean="0"/>
              <a:t> </a:t>
            </a:r>
            <a:r>
              <a:rPr lang="en-US" altLang="zh-CN" dirty="0" smtClean="0"/>
              <a:t>types</a:t>
            </a:r>
            <a:r>
              <a:rPr lang="zh-CN" altLang="en-US" dirty="0" smtClean="0"/>
              <a:t> </a:t>
            </a:r>
            <a:r>
              <a:rPr lang="en-US" altLang="zh-CN" dirty="0" smtClean="0"/>
              <a:t>of</a:t>
            </a:r>
            <a:r>
              <a:rPr lang="zh-CN" altLang="en-US" dirty="0" smtClean="0"/>
              <a:t> </a:t>
            </a:r>
            <a:r>
              <a:rPr lang="en-US" altLang="zh-CN" dirty="0" smtClean="0"/>
              <a:t>text</a:t>
            </a:r>
            <a:r>
              <a:rPr lang="zh-CN" altLang="en-US" dirty="0" smtClean="0"/>
              <a:t> </a:t>
            </a:r>
            <a:r>
              <a:rPr lang="en-US" altLang="zh-CN" dirty="0" smtClean="0"/>
              <a:t>networks</a:t>
            </a:r>
            <a:r>
              <a:rPr lang="zh-CN" altLang="en-US" dirty="0" smtClean="0"/>
              <a:t> </a:t>
            </a:r>
            <a:r>
              <a:rPr lang="en-US" altLang="zh-CN" dirty="0" smtClean="0"/>
              <a:t>.</a:t>
            </a:r>
            <a:r>
              <a:rPr lang="zh-CN" altLang="en-US" dirty="0" smtClean="0"/>
              <a:t> </a:t>
            </a:r>
            <a:r>
              <a:rPr lang="en-US" altLang="zh-CN" dirty="0" smtClean="0"/>
              <a:t>For</a:t>
            </a:r>
            <a:r>
              <a:rPr lang="zh-CN" altLang="en-US" dirty="0" smtClean="0"/>
              <a:t> </a:t>
            </a:r>
            <a:r>
              <a:rPr lang="en-US" altLang="zh-CN" dirty="0" smtClean="0"/>
              <a:t>example,</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networks,</a:t>
            </a:r>
            <a:r>
              <a:rPr lang="zh-CN" altLang="en-US" dirty="0" smtClean="0"/>
              <a:t> </a:t>
            </a:r>
            <a:r>
              <a:rPr lang="en-US" altLang="zh-CN" dirty="0" smtClean="0"/>
              <a:t>in</a:t>
            </a:r>
            <a:r>
              <a:rPr lang="zh-CN" altLang="en-US" dirty="0" smtClean="0"/>
              <a:t> </a:t>
            </a:r>
            <a:r>
              <a:rPr lang="en-US" altLang="zh-CN" dirty="0" smtClean="0"/>
              <a:t>which</a:t>
            </a:r>
            <a:r>
              <a:rPr lang="zh-CN" altLang="en-US" dirty="0" smtClean="0"/>
              <a:t> </a:t>
            </a:r>
            <a:r>
              <a:rPr lang="en-US" altLang="zh-CN" dirty="0" smtClean="0"/>
              <a:t>in</a:t>
            </a:r>
            <a:r>
              <a:rPr lang="zh-CN" altLang="en-US" dirty="0" smtClean="0"/>
              <a:t> </a:t>
            </a:r>
            <a:r>
              <a:rPr lang="en-US" altLang="zh-CN" dirty="0" smtClean="0"/>
              <a:t>each</a:t>
            </a:r>
            <a:r>
              <a:rPr lang="zh-CN" altLang="en-US" dirty="0" smtClean="0"/>
              <a:t> </a:t>
            </a:r>
            <a:r>
              <a:rPr lang="en-US" altLang="zh-CN" dirty="0" smtClean="0"/>
              <a:t>node</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word,</a:t>
            </a:r>
            <a:r>
              <a:rPr lang="zh-CN" altLang="en-US" dirty="0" smtClean="0"/>
              <a:t> </a:t>
            </a:r>
            <a:r>
              <a:rPr lang="en-US" altLang="zh-CN" dirty="0" smtClean="0"/>
              <a:t>and</a:t>
            </a:r>
            <a:r>
              <a:rPr lang="zh-CN" altLang="en-US" dirty="0" smtClean="0"/>
              <a:t> </a:t>
            </a:r>
            <a:r>
              <a:rPr lang="en-US" altLang="zh-CN" dirty="0" smtClean="0"/>
              <a:t>the</a:t>
            </a:r>
            <a:r>
              <a:rPr lang="zh-CN" altLang="en-US" dirty="0" smtClean="0"/>
              <a:t> </a:t>
            </a:r>
            <a:r>
              <a:rPr lang="en-US" altLang="zh-CN" dirty="0" smtClean="0"/>
              <a:t>weights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edges</a:t>
            </a:r>
            <a:r>
              <a:rPr lang="zh-CN" altLang="en-US" dirty="0" smtClean="0"/>
              <a:t> </a:t>
            </a:r>
            <a:r>
              <a:rPr lang="en-US" altLang="zh-CN" dirty="0" smtClean="0"/>
              <a:t>between</a:t>
            </a:r>
            <a:r>
              <a:rPr lang="zh-CN" altLang="en-US" dirty="0" smtClean="0"/>
              <a:t> </a:t>
            </a:r>
            <a:r>
              <a:rPr lang="en-US" altLang="zh-CN" dirty="0" smtClean="0"/>
              <a:t>the</a:t>
            </a:r>
            <a:r>
              <a:rPr lang="zh-CN" altLang="en-US" dirty="0" smtClean="0"/>
              <a:t> </a:t>
            </a:r>
            <a:r>
              <a:rPr lang="en-US" altLang="zh-CN" dirty="0" smtClean="0"/>
              <a:t>words</a:t>
            </a:r>
            <a:r>
              <a:rPr lang="zh-CN" altLang="en-US" dirty="0" smtClean="0"/>
              <a:t> </a:t>
            </a:r>
            <a:r>
              <a:rPr lang="en-US" altLang="zh-CN" dirty="0" smtClean="0"/>
              <a:t>are</a:t>
            </a:r>
            <a:r>
              <a:rPr lang="zh-CN" altLang="en-US" dirty="0" smtClean="0"/>
              <a:t> </a:t>
            </a:r>
            <a:r>
              <a:rPr lang="en-US" altLang="zh-CN" dirty="0" smtClean="0"/>
              <a:t>the</a:t>
            </a:r>
            <a:r>
              <a:rPr lang="zh-CN" altLang="en-US" dirty="0" smtClean="0"/>
              <a:t> </a:t>
            </a:r>
            <a:r>
              <a:rPr lang="en-US" altLang="zh-CN" dirty="0" smtClean="0"/>
              <a:t>number</a:t>
            </a:r>
            <a:r>
              <a:rPr lang="zh-CN" altLang="en-US" dirty="0" smtClean="0"/>
              <a:t> </a:t>
            </a:r>
            <a:r>
              <a:rPr lang="en-US" altLang="zh-CN" dirty="0" smtClean="0"/>
              <a:t>of</a:t>
            </a:r>
            <a:r>
              <a:rPr lang="zh-CN" altLang="en-US" dirty="0" smtClean="0"/>
              <a:t> </a:t>
            </a:r>
            <a:r>
              <a:rPr lang="en-US" altLang="zh-CN" dirty="0" smtClean="0"/>
              <a:t>times</a:t>
            </a:r>
            <a:r>
              <a:rPr lang="zh-CN" altLang="en-US" dirty="0" smtClean="0"/>
              <a:t> </a:t>
            </a:r>
            <a:r>
              <a:rPr lang="en-US" altLang="zh-CN" dirty="0" smtClean="0"/>
              <a:t>the</a:t>
            </a:r>
            <a:r>
              <a:rPr lang="zh-CN" altLang="en-US" dirty="0" smtClean="0"/>
              <a:t> </a:t>
            </a:r>
            <a:r>
              <a:rPr lang="en-US" altLang="zh-CN" dirty="0" smtClean="0"/>
              <a:t>two</a:t>
            </a:r>
            <a:r>
              <a:rPr lang="zh-CN" altLang="en-US" dirty="0" smtClean="0"/>
              <a:t> </a:t>
            </a:r>
            <a:r>
              <a:rPr lang="en-US" altLang="zh-CN" dirty="0" smtClean="0"/>
              <a:t>words</a:t>
            </a:r>
            <a:r>
              <a:rPr lang="zh-CN" altLang="en-US" dirty="0" smtClean="0"/>
              <a:t> </a:t>
            </a:r>
            <a:r>
              <a:rPr lang="en-US" altLang="zh-CN" dirty="0" smtClean="0"/>
              <a:t>co-occur</a:t>
            </a:r>
            <a:r>
              <a:rPr lang="zh-CN" altLang="en-US" dirty="0" smtClean="0"/>
              <a:t> </a:t>
            </a:r>
            <a:r>
              <a:rPr lang="en-US" altLang="zh-CN" dirty="0" smtClean="0"/>
              <a:t>in</a:t>
            </a:r>
            <a:r>
              <a:rPr lang="zh-CN" altLang="en-US" dirty="0" smtClean="0"/>
              <a:t> </a:t>
            </a:r>
            <a:r>
              <a:rPr lang="en-US" altLang="zh-CN" dirty="0" smtClean="0"/>
              <a:t>all</a:t>
            </a:r>
            <a:r>
              <a:rPr lang="zh-CN" altLang="en-US" dirty="0" smtClean="0"/>
              <a:t> </a:t>
            </a:r>
            <a:r>
              <a:rPr lang="en-US" altLang="zh-CN" dirty="0" smtClean="0"/>
              <a:t>the</a:t>
            </a:r>
            <a:r>
              <a:rPr lang="zh-CN" altLang="en-US" dirty="0" smtClean="0"/>
              <a:t> </a:t>
            </a:r>
            <a:r>
              <a:rPr lang="en-US" altLang="zh-CN" dirty="0" smtClean="0"/>
              <a:t>local</a:t>
            </a:r>
            <a:r>
              <a:rPr lang="zh-CN" altLang="en-US" dirty="0" smtClean="0"/>
              <a:t> </a:t>
            </a:r>
            <a:r>
              <a:rPr lang="en-US" altLang="zh-CN" dirty="0" smtClean="0"/>
              <a:t>windows.</a:t>
            </a:r>
            <a:r>
              <a:rPr lang="zh-CN" altLang="en-US" dirty="0" smtClean="0"/>
              <a:t> </a:t>
            </a:r>
            <a:r>
              <a:rPr lang="en-US" altLang="zh-CN" dirty="0" smtClean="0"/>
              <a:t>Another</a:t>
            </a:r>
            <a:r>
              <a:rPr lang="zh-CN" altLang="en-US" dirty="0" smtClean="0"/>
              <a:t> </a:t>
            </a:r>
            <a:r>
              <a:rPr lang="en-US" altLang="zh-CN" dirty="0" smtClean="0"/>
              <a:t>network</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bi-partite</a:t>
            </a:r>
            <a:r>
              <a:rPr lang="zh-CN" altLang="en-US" dirty="0" smtClean="0"/>
              <a:t> </a:t>
            </a:r>
            <a:r>
              <a:rPr lang="en-US" altLang="zh-CN" dirty="0" smtClean="0"/>
              <a:t>network</a:t>
            </a:r>
            <a:r>
              <a:rPr lang="zh-CN" altLang="en-US" dirty="0" smtClean="0"/>
              <a:t> </a:t>
            </a:r>
            <a:r>
              <a:rPr lang="en-US" altLang="zh-CN" dirty="0" smtClean="0"/>
              <a:t>word-document</a:t>
            </a:r>
            <a:r>
              <a:rPr lang="zh-CN" altLang="en-US" dirty="0" smtClean="0"/>
              <a:t> </a:t>
            </a:r>
            <a:r>
              <a:rPr lang="en-US" altLang="zh-CN" dirty="0" smtClean="0"/>
              <a:t>network,</a:t>
            </a:r>
            <a:r>
              <a:rPr lang="zh-CN" altLang="en-US" dirty="0" smtClean="0"/>
              <a:t> </a:t>
            </a:r>
            <a:r>
              <a:rPr lang="en-US" altLang="zh-CN" dirty="0" smtClean="0"/>
              <a:t>in</a:t>
            </a:r>
            <a:r>
              <a:rPr lang="zh-CN" altLang="en-US" dirty="0" smtClean="0"/>
              <a:t> </a:t>
            </a:r>
            <a:r>
              <a:rPr lang="en-US" altLang="zh-CN" dirty="0" smtClean="0"/>
              <a:t>which</a:t>
            </a:r>
            <a:r>
              <a:rPr lang="zh-CN" altLang="en-US" dirty="0" smtClean="0"/>
              <a:t> </a:t>
            </a:r>
            <a:r>
              <a:rPr lang="en-US" altLang="zh-CN" dirty="0" smtClean="0"/>
              <a:t>the</a:t>
            </a:r>
            <a:r>
              <a:rPr lang="zh-CN" altLang="en-US" dirty="0" smtClean="0"/>
              <a:t> </a:t>
            </a:r>
            <a:r>
              <a:rPr lang="en-US" altLang="zh-CN" dirty="0" smtClean="0"/>
              <a:t>weights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edges</a:t>
            </a:r>
            <a:r>
              <a:rPr lang="zh-CN" altLang="en-US" dirty="0" smtClean="0"/>
              <a:t> </a:t>
            </a:r>
            <a:r>
              <a:rPr lang="en-US" altLang="zh-CN" dirty="0" smtClean="0"/>
              <a:t>between</a:t>
            </a:r>
            <a:r>
              <a:rPr lang="zh-CN" altLang="en-US" dirty="0" smtClean="0"/>
              <a:t> </a:t>
            </a:r>
            <a:r>
              <a:rPr lang="en-US" altLang="zh-CN" dirty="0" smtClean="0"/>
              <a:t>a</a:t>
            </a:r>
            <a:r>
              <a:rPr lang="zh-CN" altLang="en-US" dirty="0" smtClean="0"/>
              <a:t> </a:t>
            </a:r>
            <a:r>
              <a:rPr lang="en-US" altLang="zh-CN" dirty="0" smtClean="0"/>
              <a:t>word</a:t>
            </a:r>
            <a:r>
              <a:rPr lang="zh-CN" altLang="en-US" dirty="0" smtClean="0"/>
              <a:t> </a:t>
            </a:r>
            <a:r>
              <a:rPr lang="en-US" altLang="zh-CN" dirty="0" smtClean="0"/>
              <a:t>and</a:t>
            </a:r>
            <a:r>
              <a:rPr lang="zh-CN" altLang="en-US" dirty="0" smtClean="0"/>
              <a:t> </a:t>
            </a:r>
            <a:r>
              <a:rPr lang="en-US" altLang="zh-CN" dirty="0" smtClean="0"/>
              <a:t>a</a:t>
            </a:r>
            <a:r>
              <a:rPr lang="zh-CN" altLang="en-US" dirty="0" smtClean="0"/>
              <a:t> </a:t>
            </a:r>
            <a:r>
              <a:rPr lang="en-US" altLang="zh-CN" dirty="0" smtClean="0"/>
              <a:t>document</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frequency</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document.</a:t>
            </a:r>
            <a:r>
              <a:rPr lang="zh-CN" altLang="en-US" dirty="0" smtClean="0"/>
              <a:t> </a:t>
            </a:r>
            <a:r>
              <a:rPr lang="en-US" altLang="zh-CN" dirty="0" smtClean="0"/>
              <a:t>By</a:t>
            </a:r>
            <a:r>
              <a:rPr lang="zh-CN" altLang="en-US" dirty="0" smtClean="0"/>
              <a:t> </a:t>
            </a:r>
            <a:r>
              <a:rPr lang="en-US" altLang="zh-CN" dirty="0" smtClean="0"/>
              <a:t>representing</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obtain</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By</a:t>
            </a:r>
            <a:r>
              <a:rPr lang="zh-CN" altLang="en-US" dirty="0" smtClean="0"/>
              <a:t> </a:t>
            </a:r>
            <a:r>
              <a:rPr lang="en-US" altLang="zh-CN" dirty="0" smtClean="0"/>
              <a:t>representing</a:t>
            </a:r>
            <a:r>
              <a:rPr lang="zh-CN" altLang="en-US" dirty="0" smtClean="0"/>
              <a:t> </a:t>
            </a:r>
            <a:r>
              <a:rPr lang="en-US" altLang="zh-CN" dirty="0" smtClean="0"/>
              <a:t>word-document</a:t>
            </a:r>
            <a:r>
              <a:rPr lang="zh-CN" altLang="en-US" dirty="0" smtClean="0"/>
              <a:t> </a:t>
            </a:r>
            <a:r>
              <a:rPr lang="en-US" altLang="zh-CN" dirty="0" smtClean="0"/>
              <a:t>network,</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obtain</a:t>
            </a:r>
            <a:r>
              <a:rPr lang="zh-CN" altLang="en-US" dirty="0" smtClean="0"/>
              <a:t> </a:t>
            </a:r>
            <a:r>
              <a:rPr lang="en-US" altLang="zh-CN" dirty="0" smtClean="0"/>
              <a:t>both</a:t>
            </a:r>
            <a:r>
              <a:rPr lang="zh-CN" altLang="en-US" dirty="0" smtClean="0"/>
              <a:t> </a:t>
            </a:r>
            <a:r>
              <a:rPr lang="en-US" altLang="zh-CN" dirty="0" smtClean="0"/>
              <a:t>word</a:t>
            </a:r>
            <a:r>
              <a:rPr lang="zh-CN" altLang="en-US" dirty="0" smtClean="0"/>
              <a:t> </a:t>
            </a:r>
            <a:r>
              <a:rPr lang="en-US" altLang="zh-CN" dirty="0" smtClean="0"/>
              <a:t>and</a:t>
            </a:r>
            <a:r>
              <a:rPr lang="zh-CN" altLang="en-US" dirty="0" smtClean="0"/>
              <a:t> </a:t>
            </a:r>
            <a:r>
              <a:rPr lang="en-US" altLang="zh-CN" dirty="0" smtClean="0"/>
              <a:t>document</a:t>
            </a:r>
            <a:r>
              <a:rPr lang="zh-CN" altLang="en-US" dirty="0" smtClean="0"/>
              <a:t> </a:t>
            </a:r>
            <a:r>
              <a:rPr lang="en-US" altLang="zh-CN" dirty="0" smtClean="0"/>
              <a:t>representations.</a:t>
            </a:r>
            <a:r>
              <a:rPr lang="zh-CN" altLang="en-US" dirty="0" smtClean="0"/>
              <a:t> </a:t>
            </a:r>
            <a:endParaRPr lang="en-US" dirty="0"/>
          </a:p>
        </p:txBody>
      </p:sp>
    </p:spTree>
    <p:extLst>
      <p:ext uri="{BB962C8B-B14F-4D97-AF65-F5344CB8AC3E}">
        <p14:creationId xmlns:p14="http://schemas.microsoft.com/office/powerpoint/2010/main" val="376568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zh-CN" altLang="en-US" dirty="0" smtClean="0"/>
              <a:t> </a:t>
            </a:r>
            <a:r>
              <a:rPr lang="en-US" altLang="zh-CN" dirty="0" smtClean="0"/>
              <a:t>learn</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by</a:t>
            </a:r>
            <a:r>
              <a:rPr lang="zh-CN" altLang="en-US" dirty="0" smtClean="0"/>
              <a:t> </a:t>
            </a:r>
            <a:r>
              <a:rPr lang="en-US" altLang="zh-CN" dirty="0" smtClean="0"/>
              <a:t>constructing</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entire</a:t>
            </a:r>
            <a:r>
              <a:rPr lang="zh-CN" altLang="en-US" dirty="0" smtClean="0"/>
              <a:t> </a:t>
            </a:r>
            <a:r>
              <a:rPr lang="en-US" altLang="zh-CN" dirty="0" smtClean="0"/>
              <a:t>Wikipedia</a:t>
            </a:r>
            <a:r>
              <a:rPr lang="zh-CN" altLang="en-US" dirty="0" smtClean="0"/>
              <a:t> </a:t>
            </a:r>
            <a:r>
              <a:rPr lang="en-US" altLang="zh-CN" dirty="0" smtClean="0"/>
              <a:t>articles,</a:t>
            </a:r>
            <a:r>
              <a:rPr lang="zh-CN" altLang="en-US" dirty="0" smtClean="0"/>
              <a:t> </a:t>
            </a:r>
            <a:r>
              <a:rPr lang="en-US" altLang="zh-CN" dirty="0" smtClean="0"/>
              <a:t>which</a:t>
            </a:r>
            <a:r>
              <a:rPr lang="zh-CN" altLang="en-US" dirty="0" smtClean="0"/>
              <a:t> </a:t>
            </a:r>
            <a:r>
              <a:rPr lang="en-US" altLang="zh-CN" dirty="0" smtClean="0"/>
              <a:t>contains</a:t>
            </a:r>
            <a:r>
              <a:rPr lang="zh-CN" altLang="en-US" dirty="0" smtClean="0"/>
              <a:t> </a:t>
            </a:r>
            <a:r>
              <a:rPr lang="en-US" altLang="zh-CN" dirty="0" smtClean="0"/>
              <a:t>around</a:t>
            </a:r>
            <a:r>
              <a:rPr lang="zh-CN" altLang="en-US" dirty="0" smtClean="0"/>
              <a:t> </a:t>
            </a:r>
            <a:r>
              <a:rPr lang="en-US" altLang="zh-CN" dirty="0" smtClean="0"/>
              <a:t>2</a:t>
            </a:r>
            <a:r>
              <a:rPr lang="zh-CN" altLang="en-US" dirty="0" smtClean="0"/>
              <a:t> </a:t>
            </a:r>
            <a:r>
              <a:rPr lang="en-US" altLang="zh-CN" dirty="0" smtClean="0"/>
              <a:t>million</a:t>
            </a:r>
            <a:r>
              <a:rPr lang="zh-CN" altLang="en-US" dirty="0" smtClean="0"/>
              <a:t> </a:t>
            </a:r>
            <a:r>
              <a:rPr lang="en-US" altLang="zh-CN" dirty="0" smtClean="0"/>
              <a:t>words</a:t>
            </a:r>
            <a:r>
              <a:rPr lang="zh-CN" altLang="en-US" dirty="0" smtClean="0"/>
              <a:t> </a:t>
            </a:r>
            <a:r>
              <a:rPr lang="en-US" altLang="zh-CN" dirty="0" smtClean="0"/>
              <a:t>and</a:t>
            </a:r>
            <a:r>
              <a:rPr lang="zh-CN" altLang="en-US" dirty="0" smtClean="0"/>
              <a:t> </a:t>
            </a:r>
            <a:r>
              <a:rPr lang="en-US" altLang="zh-CN" dirty="0" smtClean="0"/>
              <a:t>1</a:t>
            </a:r>
            <a:r>
              <a:rPr lang="zh-CN" altLang="en-US" dirty="0" smtClean="0"/>
              <a:t> </a:t>
            </a:r>
            <a:r>
              <a:rPr lang="en-US" altLang="zh-CN" dirty="0" smtClean="0"/>
              <a:t>billion</a:t>
            </a:r>
            <a:r>
              <a:rPr lang="zh-CN" altLang="en-US" dirty="0" smtClean="0"/>
              <a:t> </a:t>
            </a:r>
            <a:r>
              <a:rPr lang="en-US" altLang="zh-CN" dirty="0" smtClean="0"/>
              <a:t>edges.</a:t>
            </a:r>
            <a:r>
              <a:rPr lang="zh-CN" altLang="en-US" dirty="0" smtClean="0"/>
              <a:t> </a:t>
            </a:r>
            <a:r>
              <a:rPr lang="en-US" altLang="zh-CN" dirty="0" smtClean="0"/>
              <a:t>We</a:t>
            </a:r>
            <a:r>
              <a:rPr lang="zh-CN" altLang="en-US" dirty="0" smtClean="0"/>
              <a:t> </a:t>
            </a:r>
            <a:r>
              <a:rPr lang="en-US" altLang="zh-CN" dirty="0" smtClean="0"/>
              <a:t>evaluate</a:t>
            </a:r>
            <a:r>
              <a:rPr lang="zh-CN" altLang="en-US" dirty="0" smtClean="0"/>
              <a:t> </a:t>
            </a:r>
            <a:r>
              <a:rPr lang="en-US" altLang="zh-CN" dirty="0" smtClean="0"/>
              <a:t>the</a:t>
            </a:r>
            <a:r>
              <a:rPr lang="zh-CN" altLang="en-US" dirty="0" smtClean="0"/>
              <a:t> </a:t>
            </a:r>
            <a:r>
              <a:rPr lang="en-US" altLang="zh-CN" dirty="0" smtClean="0"/>
              <a:t>quality</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with</a:t>
            </a:r>
            <a:r>
              <a:rPr lang="zh-CN" altLang="en-US" dirty="0" smtClean="0"/>
              <a:t> </a:t>
            </a:r>
            <a:r>
              <a:rPr lang="en-US" altLang="zh-CN" dirty="0" smtClean="0"/>
              <a:t>the</a:t>
            </a:r>
            <a:r>
              <a:rPr lang="zh-CN" altLang="en-US" dirty="0" smtClean="0"/>
              <a:t> </a:t>
            </a:r>
            <a:r>
              <a:rPr lang="en-US" altLang="zh-CN" dirty="0" smtClean="0"/>
              <a:t>task</a:t>
            </a:r>
            <a:r>
              <a:rPr lang="zh-CN" altLang="en-US" dirty="0" smtClean="0"/>
              <a:t> </a:t>
            </a:r>
            <a:r>
              <a:rPr lang="en-US" altLang="zh-CN" dirty="0" smtClean="0"/>
              <a:t>of</a:t>
            </a:r>
            <a:r>
              <a:rPr lang="zh-CN" altLang="en-US" dirty="0" smtClean="0"/>
              <a:t> </a:t>
            </a:r>
            <a:r>
              <a:rPr lang="en-US" altLang="zh-CN" dirty="0" smtClean="0"/>
              <a:t>word</a:t>
            </a:r>
            <a:r>
              <a:rPr lang="zh-CN" altLang="en-US" dirty="0" smtClean="0"/>
              <a:t> </a:t>
            </a:r>
            <a:r>
              <a:rPr lang="en-US" altLang="zh-CN" dirty="0" smtClean="0"/>
              <a:t>analogy,</a:t>
            </a:r>
            <a:r>
              <a:rPr lang="zh-CN" altLang="en-US" dirty="0" smtClean="0"/>
              <a:t> </a:t>
            </a:r>
            <a:r>
              <a:rPr lang="en-US" altLang="zh-CN" dirty="0" smtClean="0"/>
              <a:t>which</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typical</a:t>
            </a:r>
            <a:r>
              <a:rPr lang="zh-CN" altLang="en-US" dirty="0" smtClean="0"/>
              <a:t> </a:t>
            </a:r>
            <a:r>
              <a:rPr lang="en-US" altLang="zh-CN" dirty="0" smtClean="0"/>
              <a:t>task</a:t>
            </a:r>
            <a:r>
              <a:rPr lang="zh-CN" altLang="en-US" dirty="0" smtClean="0"/>
              <a:t> </a:t>
            </a:r>
            <a:r>
              <a:rPr lang="en-US" altLang="zh-CN" dirty="0" smtClean="0"/>
              <a:t>for</a:t>
            </a:r>
            <a:r>
              <a:rPr lang="zh-CN" altLang="en-US" dirty="0" smtClean="0"/>
              <a:t> </a:t>
            </a:r>
            <a:r>
              <a:rPr lang="en-US" altLang="zh-CN" dirty="0" smtClean="0"/>
              <a:t>word</a:t>
            </a:r>
            <a:r>
              <a:rPr lang="zh-CN" altLang="en-US" dirty="0" smtClean="0"/>
              <a:t> </a:t>
            </a:r>
            <a:r>
              <a:rPr lang="en-US" altLang="zh-CN" dirty="0" smtClean="0"/>
              <a:t>representation</a:t>
            </a:r>
            <a:r>
              <a:rPr lang="zh-CN" altLang="en-US" dirty="0" smtClean="0"/>
              <a:t> </a:t>
            </a:r>
            <a:r>
              <a:rPr lang="en-US" altLang="zh-CN" dirty="0" smtClean="0"/>
              <a:t>evaluation.</a:t>
            </a:r>
            <a:r>
              <a:rPr lang="zh-CN" altLang="en-US" dirty="0" smtClean="0"/>
              <a:t> </a:t>
            </a:r>
            <a:r>
              <a:rPr lang="en-US" altLang="zh-CN" dirty="0" smtClean="0"/>
              <a:t>Results</a:t>
            </a:r>
            <a:r>
              <a:rPr lang="zh-CN" altLang="en-US" dirty="0" smtClean="0"/>
              <a:t> </a:t>
            </a:r>
            <a:r>
              <a:rPr lang="en-US" altLang="zh-CN" dirty="0" smtClean="0"/>
              <a:t>show</a:t>
            </a:r>
            <a:r>
              <a:rPr lang="zh-CN" altLang="en-US" dirty="0" smtClean="0"/>
              <a:t> </a:t>
            </a:r>
            <a:r>
              <a:rPr lang="en-US" altLang="zh-CN" dirty="0" smtClean="0"/>
              <a:t>that</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second-order</a:t>
            </a:r>
            <a:r>
              <a:rPr lang="zh-CN" altLang="en-US" dirty="0" smtClean="0"/>
              <a:t> </a:t>
            </a:r>
            <a:r>
              <a:rPr lang="en-US" altLang="zh-CN" dirty="0" smtClean="0"/>
              <a:t>proximity</a:t>
            </a:r>
            <a:r>
              <a:rPr lang="zh-CN" altLang="en-US" dirty="0" smtClean="0"/>
              <a:t> </a:t>
            </a:r>
            <a:r>
              <a:rPr lang="en-US" altLang="zh-CN" dirty="0" smtClean="0"/>
              <a:t>outperforms</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first-order</a:t>
            </a:r>
            <a:r>
              <a:rPr lang="zh-CN" altLang="en-US" dirty="0" smtClean="0"/>
              <a:t> </a:t>
            </a:r>
            <a:r>
              <a:rPr lang="en-US" altLang="zh-CN" dirty="0" smtClean="0"/>
              <a:t>proximity.</a:t>
            </a:r>
            <a:r>
              <a:rPr lang="zh-CN" altLang="en-US" dirty="0" smtClean="0"/>
              <a:t> </a:t>
            </a:r>
            <a:r>
              <a:rPr lang="en-US" altLang="zh-CN" dirty="0" smtClean="0"/>
              <a:t>This</a:t>
            </a:r>
            <a:r>
              <a:rPr lang="zh-CN" altLang="en-US" dirty="0" smtClean="0"/>
              <a:t> </a:t>
            </a:r>
            <a:r>
              <a:rPr lang="en-US" altLang="zh-CN" dirty="0" smtClean="0"/>
              <a:t>is</a:t>
            </a:r>
            <a:r>
              <a:rPr lang="zh-CN" altLang="en-US" dirty="0" smtClean="0"/>
              <a:t> </a:t>
            </a:r>
            <a:r>
              <a:rPr lang="en-US" altLang="zh-CN" dirty="0" smtClean="0"/>
              <a:t>very</a:t>
            </a:r>
            <a:r>
              <a:rPr lang="zh-CN" altLang="en-US" dirty="0" smtClean="0"/>
              <a:t> </a:t>
            </a:r>
            <a:r>
              <a:rPr lang="en-US" altLang="zh-CN" dirty="0" smtClean="0"/>
              <a:t>reasonable</a:t>
            </a:r>
            <a:r>
              <a:rPr lang="zh-CN" altLang="en-US" dirty="0" smtClean="0"/>
              <a:t> </a:t>
            </a:r>
            <a:r>
              <a:rPr lang="en-US" altLang="zh-CN" dirty="0" smtClean="0"/>
              <a:t>since</a:t>
            </a:r>
            <a:r>
              <a:rPr lang="zh-CN" altLang="en-US" dirty="0" smtClean="0"/>
              <a:t> </a:t>
            </a:r>
            <a:r>
              <a:rPr lang="en-US" altLang="zh-CN" dirty="0" smtClean="0"/>
              <a:t>two</a:t>
            </a:r>
            <a:r>
              <a:rPr lang="zh-CN" altLang="en-US" dirty="0" smtClean="0"/>
              <a:t> </a:t>
            </a:r>
            <a:r>
              <a:rPr lang="en-US" altLang="zh-CN" dirty="0" smtClean="0"/>
              <a:t>word</a:t>
            </a:r>
            <a:r>
              <a:rPr lang="zh-CN" altLang="en-US" dirty="0" smtClean="0"/>
              <a:t> </a:t>
            </a:r>
            <a:r>
              <a:rPr lang="en-US" altLang="zh-CN" dirty="0" smtClean="0"/>
              <a:t>co-occur</a:t>
            </a:r>
            <a:r>
              <a:rPr lang="zh-CN" altLang="en-US" dirty="0" smtClean="0"/>
              <a:t> </a:t>
            </a:r>
            <a:r>
              <a:rPr lang="en-US" altLang="zh-CN" dirty="0" smtClean="0"/>
              <a:t>does</a:t>
            </a:r>
            <a:r>
              <a:rPr lang="zh-CN" altLang="en-US" dirty="0" smtClean="0"/>
              <a:t> </a:t>
            </a:r>
            <a:r>
              <a:rPr lang="en-US" altLang="zh-CN" dirty="0" smtClean="0"/>
              <a:t>not</a:t>
            </a:r>
            <a:r>
              <a:rPr lang="zh-CN" altLang="en-US" dirty="0" smtClean="0"/>
              <a:t> </a:t>
            </a:r>
            <a:r>
              <a:rPr lang="en-US" altLang="zh-CN" dirty="0" smtClean="0"/>
              <a:t>mean</a:t>
            </a:r>
            <a:r>
              <a:rPr lang="zh-CN" altLang="en-US" dirty="0" smtClean="0"/>
              <a:t> </a:t>
            </a:r>
            <a:r>
              <a:rPr lang="en-US" altLang="zh-CN" dirty="0" smtClean="0"/>
              <a:t>they</a:t>
            </a:r>
            <a:r>
              <a:rPr lang="zh-CN" altLang="en-US" dirty="0" smtClean="0"/>
              <a:t> </a:t>
            </a:r>
            <a:r>
              <a:rPr lang="en-US" altLang="zh-CN" dirty="0" smtClean="0"/>
              <a:t>are</a:t>
            </a:r>
            <a:r>
              <a:rPr lang="zh-CN" altLang="en-US" dirty="0" smtClean="0"/>
              <a:t> </a:t>
            </a:r>
            <a:r>
              <a:rPr lang="en-US" altLang="zh-CN" dirty="0" smtClean="0"/>
              <a:t>similar</a:t>
            </a:r>
            <a:r>
              <a:rPr lang="zh-CN" altLang="en-US" dirty="0" smtClean="0"/>
              <a:t> </a:t>
            </a:r>
            <a:r>
              <a:rPr lang="en-US" altLang="zh-CN" dirty="0" smtClean="0"/>
              <a:t>but</a:t>
            </a:r>
            <a:r>
              <a:rPr lang="zh-CN" altLang="en-US" dirty="0" smtClean="0"/>
              <a:t> </a:t>
            </a:r>
            <a:r>
              <a:rPr lang="en-US" altLang="zh-CN" dirty="0" smtClean="0"/>
              <a:t>two</a:t>
            </a:r>
            <a:r>
              <a:rPr lang="zh-CN" altLang="en-US" dirty="0" smtClean="0"/>
              <a:t> </a:t>
            </a:r>
            <a:r>
              <a:rPr lang="en-US" altLang="zh-CN" dirty="0" smtClean="0"/>
              <a:t>words</a:t>
            </a:r>
            <a:r>
              <a:rPr lang="zh-CN" altLang="en-US" dirty="0" smtClean="0"/>
              <a:t> </a:t>
            </a:r>
            <a:r>
              <a:rPr lang="en-US" altLang="zh-CN" dirty="0" err="1" smtClean="0"/>
              <a:t>cooccuring</a:t>
            </a:r>
            <a:r>
              <a:rPr lang="zh-CN" altLang="en-US" dirty="0" smtClean="0"/>
              <a:t> </a:t>
            </a:r>
            <a:r>
              <a:rPr lang="en-US" altLang="zh-CN" dirty="0" smtClean="0"/>
              <a:t>with</a:t>
            </a:r>
            <a:r>
              <a:rPr lang="zh-CN" altLang="en-US" dirty="0" smtClean="0"/>
              <a:t> </a:t>
            </a:r>
            <a:r>
              <a:rPr lang="en-US" altLang="zh-CN" dirty="0" smtClean="0"/>
              <a:t>many</a:t>
            </a:r>
            <a:r>
              <a:rPr lang="zh-CN" altLang="en-US" dirty="0" smtClean="0"/>
              <a:t> </a:t>
            </a:r>
            <a:r>
              <a:rPr lang="en-US" altLang="zh-CN" dirty="0" smtClean="0"/>
              <a:t>common</a:t>
            </a:r>
            <a:r>
              <a:rPr lang="zh-CN" altLang="en-US" dirty="0" smtClean="0"/>
              <a:t> </a:t>
            </a:r>
            <a:r>
              <a:rPr lang="en-US" altLang="zh-CN" dirty="0" smtClean="0"/>
              <a:t>words</a:t>
            </a:r>
            <a:r>
              <a:rPr lang="zh-CN" altLang="en-US" dirty="0" smtClean="0"/>
              <a:t> </a:t>
            </a:r>
            <a:r>
              <a:rPr lang="en-US" altLang="zh-CN" dirty="0" smtClean="0"/>
              <a:t>are</a:t>
            </a:r>
            <a:r>
              <a:rPr lang="zh-CN" altLang="en-US" dirty="0" smtClean="0"/>
              <a:t> </a:t>
            </a:r>
            <a:r>
              <a:rPr lang="en-US" altLang="zh-CN" dirty="0" smtClean="0"/>
              <a:t>more</a:t>
            </a:r>
            <a:r>
              <a:rPr lang="zh-CN" altLang="en-US" dirty="0" smtClean="0"/>
              <a:t> </a:t>
            </a:r>
            <a:r>
              <a:rPr lang="en-US" altLang="zh-CN" dirty="0" smtClean="0"/>
              <a:t>likely</a:t>
            </a:r>
            <a:r>
              <a:rPr lang="zh-CN" altLang="en-US" dirty="0" smtClean="0"/>
              <a:t> </a:t>
            </a:r>
            <a:r>
              <a:rPr lang="en-US" altLang="zh-CN" dirty="0" smtClean="0"/>
              <a:t>to</a:t>
            </a:r>
            <a:r>
              <a:rPr lang="zh-CN" altLang="en-US" dirty="0" smtClean="0"/>
              <a:t> </a:t>
            </a:r>
            <a:r>
              <a:rPr lang="en-US" altLang="zh-CN" dirty="0" smtClean="0"/>
              <a:t>be</a:t>
            </a:r>
            <a:r>
              <a:rPr lang="zh-CN" altLang="en-US" dirty="0" smtClean="0"/>
              <a:t> </a:t>
            </a:r>
            <a:r>
              <a:rPr lang="en-US" altLang="zh-CN" dirty="0" smtClean="0"/>
              <a:t>similar</a:t>
            </a:r>
            <a:r>
              <a:rPr lang="zh-CN" altLang="en-US" dirty="0" smtClean="0"/>
              <a:t> </a:t>
            </a:r>
            <a:r>
              <a:rPr lang="en-US" altLang="zh-CN" dirty="0" smtClean="0"/>
              <a:t>to</a:t>
            </a:r>
            <a:r>
              <a:rPr lang="zh-CN" altLang="en-US" dirty="0" smtClean="0"/>
              <a:t> </a:t>
            </a:r>
            <a:r>
              <a:rPr lang="en-US" altLang="zh-CN" dirty="0" smtClean="0"/>
              <a:t>each</a:t>
            </a:r>
            <a:r>
              <a:rPr lang="zh-CN" altLang="en-US" dirty="0" smtClean="0"/>
              <a:t> </a:t>
            </a:r>
            <a:r>
              <a:rPr lang="en-US" altLang="zh-CN" dirty="0" smtClean="0"/>
              <a:t>other.</a:t>
            </a:r>
            <a:r>
              <a:rPr lang="zh-CN" altLang="en-US" dirty="0" smtClean="0"/>
              <a:t> </a:t>
            </a:r>
            <a:r>
              <a:rPr lang="en-US" altLang="zh-CN" dirty="0" smtClean="0"/>
              <a:t>We</a:t>
            </a:r>
            <a:r>
              <a:rPr lang="zh-CN" altLang="en-US" dirty="0" smtClean="0"/>
              <a:t> </a:t>
            </a:r>
            <a:r>
              <a:rPr lang="en-US" altLang="zh-CN" dirty="0" smtClean="0"/>
              <a:t>are</a:t>
            </a:r>
            <a:r>
              <a:rPr lang="zh-CN" altLang="en-US" dirty="0" smtClean="0"/>
              <a:t> </a:t>
            </a:r>
            <a:r>
              <a:rPr lang="en-US" altLang="zh-CN" dirty="0" smtClean="0"/>
              <a:t>also</a:t>
            </a:r>
            <a:r>
              <a:rPr lang="zh-CN" altLang="en-US" dirty="0" smtClean="0"/>
              <a:t> </a:t>
            </a:r>
            <a:r>
              <a:rPr lang="en-US" altLang="zh-CN" dirty="0" err="1" smtClean="0"/>
              <a:t>superisingly</a:t>
            </a:r>
            <a:r>
              <a:rPr lang="zh-CN" altLang="en-US" dirty="0" smtClean="0"/>
              <a:t> </a:t>
            </a:r>
            <a:r>
              <a:rPr lang="en-US" altLang="zh-CN" dirty="0" smtClean="0"/>
              <a:t>to</a:t>
            </a:r>
            <a:r>
              <a:rPr lang="zh-CN" altLang="en-US" dirty="0" smtClean="0"/>
              <a:t> </a:t>
            </a:r>
            <a:r>
              <a:rPr lang="en-US" altLang="zh-CN" dirty="0" smtClean="0"/>
              <a:t>see</a:t>
            </a:r>
            <a:r>
              <a:rPr lang="zh-CN" altLang="en-US" dirty="0" smtClean="0"/>
              <a:t> </a:t>
            </a:r>
            <a:r>
              <a:rPr lang="en-US" altLang="zh-CN" dirty="0" smtClean="0"/>
              <a:t>that</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the</a:t>
            </a:r>
            <a:r>
              <a:rPr lang="zh-CN" altLang="en-US" dirty="0" smtClean="0"/>
              <a:t> </a:t>
            </a:r>
            <a:r>
              <a:rPr lang="en-US" altLang="zh-CN" dirty="0" smtClean="0"/>
              <a:t>second-order</a:t>
            </a:r>
            <a:r>
              <a:rPr lang="zh-CN" altLang="en-US" dirty="0" smtClean="0"/>
              <a:t> </a:t>
            </a:r>
            <a:r>
              <a:rPr lang="en-US" altLang="zh-CN" dirty="0" smtClean="0"/>
              <a:t>proximity</a:t>
            </a:r>
            <a:r>
              <a:rPr lang="zh-CN" altLang="en-US" dirty="0" smtClean="0"/>
              <a:t> </a:t>
            </a:r>
            <a:r>
              <a:rPr lang="en-US" altLang="zh-CN" dirty="0" smtClean="0"/>
              <a:t>outperforms</a:t>
            </a:r>
            <a:r>
              <a:rPr lang="zh-CN" altLang="en-US" dirty="0" smtClean="0"/>
              <a:t> </a:t>
            </a:r>
            <a:r>
              <a:rPr lang="en-US" altLang="zh-CN" dirty="0" smtClean="0"/>
              <a:t>the</a:t>
            </a:r>
            <a:r>
              <a:rPr lang="zh-CN" altLang="en-US" dirty="0" smtClean="0"/>
              <a:t> </a:t>
            </a:r>
            <a:r>
              <a:rPr lang="en-US" altLang="zh-CN" dirty="0" smtClean="0"/>
              <a:t>state-of-the-art</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model</a:t>
            </a:r>
            <a:r>
              <a:rPr lang="zh-CN" altLang="en-US" dirty="0" smtClean="0"/>
              <a:t> </a:t>
            </a:r>
            <a:r>
              <a:rPr lang="en-US" altLang="zh-CN" dirty="0" err="1" smtClean="0"/>
              <a:t>Skipgram</a:t>
            </a:r>
            <a:r>
              <a:rPr lang="en-US" altLang="zh-CN" dirty="0" smtClean="0"/>
              <a:t>,</a:t>
            </a:r>
            <a:r>
              <a:rPr lang="zh-CN" altLang="en-US" dirty="0" smtClean="0"/>
              <a:t> </a:t>
            </a:r>
            <a:r>
              <a:rPr lang="en-US" altLang="zh-CN" dirty="0" smtClean="0"/>
              <a:t>which</a:t>
            </a:r>
            <a:r>
              <a:rPr lang="zh-CN" altLang="en-US" dirty="0" smtClean="0"/>
              <a:t> </a:t>
            </a:r>
            <a:r>
              <a:rPr lang="en-US" altLang="zh-CN" dirty="0" smtClean="0"/>
              <a:t>learns</a:t>
            </a:r>
            <a:r>
              <a:rPr lang="zh-CN" altLang="en-US" dirty="0" smtClean="0"/>
              <a:t> </a:t>
            </a:r>
            <a:r>
              <a:rPr lang="en-US" altLang="zh-CN" dirty="0" smtClean="0"/>
              <a:t>word</a:t>
            </a:r>
            <a:r>
              <a:rPr lang="zh-CN" altLang="en-US" dirty="0" smtClean="0"/>
              <a:t> </a:t>
            </a:r>
            <a:r>
              <a:rPr lang="en-US" altLang="zh-CN" dirty="0" smtClean="0"/>
              <a:t>representation</a:t>
            </a:r>
            <a:r>
              <a:rPr lang="zh-CN" altLang="en-US" dirty="0" smtClean="0"/>
              <a:t> </a:t>
            </a:r>
            <a:r>
              <a:rPr lang="en-US" altLang="zh-CN" dirty="0" smtClean="0"/>
              <a:t>directly</a:t>
            </a:r>
            <a:r>
              <a:rPr lang="zh-CN" altLang="en-US" dirty="0" smtClean="0"/>
              <a:t> </a:t>
            </a:r>
            <a:r>
              <a:rPr lang="en-US" altLang="zh-CN" dirty="0" smtClean="0"/>
              <a:t>from</a:t>
            </a:r>
            <a:r>
              <a:rPr lang="zh-CN" altLang="en-US" dirty="0" smtClean="0"/>
              <a:t> </a:t>
            </a:r>
            <a:r>
              <a:rPr lang="en-US" altLang="zh-CN" dirty="0" smtClean="0"/>
              <a:t>free</a:t>
            </a:r>
            <a:r>
              <a:rPr lang="zh-CN" altLang="en-US" dirty="0" smtClean="0"/>
              <a:t> </a:t>
            </a:r>
            <a:r>
              <a:rPr lang="en-US" altLang="zh-CN" dirty="0" smtClean="0"/>
              <a:t>text.</a:t>
            </a:r>
            <a:r>
              <a:rPr lang="zh-CN" altLang="en-US" dirty="0" smtClean="0"/>
              <a:t> </a:t>
            </a:r>
            <a:r>
              <a:rPr lang="en-US" altLang="zh-CN" dirty="0" smtClean="0"/>
              <a:t>The</a:t>
            </a:r>
            <a:r>
              <a:rPr lang="zh-CN" altLang="en-US" dirty="0" smtClean="0"/>
              <a:t> </a:t>
            </a:r>
            <a:r>
              <a:rPr lang="en-US" altLang="zh-CN" dirty="0" smtClean="0"/>
              <a:t>reason</a:t>
            </a:r>
            <a:r>
              <a:rPr lang="zh-CN" altLang="en-US" dirty="0" smtClean="0"/>
              <a:t> </a:t>
            </a:r>
            <a:r>
              <a:rPr lang="en-US" altLang="zh-CN" dirty="0" smtClean="0"/>
              <a:t>is</a:t>
            </a:r>
            <a:r>
              <a:rPr lang="zh-CN" altLang="en-US" dirty="0" smtClean="0"/>
              <a:t> </a:t>
            </a:r>
            <a:r>
              <a:rPr lang="en-US" altLang="zh-CN" dirty="0" smtClean="0"/>
              <a:t>that</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a:t>
            </a:r>
            <a:r>
              <a:rPr lang="zh-CN" altLang="en-US" dirty="0" smtClean="0"/>
              <a:t> </a:t>
            </a:r>
            <a:r>
              <a:rPr lang="en-US" altLang="zh-CN" dirty="0" smtClean="0"/>
              <a:t>contains</a:t>
            </a:r>
            <a:r>
              <a:rPr lang="zh-CN" altLang="en-US" dirty="0" smtClean="0"/>
              <a:t> </a:t>
            </a:r>
            <a:r>
              <a:rPr lang="en-US" altLang="zh-CN" dirty="0" smtClean="0"/>
              <a:t>the</a:t>
            </a:r>
            <a:r>
              <a:rPr lang="zh-CN" altLang="en-US" dirty="0" smtClean="0"/>
              <a:t> </a:t>
            </a:r>
            <a:r>
              <a:rPr lang="en-US" altLang="zh-CN" dirty="0" smtClean="0"/>
              <a:t>global</a:t>
            </a:r>
            <a:r>
              <a:rPr lang="zh-CN" altLang="en-US" dirty="0" smtClean="0"/>
              <a:t> </a:t>
            </a:r>
            <a:r>
              <a:rPr lang="en-US" altLang="zh-CN" dirty="0" smtClean="0"/>
              <a:t>structures</a:t>
            </a:r>
            <a:r>
              <a:rPr lang="zh-CN" altLang="en-US" dirty="0" smtClean="0"/>
              <a:t> </a:t>
            </a:r>
            <a:r>
              <a:rPr lang="en-US" altLang="zh-CN" dirty="0" smtClean="0"/>
              <a:t>of</a:t>
            </a:r>
            <a:r>
              <a:rPr lang="zh-CN" altLang="en-US" dirty="0" smtClean="0"/>
              <a:t> </a:t>
            </a:r>
            <a:r>
              <a:rPr lang="en-US" altLang="zh-CN" dirty="0" smtClean="0"/>
              <a:t>word</a:t>
            </a:r>
            <a:r>
              <a:rPr lang="zh-CN" altLang="en-US" dirty="0" smtClean="0"/>
              <a:t> </a:t>
            </a:r>
            <a:r>
              <a:rPr lang="en-US" altLang="zh-CN" dirty="0" err="1" smtClean="0"/>
              <a:t>coocurrences</a:t>
            </a:r>
            <a:r>
              <a:rPr lang="zh-CN" altLang="en-US" dirty="0" smtClean="0"/>
              <a:t> </a:t>
            </a:r>
            <a:r>
              <a:rPr lang="en-US" altLang="zh-CN" dirty="0" smtClean="0"/>
              <a:t>compared</a:t>
            </a:r>
            <a:r>
              <a:rPr lang="zh-CN" altLang="en-US" dirty="0" smtClean="0"/>
              <a:t> </a:t>
            </a:r>
            <a:r>
              <a:rPr lang="en-US" altLang="zh-CN" dirty="0" smtClean="0"/>
              <a:t>to</a:t>
            </a:r>
            <a:r>
              <a:rPr lang="zh-CN" altLang="en-US" dirty="0" smtClean="0"/>
              <a:t> </a:t>
            </a:r>
            <a:r>
              <a:rPr lang="en-US" altLang="zh-CN" dirty="0" smtClean="0"/>
              <a:t>unstructured</a:t>
            </a:r>
            <a:r>
              <a:rPr lang="zh-CN" altLang="en-US" dirty="0" smtClean="0"/>
              <a:t> </a:t>
            </a:r>
            <a:r>
              <a:rPr lang="en-US" altLang="zh-CN" dirty="0" smtClean="0"/>
              <a:t>free</a:t>
            </a:r>
            <a:r>
              <a:rPr lang="zh-CN" altLang="en-US" dirty="0" smtClean="0"/>
              <a:t> </a:t>
            </a:r>
            <a:r>
              <a:rPr lang="en-US" altLang="zh-CN" dirty="0" smtClean="0"/>
              <a:t>text.</a:t>
            </a:r>
            <a:r>
              <a:rPr lang="zh-CN" altLang="en-US" dirty="0" smtClean="0"/>
              <a:t> </a:t>
            </a:r>
            <a:r>
              <a:rPr lang="en-US" altLang="zh-CN" dirty="0" smtClean="0"/>
              <a:t>Another</a:t>
            </a:r>
            <a:r>
              <a:rPr lang="zh-CN" altLang="en-US" dirty="0" smtClean="0"/>
              <a:t> </a:t>
            </a:r>
            <a:r>
              <a:rPr lang="en-US" altLang="zh-CN" dirty="0" smtClean="0"/>
              <a:t>advantage</a:t>
            </a:r>
            <a:r>
              <a:rPr lang="zh-CN" altLang="en-US" dirty="0" smtClean="0"/>
              <a:t> </a:t>
            </a:r>
            <a:r>
              <a:rPr lang="en-US" altLang="zh-CN" dirty="0" smtClean="0"/>
              <a:t>of</a:t>
            </a:r>
            <a:r>
              <a:rPr lang="zh-CN" altLang="en-US" dirty="0" smtClean="0"/>
              <a:t> </a:t>
            </a:r>
            <a:r>
              <a:rPr lang="en-US" altLang="zh-CN" dirty="0" smtClean="0"/>
              <a:t>our</a:t>
            </a:r>
            <a:r>
              <a:rPr lang="zh-CN" altLang="en-US" dirty="0" smtClean="0"/>
              <a:t> </a:t>
            </a:r>
            <a:r>
              <a:rPr lang="en-US" altLang="zh-CN" dirty="0" smtClean="0"/>
              <a:t>approach</a:t>
            </a:r>
            <a:r>
              <a:rPr lang="zh-CN" altLang="en-US" dirty="0" smtClean="0"/>
              <a:t> </a:t>
            </a:r>
            <a:r>
              <a:rPr lang="en-US" altLang="zh-CN" dirty="0" smtClean="0"/>
              <a:t>is</a:t>
            </a:r>
            <a:r>
              <a:rPr lang="zh-CN" altLang="en-US" dirty="0" smtClean="0"/>
              <a:t> </a:t>
            </a:r>
            <a:r>
              <a:rPr lang="en-US" altLang="zh-CN" dirty="0" smtClean="0"/>
              <a:t>that</a:t>
            </a:r>
            <a:r>
              <a:rPr lang="zh-CN" altLang="en-US" dirty="0" smtClean="0"/>
              <a:t> </a:t>
            </a:r>
            <a:r>
              <a:rPr lang="en-US" altLang="zh-CN" dirty="0" smtClean="0"/>
              <a:t>the</a:t>
            </a:r>
            <a:r>
              <a:rPr lang="zh-CN" altLang="en-US" dirty="0" smtClean="0"/>
              <a:t> </a:t>
            </a:r>
            <a:r>
              <a:rPr lang="en-US" altLang="zh-CN" dirty="0" smtClean="0"/>
              <a:t>complexity</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algorithm</a:t>
            </a:r>
            <a:r>
              <a:rPr lang="zh-CN" altLang="en-US" dirty="0" smtClean="0"/>
              <a:t> </a:t>
            </a:r>
            <a:r>
              <a:rPr lang="en-US" altLang="zh-CN" dirty="0" smtClean="0"/>
              <a:t>does</a:t>
            </a:r>
            <a:r>
              <a:rPr lang="zh-CN" altLang="en-US" dirty="0" smtClean="0"/>
              <a:t> </a:t>
            </a:r>
            <a:r>
              <a:rPr lang="en-US" altLang="zh-CN" dirty="0" smtClean="0"/>
              <a:t>not</a:t>
            </a:r>
            <a:r>
              <a:rPr lang="zh-CN" altLang="en-US" dirty="0" smtClean="0"/>
              <a:t> </a:t>
            </a:r>
            <a:r>
              <a:rPr lang="en-US" altLang="zh-CN" dirty="0" smtClean="0"/>
              <a:t>grow</a:t>
            </a:r>
            <a:r>
              <a:rPr lang="zh-CN" altLang="en-US" dirty="0" smtClean="0"/>
              <a:t> </a:t>
            </a:r>
            <a:r>
              <a:rPr lang="en-US" altLang="zh-CN" dirty="0" smtClean="0"/>
              <a:t>linearly</a:t>
            </a:r>
            <a:r>
              <a:rPr lang="zh-CN" altLang="en-US" dirty="0" smtClean="0"/>
              <a:t> </a:t>
            </a:r>
            <a:r>
              <a:rPr lang="en-US" altLang="zh-CN" dirty="0" smtClean="0"/>
              <a:t>with</a:t>
            </a:r>
            <a:r>
              <a:rPr lang="zh-CN" altLang="en-US" dirty="0" smtClean="0"/>
              <a:t> </a:t>
            </a:r>
            <a:r>
              <a:rPr lang="en-US" altLang="zh-CN" dirty="0" smtClean="0"/>
              <a:t>data</a:t>
            </a:r>
            <a:r>
              <a:rPr lang="zh-CN" altLang="en-US" dirty="0" smtClean="0"/>
              <a:t> </a:t>
            </a:r>
            <a:r>
              <a:rPr lang="en-US" altLang="zh-CN" dirty="0" smtClean="0"/>
              <a:t>size</a:t>
            </a:r>
            <a:r>
              <a:rPr lang="zh-CN" altLang="en-US" dirty="0" smtClean="0"/>
              <a:t> </a:t>
            </a:r>
            <a:r>
              <a:rPr lang="en-US" altLang="zh-CN" dirty="0" smtClean="0"/>
              <a:t>since</a:t>
            </a:r>
            <a:r>
              <a:rPr lang="zh-CN" altLang="en-US" dirty="0" smtClean="0"/>
              <a:t> </a:t>
            </a:r>
            <a:r>
              <a:rPr lang="en-US" altLang="zh-CN" dirty="0" smtClean="0"/>
              <a:t>when</a:t>
            </a:r>
            <a:r>
              <a:rPr lang="zh-CN" altLang="en-US" dirty="0" smtClean="0"/>
              <a:t> </a:t>
            </a:r>
            <a:r>
              <a:rPr lang="en-US" altLang="zh-CN" dirty="0" smtClean="0"/>
              <a:t>the</a:t>
            </a:r>
            <a:r>
              <a:rPr lang="zh-CN" altLang="en-US" dirty="0" smtClean="0"/>
              <a:t> </a:t>
            </a:r>
            <a:r>
              <a:rPr lang="en-US" altLang="zh-CN" dirty="0" smtClean="0"/>
              <a:t>data</a:t>
            </a:r>
            <a:r>
              <a:rPr lang="zh-CN" altLang="en-US" dirty="0" smtClean="0"/>
              <a:t> </a:t>
            </a:r>
            <a:r>
              <a:rPr lang="en-US" altLang="zh-CN" dirty="0" smtClean="0"/>
              <a:t>increases,</a:t>
            </a:r>
            <a:r>
              <a:rPr lang="zh-CN" altLang="en-US" dirty="0" smtClean="0"/>
              <a:t> </a:t>
            </a:r>
            <a:r>
              <a:rPr lang="en-US" altLang="zh-CN" dirty="0" smtClean="0"/>
              <a:t>the</a:t>
            </a:r>
            <a:r>
              <a:rPr lang="zh-CN" altLang="en-US" dirty="0" smtClean="0"/>
              <a:t> </a:t>
            </a:r>
            <a:r>
              <a:rPr lang="en-US" altLang="zh-CN" dirty="0" smtClean="0"/>
              <a:t>size</a:t>
            </a:r>
            <a:r>
              <a:rPr lang="zh-CN" altLang="en-US" dirty="0" smtClean="0"/>
              <a:t> </a:t>
            </a:r>
            <a:r>
              <a:rPr lang="en-US" altLang="zh-CN" dirty="0" smtClean="0"/>
              <a:t>of</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networks</a:t>
            </a:r>
            <a:r>
              <a:rPr lang="zh-CN" altLang="en-US" dirty="0" smtClean="0"/>
              <a:t> </a:t>
            </a:r>
            <a:r>
              <a:rPr lang="en-US" altLang="zh-CN" dirty="0" smtClean="0"/>
              <a:t>will</a:t>
            </a:r>
            <a:r>
              <a:rPr lang="zh-CN" altLang="en-US" dirty="0" smtClean="0"/>
              <a:t> </a:t>
            </a:r>
            <a:r>
              <a:rPr lang="en-US" altLang="zh-CN" dirty="0" smtClean="0"/>
              <a:t>not</a:t>
            </a:r>
            <a:r>
              <a:rPr lang="zh-CN" altLang="en-US" dirty="0" smtClean="0"/>
              <a:t> </a:t>
            </a:r>
            <a:r>
              <a:rPr lang="en-US" altLang="zh-CN" dirty="0" smtClean="0"/>
              <a:t>grow</a:t>
            </a:r>
            <a:r>
              <a:rPr lang="zh-CN" altLang="en-US" dirty="0" smtClean="0"/>
              <a:t> </a:t>
            </a:r>
            <a:r>
              <a:rPr lang="en-US" altLang="zh-CN" dirty="0" smtClean="0"/>
              <a:t>and</a:t>
            </a:r>
            <a:r>
              <a:rPr lang="zh-CN" altLang="en-US" dirty="0" smtClean="0"/>
              <a:t> </a:t>
            </a:r>
            <a:r>
              <a:rPr lang="en-US" altLang="zh-CN" dirty="0" smtClean="0"/>
              <a:t>only</a:t>
            </a:r>
            <a:r>
              <a:rPr lang="zh-CN" altLang="en-US" dirty="0" smtClean="0"/>
              <a:t> </a:t>
            </a:r>
            <a:r>
              <a:rPr lang="en-US" altLang="zh-CN" dirty="0" smtClean="0"/>
              <a:t>the</a:t>
            </a:r>
            <a:r>
              <a:rPr lang="zh-CN" altLang="en-US" dirty="0" smtClean="0"/>
              <a:t> </a:t>
            </a:r>
            <a:r>
              <a:rPr lang="en-US" altLang="zh-CN" dirty="0" smtClean="0"/>
              <a:t>weights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edges</a:t>
            </a:r>
            <a:r>
              <a:rPr lang="zh-CN" altLang="en-US" dirty="0" smtClean="0"/>
              <a:t> </a:t>
            </a:r>
            <a:r>
              <a:rPr lang="en-US" altLang="zh-CN" dirty="0" smtClean="0"/>
              <a:t>between</a:t>
            </a:r>
            <a:r>
              <a:rPr lang="zh-CN" altLang="en-US" dirty="0" smtClean="0"/>
              <a:t> </a:t>
            </a:r>
            <a:r>
              <a:rPr lang="en-US" altLang="zh-CN" dirty="0" smtClean="0"/>
              <a:t>the</a:t>
            </a:r>
            <a:r>
              <a:rPr lang="zh-CN" altLang="en-US" dirty="0" smtClean="0"/>
              <a:t> </a:t>
            </a:r>
            <a:r>
              <a:rPr lang="en-US" altLang="zh-CN" dirty="0" smtClean="0"/>
              <a:t>words</a:t>
            </a:r>
            <a:r>
              <a:rPr lang="zh-CN" altLang="en-US" dirty="0" smtClean="0"/>
              <a:t> </a:t>
            </a:r>
            <a:r>
              <a:rPr lang="en-US" altLang="zh-CN" dirty="0" smtClean="0"/>
              <a:t>change.</a:t>
            </a:r>
            <a:r>
              <a:rPr lang="zh-CN" altLang="en-US" dirty="0" smtClean="0"/>
              <a:t> </a:t>
            </a:r>
            <a:endParaRPr lang="en-US" dirty="0"/>
          </a:p>
        </p:txBody>
      </p:sp>
    </p:spTree>
    <p:extLst>
      <p:ext uri="{BB962C8B-B14F-4D97-AF65-F5344CB8AC3E}">
        <p14:creationId xmlns:p14="http://schemas.microsoft.com/office/powerpoint/2010/main" val="260068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zh-CN" altLang="en-US" dirty="0" smtClean="0"/>
              <a:t> </a:t>
            </a:r>
            <a:r>
              <a:rPr lang="en-US" altLang="zh-CN" dirty="0" smtClean="0"/>
              <a:t>start</a:t>
            </a:r>
            <a:r>
              <a:rPr lang="zh-CN" altLang="en-US" dirty="0" smtClean="0"/>
              <a:t> </a:t>
            </a:r>
            <a:r>
              <a:rPr lang="en-US" altLang="zh-CN" dirty="0" smtClean="0"/>
              <a:t>by</a:t>
            </a:r>
            <a:r>
              <a:rPr lang="zh-CN" altLang="en-US" dirty="0" smtClean="0"/>
              <a:t> </a:t>
            </a:r>
            <a:r>
              <a:rPr lang="en-US" altLang="zh-CN" dirty="0" smtClean="0"/>
              <a:t>introducing</a:t>
            </a:r>
            <a:r>
              <a:rPr lang="zh-CN" altLang="en-US" dirty="0" smtClean="0"/>
              <a:t> </a:t>
            </a:r>
            <a:r>
              <a:rPr lang="en-US" altLang="zh-CN" dirty="0" smtClean="0"/>
              <a:t>the</a:t>
            </a:r>
            <a:r>
              <a:rPr lang="zh-CN" altLang="en-US" dirty="0" smtClean="0"/>
              <a:t> </a:t>
            </a:r>
            <a:r>
              <a:rPr lang="en-US" altLang="zh-CN" dirty="0" smtClean="0"/>
              <a:t>motivation</a:t>
            </a:r>
            <a:r>
              <a:rPr lang="zh-CN" altLang="en-US" dirty="0" smtClean="0"/>
              <a:t> </a:t>
            </a:r>
            <a:r>
              <a:rPr lang="en-US" altLang="zh-CN" dirty="0" smtClean="0"/>
              <a:t>of</a:t>
            </a:r>
            <a:r>
              <a:rPr lang="zh-CN" altLang="en-US" dirty="0" smtClean="0"/>
              <a:t> </a:t>
            </a:r>
            <a:r>
              <a:rPr lang="en-US" altLang="zh-CN" dirty="0" smtClean="0"/>
              <a:t>studying</a:t>
            </a:r>
            <a:r>
              <a:rPr lang="zh-CN" altLang="en-US" dirty="0" smtClean="0"/>
              <a:t> </a:t>
            </a:r>
            <a:r>
              <a:rPr lang="en-US" altLang="zh-CN" dirty="0" smtClean="0"/>
              <a:t>networks.</a:t>
            </a:r>
            <a:r>
              <a:rPr lang="zh-CN" altLang="en-US" dirty="0" smtClean="0"/>
              <a:t> </a:t>
            </a:r>
            <a:r>
              <a:rPr lang="en-US" altLang="zh-CN" dirty="0" smtClean="0"/>
              <a:t>Networks</a:t>
            </a:r>
            <a:r>
              <a:rPr lang="zh-CN" altLang="en-US" dirty="0" smtClean="0"/>
              <a:t> </a:t>
            </a:r>
            <a:r>
              <a:rPr lang="en-US" altLang="zh-CN" dirty="0" smtClean="0"/>
              <a:t>encode</a:t>
            </a:r>
            <a:r>
              <a:rPr lang="zh-CN" altLang="en-US" dirty="0" smtClean="0"/>
              <a:t> </a:t>
            </a:r>
            <a:r>
              <a:rPr lang="en-US" altLang="zh-CN" dirty="0" smtClean="0"/>
              <a:t>relationships</a:t>
            </a:r>
            <a:r>
              <a:rPr lang="zh-CN" altLang="en-US" dirty="0" smtClean="0"/>
              <a:t> </a:t>
            </a:r>
            <a:r>
              <a:rPr lang="en-US" altLang="zh-CN" dirty="0" smtClean="0"/>
              <a:t>between</a:t>
            </a:r>
            <a:r>
              <a:rPr lang="zh-CN" altLang="en-US" dirty="0" smtClean="0"/>
              <a:t> </a:t>
            </a:r>
            <a:r>
              <a:rPr lang="en-US" altLang="zh-CN" dirty="0" smtClean="0"/>
              <a:t>different</a:t>
            </a:r>
            <a:r>
              <a:rPr lang="zh-CN" altLang="en-US" dirty="0" smtClean="0"/>
              <a:t> </a:t>
            </a:r>
            <a:r>
              <a:rPr lang="en-US" altLang="zh-CN" dirty="0" smtClean="0"/>
              <a:t>objects</a:t>
            </a:r>
            <a:r>
              <a:rPr lang="zh-CN" altLang="en-US" dirty="0" smtClean="0"/>
              <a:t> </a:t>
            </a:r>
            <a:r>
              <a:rPr lang="en-US" altLang="zh-CN" dirty="0" smtClean="0"/>
              <a:t>and</a:t>
            </a:r>
            <a:r>
              <a:rPr lang="zh-CN" altLang="en-US" dirty="0" smtClean="0"/>
              <a:t> </a:t>
            </a:r>
            <a:r>
              <a:rPr lang="en-US" altLang="zh-CN" dirty="0" smtClean="0"/>
              <a:t>are</a:t>
            </a:r>
            <a:r>
              <a:rPr lang="zh-CN" altLang="en-US" dirty="0" smtClean="0"/>
              <a:t> </a:t>
            </a:r>
            <a:r>
              <a:rPr lang="en-US" altLang="zh-CN" dirty="0" smtClean="0"/>
              <a:t>ubiquitous</a:t>
            </a:r>
            <a:r>
              <a:rPr lang="zh-CN" altLang="en-US" dirty="0" smtClean="0"/>
              <a:t> </a:t>
            </a:r>
            <a:r>
              <a:rPr lang="en-US" altLang="zh-CN" dirty="0" smtClean="0"/>
              <a:t>in</a:t>
            </a:r>
            <a:r>
              <a:rPr lang="zh-CN" altLang="en-US" dirty="0" smtClean="0"/>
              <a:t> </a:t>
            </a:r>
            <a:r>
              <a:rPr lang="en-US" altLang="zh-CN" dirty="0" smtClean="0"/>
              <a:t>real</a:t>
            </a:r>
            <a:r>
              <a:rPr lang="zh-CN" altLang="en-US" dirty="0" smtClean="0"/>
              <a:t> </a:t>
            </a:r>
            <a:r>
              <a:rPr lang="en-US" altLang="zh-CN" dirty="0" smtClean="0"/>
              <a:t>world.</a:t>
            </a:r>
            <a:r>
              <a:rPr lang="zh-CN" altLang="en-US" dirty="0" smtClean="0"/>
              <a:t> </a:t>
            </a:r>
            <a:r>
              <a:rPr lang="en-US" altLang="zh-CN" dirty="0" smtClean="0"/>
              <a:t>For</a:t>
            </a:r>
            <a:r>
              <a:rPr lang="zh-CN" altLang="en-US" dirty="0" smtClean="0"/>
              <a:t> </a:t>
            </a:r>
            <a:r>
              <a:rPr lang="en-US" altLang="zh-CN" dirty="0" smtClean="0"/>
              <a:t>example,</a:t>
            </a:r>
            <a:r>
              <a:rPr lang="zh-CN" altLang="en-US" dirty="0" smtClean="0"/>
              <a:t> </a:t>
            </a:r>
            <a:r>
              <a:rPr lang="en-US" altLang="zh-CN" dirty="0" smtClean="0"/>
              <a:t>social</a:t>
            </a:r>
            <a:r>
              <a:rPr lang="zh-CN" altLang="en-US" dirty="0" smtClean="0"/>
              <a:t> </a:t>
            </a:r>
            <a:r>
              <a:rPr lang="en-US" altLang="zh-CN" dirty="0" smtClean="0"/>
              <a:t>networks</a:t>
            </a:r>
            <a:r>
              <a:rPr lang="zh-CN" altLang="en-US" dirty="0" smtClean="0"/>
              <a:t> </a:t>
            </a:r>
            <a:r>
              <a:rPr lang="en-US" altLang="zh-CN" dirty="0" smtClean="0"/>
              <a:t>encode</a:t>
            </a:r>
            <a:r>
              <a:rPr lang="zh-CN" altLang="en-US" dirty="0" smtClean="0"/>
              <a:t> </a:t>
            </a:r>
            <a:r>
              <a:rPr lang="en-US" altLang="zh-CN" dirty="0" smtClean="0"/>
              <a:t>the</a:t>
            </a:r>
            <a:r>
              <a:rPr lang="zh-CN" altLang="en-US" dirty="0" smtClean="0"/>
              <a:t> </a:t>
            </a:r>
            <a:r>
              <a:rPr lang="en-US" altLang="zh-CN" dirty="0" smtClean="0"/>
              <a:t>social</a:t>
            </a:r>
            <a:r>
              <a:rPr lang="zh-CN" altLang="en-US" dirty="0" smtClean="0"/>
              <a:t> </a:t>
            </a:r>
            <a:r>
              <a:rPr lang="en-US" altLang="zh-CN" dirty="0" smtClean="0"/>
              <a:t>relationship</a:t>
            </a:r>
            <a:r>
              <a:rPr lang="zh-CN" altLang="en-US" dirty="0" smtClean="0"/>
              <a:t> </a:t>
            </a:r>
            <a:r>
              <a:rPr lang="en-US" altLang="zh-CN" dirty="0" smtClean="0"/>
              <a:t>between</a:t>
            </a:r>
            <a:r>
              <a:rPr lang="zh-CN" altLang="en-US" dirty="0" smtClean="0"/>
              <a:t> </a:t>
            </a:r>
            <a:r>
              <a:rPr lang="en-US" altLang="zh-CN" dirty="0" smtClean="0"/>
              <a:t>users;</a:t>
            </a:r>
            <a:r>
              <a:rPr lang="zh-CN" altLang="en-US" dirty="0" smtClean="0"/>
              <a:t> </a:t>
            </a:r>
            <a:r>
              <a:rPr lang="en-US" altLang="zh-CN" dirty="0" smtClean="0"/>
              <a:t>citation</a:t>
            </a:r>
            <a:r>
              <a:rPr lang="zh-CN" altLang="en-US" dirty="0" smtClean="0"/>
              <a:t> </a:t>
            </a:r>
            <a:r>
              <a:rPr lang="en-US" altLang="zh-CN" dirty="0" smtClean="0"/>
              <a:t>networks</a:t>
            </a:r>
            <a:r>
              <a:rPr lang="zh-CN" altLang="en-US" dirty="0" smtClean="0"/>
              <a:t> </a:t>
            </a:r>
            <a:r>
              <a:rPr lang="en-US" altLang="zh-CN" dirty="0" smtClean="0"/>
              <a:t>encode</a:t>
            </a:r>
            <a:r>
              <a:rPr lang="zh-CN" altLang="en-US" dirty="0" smtClean="0"/>
              <a:t> </a:t>
            </a:r>
            <a:r>
              <a:rPr lang="en-US" altLang="zh-CN" dirty="0" smtClean="0"/>
              <a:t>the</a:t>
            </a:r>
            <a:r>
              <a:rPr lang="zh-CN" altLang="en-US" dirty="0" smtClean="0"/>
              <a:t> </a:t>
            </a:r>
            <a:r>
              <a:rPr lang="en-US" altLang="zh-CN" dirty="0" smtClean="0"/>
              <a:t>citing</a:t>
            </a:r>
            <a:r>
              <a:rPr lang="zh-CN" altLang="en-US" dirty="0" smtClean="0"/>
              <a:t> </a:t>
            </a:r>
            <a:r>
              <a:rPr lang="en-US" altLang="zh-CN" dirty="0" smtClean="0"/>
              <a:t>relationship</a:t>
            </a:r>
            <a:r>
              <a:rPr lang="zh-CN" altLang="en-US" dirty="0" smtClean="0"/>
              <a:t> </a:t>
            </a:r>
            <a:r>
              <a:rPr lang="en-US" altLang="zh-CN" dirty="0" smtClean="0"/>
              <a:t>between</a:t>
            </a:r>
            <a:r>
              <a:rPr lang="zh-CN" altLang="en-US" dirty="0" smtClean="0"/>
              <a:t> </a:t>
            </a:r>
            <a:r>
              <a:rPr lang="en-US" altLang="zh-CN" dirty="0" smtClean="0"/>
              <a:t>papers;</a:t>
            </a:r>
            <a:r>
              <a:rPr lang="zh-CN" altLang="en-US" dirty="0" smtClean="0"/>
              <a:t> </a:t>
            </a:r>
            <a:r>
              <a:rPr lang="en-US" altLang="zh-CN" dirty="0" smtClean="0"/>
              <a:t>the</a:t>
            </a:r>
            <a:r>
              <a:rPr lang="zh-CN" altLang="en-US" dirty="0" smtClean="0"/>
              <a:t> </a:t>
            </a:r>
            <a:r>
              <a:rPr lang="en-US" altLang="zh-CN" dirty="0" smtClean="0"/>
              <a:t>World</a:t>
            </a:r>
            <a:r>
              <a:rPr lang="zh-CN" altLang="en-US" dirty="0" smtClean="0"/>
              <a:t> </a:t>
            </a:r>
            <a:r>
              <a:rPr lang="en-US" altLang="zh-CN" dirty="0" smtClean="0"/>
              <a:t>Wide</a:t>
            </a:r>
            <a:r>
              <a:rPr lang="zh-CN" altLang="en-US" dirty="0" smtClean="0"/>
              <a:t> </a:t>
            </a:r>
            <a:r>
              <a:rPr lang="en-US" altLang="zh-CN" dirty="0" smtClean="0"/>
              <a:t>Web</a:t>
            </a:r>
            <a:r>
              <a:rPr lang="zh-CN" altLang="en-US" dirty="0" smtClean="0"/>
              <a:t> </a:t>
            </a:r>
            <a:r>
              <a:rPr lang="en-US" altLang="zh-CN" dirty="0" smtClean="0"/>
              <a:t>represents</a:t>
            </a:r>
            <a:r>
              <a:rPr lang="zh-CN" altLang="en-US" dirty="0" smtClean="0"/>
              <a:t> </a:t>
            </a:r>
            <a:r>
              <a:rPr lang="en-US" altLang="zh-CN" dirty="0" smtClean="0"/>
              <a:t>the</a:t>
            </a:r>
            <a:r>
              <a:rPr lang="zh-CN" altLang="en-US" dirty="0" smtClean="0"/>
              <a:t> </a:t>
            </a:r>
            <a:r>
              <a:rPr lang="en-US" altLang="zh-CN" dirty="0" smtClean="0"/>
              <a:t>hyperlink</a:t>
            </a:r>
            <a:r>
              <a:rPr lang="zh-CN" altLang="en-US" dirty="0" smtClean="0"/>
              <a:t> </a:t>
            </a:r>
            <a:r>
              <a:rPr lang="en-US" altLang="zh-CN" dirty="0" smtClean="0"/>
              <a:t>between</a:t>
            </a:r>
            <a:r>
              <a:rPr lang="zh-CN" altLang="en-US" dirty="0" smtClean="0"/>
              <a:t> </a:t>
            </a:r>
            <a:r>
              <a:rPr lang="en-US" altLang="zh-CN" dirty="0" smtClean="0"/>
              <a:t>Webpages.</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future,</a:t>
            </a:r>
            <a:r>
              <a:rPr lang="zh-CN" altLang="en-US" dirty="0" smtClean="0"/>
              <a:t> </a:t>
            </a:r>
            <a:r>
              <a:rPr lang="en-US" altLang="zh-CN" dirty="0" smtClean="0"/>
              <a:t>everything</a:t>
            </a:r>
            <a:r>
              <a:rPr lang="zh-CN" altLang="en-US" dirty="0" smtClean="0"/>
              <a:t> </a:t>
            </a:r>
            <a:r>
              <a:rPr lang="en-US" altLang="zh-CN" dirty="0" smtClean="0"/>
              <a:t>will</a:t>
            </a:r>
            <a:r>
              <a:rPr lang="zh-CN" altLang="en-US" dirty="0" smtClean="0"/>
              <a:t> </a:t>
            </a:r>
            <a:r>
              <a:rPr lang="en-US" altLang="zh-CN" dirty="0" smtClean="0"/>
              <a:t>be</a:t>
            </a:r>
            <a:r>
              <a:rPr lang="zh-CN" altLang="en-US" dirty="0" smtClean="0"/>
              <a:t> </a:t>
            </a:r>
            <a:r>
              <a:rPr lang="en-US" altLang="zh-CN" dirty="0" smtClean="0"/>
              <a:t>connected,</a:t>
            </a:r>
            <a:r>
              <a:rPr lang="zh-CN" altLang="en-US" dirty="0" smtClean="0"/>
              <a:t> </a:t>
            </a:r>
            <a:r>
              <a:rPr lang="en-US" altLang="zh-CN" dirty="0" smtClean="0"/>
              <a:t>which</a:t>
            </a:r>
            <a:r>
              <a:rPr lang="zh-CN" altLang="en-US" dirty="0" smtClean="0"/>
              <a:t> </a:t>
            </a:r>
            <a:r>
              <a:rPr lang="en-US" altLang="zh-CN" dirty="0" smtClean="0"/>
              <a:t>is</a:t>
            </a:r>
            <a:r>
              <a:rPr lang="zh-CN" altLang="en-US" dirty="0" smtClean="0"/>
              <a:t> </a:t>
            </a:r>
            <a:r>
              <a:rPr lang="en-US" altLang="zh-CN" dirty="0" smtClean="0"/>
              <a:t>known</a:t>
            </a:r>
            <a:r>
              <a:rPr lang="zh-CN" altLang="en-US" dirty="0" smtClean="0"/>
              <a:t> </a:t>
            </a:r>
            <a:r>
              <a:rPr lang="en-US" altLang="zh-CN" dirty="0" smtClean="0"/>
              <a:t>as</a:t>
            </a:r>
            <a:r>
              <a:rPr lang="zh-CN" altLang="en-US" dirty="0" smtClean="0"/>
              <a:t> </a:t>
            </a:r>
            <a:r>
              <a:rPr lang="en-US" altLang="zh-CN" dirty="0" smtClean="0"/>
              <a:t>Internet</a:t>
            </a:r>
            <a:r>
              <a:rPr lang="zh-CN" altLang="en-US" dirty="0" smtClean="0"/>
              <a:t>-</a:t>
            </a:r>
            <a:r>
              <a:rPr lang="en-US" altLang="zh-CN" dirty="0" smtClean="0"/>
              <a:t>of-Things.</a:t>
            </a:r>
            <a:r>
              <a:rPr lang="zh-CN" altLang="en-US" dirty="0" smtClean="0"/>
              <a:t> </a:t>
            </a:r>
            <a:r>
              <a:rPr lang="en-US" altLang="zh-CN" dirty="0" smtClean="0"/>
              <a:t>Besides,</a:t>
            </a:r>
            <a:r>
              <a:rPr lang="zh-CN" altLang="en-US" dirty="0" smtClean="0"/>
              <a:t> </a:t>
            </a:r>
            <a:r>
              <a:rPr lang="en-US" altLang="zh-CN" dirty="0" smtClean="0"/>
              <a:t>network</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very</a:t>
            </a:r>
            <a:r>
              <a:rPr lang="zh-CN" altLang="en-US" dirty="0" smtClean="0"/>
              <a:t> </a:t>
            </a:r>
            <a:r>
              <a:rPr lang="en-US" altLang="zh-CN" dirty="0" smtClean="0"/>
              <a:t>flexible</a:t>
            </a:r>
            <a:r>
              <a:rPr lang="zh-CN" altLang="en-US" dirty="0" smtClean="0"/>
              <a:t> </a:t>
            </a:r>
            <a:r>
              <a:rPr lang="en-US" altLang="zh-CN" dirty="0" smtClean="0"/>
              <a:t>and</a:t>
            </a:r>
            <a:r>
              <a:rPr lang="zh-CN" altLang="en-US" dirty="0" smtClean="0"/>
              <a:t> </a:t>
            </a:r>
            <a:r>
              <a:rPr lang="en-US" altLang="zh-CN" dirty="0" smtClean="0"/>
              <a:t>general</a:t>
            </a:r>
            <a:r>
              <a:rPr lang="zh-CN" altLang="en-US" dirty="0" smtClean="0"/>
              <a:t> </a:t>
            </a:r>
            <a:r>
              <a:rPr lang="en-US" altLang="zh-CN" dirty="0" smtClean="0"/>
              <a:t>data</a:t>
            </a:r>
            <a:r>
              <a:rPr lang="zh-CN" altLang="en-US" dirty="0" smtClean="0"/>
              <a:t> </a:t>
            </a:r>
            <a:r>
              <a:rPr lang="en-US" altLang="zh-CN" dirty="0" smtClean="0"/>
              <a:t>structure,</a:t>
            </a:r>
            <a:r>
              <a:rPr lang="zh-CN" altLang="en-US" dirty="0" smtClean="0"/>
              <a:t> </a:t>
            </a:r>
            <a:r>
              <a:rPr lang="en-US" altLang="zh-CN" dirty="0" smtClean="0"/>
              <a:t>and</a:t>
            </a:r>
            <a:r>
              <a:rPr lang="zh-CN" altLang="en-US" dirty="0" smtClean="0"/>
              <a:t> </a:t>
            </a:r>
            <a:r>
              <a:rPr lang="en-US" altLang="zh-CN" dirty="0" smtClean="0"/>
              <a:t>many</a:t>
            </a:r>
            <a:r>
              <a:rPr lang="zh-CN" altLang="en-US" dirty="0" smtClean="0"/>
              <a:t> </a:t>
            </a:r>
            <a:r>
              <a:rPr lang="en-US" altLang="zh-CN" dirty="0" smtClean="0"/>
              <a:t>data</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reformulated</a:t>
            </a:r>
            <a:r>
              <a:rPr lang="zh-CN" altLang="en-US" dirty="0" smtClean="0"/>
              <a:t> </a:t>
            </a:r>
            <a:r>
              <a:rPr lang="en-US" altLang="zh-CN" dirty="0" smtClean="0"/>
              <a:t>as</a:t>
            </a:r>
            <a:r>
              <a:rPr lang="zh-CN" altLang="en-US" dirty="0" smtClean="0"/>
              <a:t> </a:t>
            </a:r>
            <a:r>
              <a:rPr lang="en-US" altLang="zh-CN" dirty="0" smtClean="0"/>
              <a:t>networks.</a:t>
            </a:r>
            <a:r>
              <a:rPr lang="zh-CN" altLang="en-US" dirty="0" smtClean="0"/>
              <a:t> </a:t>
            </a:r>
            <a:r>
              <a:rPr lang="en-US" altLang="zh-CN" dirty="0" smtClean="0"/>
              <a:t>Therefore,</a:t>
            </a:r>
            <a:r>
              <a:rPr lang="zh-CN" altLang="en-US" dirty="0" smtClean="0"/>
              <a:t> </a:t>
            </a:r>
            <a:r>
              <a:rPr lang="en-US" altLang="zh-CN" dirty="0" smtClean="0"/>
              <a:t>if</a:t>
            </a:r>
            <a:r>
              <a:rPr lang="zh-CN" altLang="en-US" dirty="0" smtClean="0"/>
              <a:t> </a:t>
            </a:r>
            <a:r>
              <a:rPr lang="en-US" altLang="zh-CN" dirty="0" smtClean="0"/>
              <a:t>we</a:t>
            </a:r>
          </a:p>
          <a:p>
            <a:r>
              <a:rPr lang="en-US" altLang="zh-CN" dirty="0" smtClean="0"/>
              <a:t>can</a:t>
            </a:r>
            <a:r>
              <a:rPr lang="zh-CN" altLang="en-US" dirty="0" smtClean="0"/>
              <a:t> </a:t>
            </a:r>
            <a:r>
              <a:rPr lang="en-US" altLang="zh-CN" dirty="0" smtClean="0"/>
              <a:t>solve</a:t>
            </a:r>
            <a:r>
              <a:rPr lang="zh-CN" altLang="en-US" dirty="0" smtClean="0"/>
              <a:t> </a:t>
            </a:r>
            <a:r>
              <a:rPr lang="en-US" altLang="zh-CN" dirty="0" smtClean="0"/>
              <a:t>problems</a:t>
            </a:r>
            <a:r>
              <a:rPr lang="zh-CN" altLang="en-US" dirty="0" smtClean="0"/>
              <a:t> </a:t>
            </a:r>
            <a:r>
              <a:rPr lang="en-US" altLang="zh-CN" dirty="0" smtClean="0"/>
              <a:t>on</a:t>
            </a:r>
            <a:r>
              <a:rPr lang="zh-CN" altLang="en-US" dirty="0" smtClean="0"/>
              <a:t> </a:t>
            </a:r>
            <a:r>
              <a:rPr lang="en-US" altLang="zh-CN" dirty="0" smtClean="0"/>
              <a:t>networks,</a:t>
            </a:r>
            <a:r>
              <a:rPr lang="zh-CN" altLang="en-US" dirty="0" smtClean="0"/>
              <a:t> </a:t>
            </a:r>
            <a:r>
              <a:rPr lang="en-US" altLang="zh-CN" dirty="0" smtClean="0"/>
              <a:t>many</a:t>
            </a:r>
            <a:r>
              <a:rPr lang="zh-CN" altLang="en-US" dirty="0" smtClean="0"/>
              <a:t> </a:t>
            </a:r>
            <a:r>
              <a:rPr lang="en-US" altLang="zh-CN" dirty="0" smtClean="0"/>
              <a:t>problems</a:t>
            </a:r>
            <a:r>
              <a:rPr lang="zh-CN" altLang="en-US" dirty="0" smtClean="0"/>
              <a:t> </a:t>
            </a:r>
            <a:r>
              <a:rPr lang="en-US" altLang="zh-CN" dirty="0" smtClean="0"/>
              <a:t>on</a:t>
            </a:r>
            <a:r>
              <a:rPr lang="zh-CN" altLang="en-US" dirty="0" smtClean="0"/>
              <a:t> </a:t>
            </a:r>
            <a:r>
              <a:rPr lang="en-US" altLang="zh-CN" dirty="0" smtClean="0"/>
              <a:t>other</a:t>
            </a:r>
            <a:r>
              <a:rPr lang="zh-CN" altLang="en-US" dirty="0" smtClean="0"/>
              <a:t> </a:t>
            </a:r>
            <a:r>
              <a:rPr lang="en-US" altLang="zh-CN" dirty="0" smtClean="0"/>
              <a:t>data</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solved</a:t>
            </a:r>
            <a:r>
              <a:rPr lang="zh-CN" altLang="en-US" dirty="0" smtClean="0"/>
              <a:t> </a:t>
            </a:r>
            <a:r>
              <a:rPr lang="en-US" altLang="zh-CN" dirty="0" smtClean="0"/>
              <a:t>as</a:t>
            </a:r>
            <a:r>
              <a:rPr lang="zh-CN" altLang="en-US" dirty="0" smtClean="0"/>
              <a:t> </a:t>
            </a:r>
            <a:r>
              <a:rPr lang="en-US" altLang="zh-CN" dirty="0" smtClean="0"/>
              <a:t>well.</a:t>
            </a:r>
            <a:r>
              <a:rPr lang="zh-CN" altLang="en-US" dirty="0" smtClean="0"/>
              <a:t> </a:t>
            </a:r>
            <a:endParaRPr lang="en-US" altLang="zh-CN" dirty="0" smtClean="0"/>
          </a:p>
        </p:txBody>
      </p:sp>
    </p:spTree>
    <p:extLst>
      <p:ext uri="{BB962C8B-B14F-4D97-AF65-F5344CB8AC3E}">
        <p14:creationId xmlns:p14="http://schemas.microsoft.com/office/powerpoint/2010/main" val="1514757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zh-CN" altLang="en-US" dirty="0" smtClean="0"/>
              <a:t> </a:t>
            </a:r>
            <a:r>
              <a:rPr lang="en-US" altLang="zh-CN" dirty="0" smtClean="0"/>
              <a:t>evaluate</a:t>
            </a:r>
            <a:r>
              <a:rPr lang="zh-CN" altLang="en-US" dirty="0" smtClean="0"/>
              <a:t> </a:t>
            </a:r>
            <a:r>
              <a:rPr lang="en-US" altLang="zh-CN" dirty="0" smtClean="0"/>
              <a:t>the</a:t>
            </a:r>
            <a:r>
              <a:rPr lang="zh-CN" altLang="en-US" dirty="0" smtClean="0"/>
              <a:t> </a:t>
            </a:r>
            <a:r>
              <a:rPr lang="en-US" altLang="zh-CN" dirty="0" smtClean="0"/>
              <a:t>quality</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with</a:t>
            </a:r>
            <a:r>
              <a:rPr lang="zh-CN" altLang="en-US" dirty="0" smtClean="0"/>
              <a:t> </a:t>
            </a:r>
            <a:r>
              <a:rPr lang="en-US" altLang="zh-CN" dirty="0" smtClean="0"/>
              <a:t>the</a:t>
            </a:r>
            <a:r>
              <a:rPr lang="zh-CN" altLang="en-US" dirty="0" smtClean="0"/>
              <a:t> </a:t>
            </a:r>
            <a:r>
              <a:rPr lang="en-US" altLang="zh-CN" dirty="0" smtClean="0"/>
              <a:t>task</a:t>
            </a:r>
            <a:r>
              <a:rPr lang="zh-CN" altLang="en-US" dirty="0" smtClean="0"/>
              <a:t> </a:t>
            </a:r>
            <a:r>
              <a:rPr lang="en-US" altLang="zh-CN" dirty="0" smtClean="0"/>
              <a:t>of</a:t>
            </a:r>
            <a:r>
              <a:rPr lang="zh-CN" altLang="en-US" dirty="0" smtClean="0"/>
              <a:t> </a:t>
            </a:r>
            <a:r>
              <a:rPr lang="en-US" altLang="zh-CN" dirty="0" smtClean="0"/>
              <a:t>text</a:t>
            </a:r>
            <a:r>
              <a:rPr lang="zh-CN" altLang="en-US" dirty="0" smtClean="0"/>
              <a:t> </a:t>
            </a:r>
            <a:r>
              <a:rPr lang="en-US" altLang="zh-CN" dirty="0" smtClean="0"/>
              <a:t>classification.</a:t>
            </a:r>
            <a:r>
              <a:rPr lang="zh-CN" altLang="en-US" dirty="0" smtClean="0"/>
              <a:t> </a:t>
            </a:r>
            <a:r>
              <a:rPr lang="en-US" altLang="zh-CN" dirty="0" smtClean="0"/>
              <a:t>We</a:t>
            </a:r>
            <a:r>
              <a:rPr lang="zh-CN" altLang="en-US" dirty="0" smtClean="0"/>
              <a:t> </a:t>
            </a:r>
            <a:r>
              <a:rPr lang="en-US" altLang="zh-CN" dirty="0" smtClean="0"/>
              <a:t>learn</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either</a:t>
            </a:r>
            <a:r>
              <a:rPr lang="zh-CN" altLang="en-US" dirty="0" smtClean="0"/>
              <a:t> </a:t>
            </a:r>
            <a:r>
              <a:rPr lang="en-US" altLang="zh-CN" dirty="0" smtClean="0"/>
              <a:t>with</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a:t>
            </a:r>
            <a:r>
              <a:rPr lang="zh-CN" altLang="en-US" dirty="0" smtClean="0"/>
              <a:t> </a:t>
            </a:r>
            <a:r>
              <a:rPr lang="en-US" altLang="zh-CN" dirty="0" smtClean="0"/>
              <a:t>or</a:t>
            </a:r>
            <a:r>
              <a:rPr lang="zh-CN" altLang="en-US" dirty="0" smtClean="0"/>
              <a:t> </a:t>
            </a:r>
            <a:r>
              <a:rPr lang="en-US" altLang="zh-CN" dirty="0" smtClean="0"/>
              <a:t>word-document</a:t>
            </a:r>
            <a:r>
              <a:rPr lang="zh-CN" altLang="en-US" dirty="0" smtClean="0"/>
              <a:t> </a:t>
            </a:r>
            <a:r>
              <a:rPr lang="en-US" altLang="zh-CN" dirty="0" smtClean="0"/>
              <a:t>network.</a:t>
            </a:r>
            <a:r>
              <a:rPr lang="zh-CN" altLang="en-US" dirty="0" smtClean="0"/>
              <a:t> </a:t>
            </a:r>
            <a:r>
              <a:rPr lang="en-US" altLang="zh-CN" dirty="0" smtClean="0"/>
              <a:t>Once</a:t>
            </a:r>
            <a:r>
              <a:rPr lang="zh-CN" altLang="en-US" dirty="0" smtClean="0"/>
              <a:t> </a:t>
            </a:r>
            <a:r>
              <a:rPr lang="en-US" altLang="zh-CN" dirty="0" smtClean="0"/>
              <a:t>we</a:t>
            </a:r>
            <a:r>
              <a:rPr lang="zh-CN" altLang="en-US" dirty="0" smtClean="0"/>
              <a:t> </a:t>
            </a:r>
            <a:r>
              <a:rPr lang="en-US" altLang="zh-CN" dirty="0" smtClean="0"/>
              <a:t>get</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we</a:t>
            </a:r>
            <a:r>
              <a:rPr lang="zh-CN" altLang="en-US" dirty="0" smtClean="0"/>
              <a:t> </a:t>
            </a:r>
            <a:r>
              <a:rPr lang="en-US" altLang="zh-CN" dirty="0" smtClean="0"/>
              <a:t>take</a:t>
            </a:r>
            <a:r>
              <a:rPr lang="zh-CN" altLang="en-US" dirty="0" smtClean="0"/>
              <a:t> </a:t>
            </a:r>
            <a:r>
              <a:rPr lang="en-US" altLang="zh-CN" dirty="0" smtClean="0"/>
              <a:t>the</a:t>
            </a:r>
            <a:r>
              <a:rPr lang="zh-CN" altLang="en-US" dirty="0" smtClean="0"/>
              <a:t> </a:t>
            </a:r>
            <a:r>
              <a:rPr lang="en-US" altLang="zh-CN" dirty="0" smtClean="0"/>
              <a:t>average</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representation</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documents</a:t>
            </a:r>
            <a:r>
              <a:rPr lang="zh-CN" altLang="en-US" dirty="0" smtClean="0"/>
              <a:t> </a:t>
            </a:r>
            <a:r>
              <a:rPr lang="en-US" altLang="zh-CN" dirty="0" smtClean="0"/>
              <a:t>are</a:t>
            </a:r>
            <a:r>
              <a:rPr lang="zh-CN" altLang="en-US" dirty="0" smtClean="0"/>
              <a:t> </a:t>
            </a:r>
            <a:r>
              <a:rPr lang="en-US" altLang="zh-CN" dirty="0" smtClean="0"/>
              <a:t>the</a:t>
            </a:r>
            <a:r>
              <a:rPr lang="zh-CN" altLang="en-US" dirty="0" smtClean="0"/>
              <a:t> </a:t>
            </a:r>
            <a:r>
              <a:rPr lang="en-US" altLang="zh-CN" dirty="0" smtClean="0"/>
              <a:t>document</a:t>
            </a:r>
            <a:r>
              <a:rPr lang="zh-CN" altLang="en-US" dirty="0" smtClean="0"/>
              <a:t> </a:t>
            </a:r>
            <a:r>
              <a:rPr lang="en-US" altLang="zh-CN" dirty="0" smtClean="0"/>
              <a:t>representations,</a:t>
            </a:r>
            <a:r>
              <a:rPr lang="zh-CN" altLang="en-US" dirty="0" smtClean="0"/>
              <a:t> </a:t>
            </a:r>
            <a:r>
              <a:rPr lang="en-US" altLang="zh-CN" dirty="0" smtClean="0"/>
              <a:t>which</a:t>
            </a:r>
            <a:r>
              <a:rPr lang="zh-CN" altLang="en-US" dirty="0" smtClean="0"/>
              <a:t> </a:t>
            </a:r>
            <a:r>
              <a:rPr lang="en-US" altLang="zh-CN" dirty="0" smtClean="0"/>
              <a:t>are</a:t>
            </a:r>
            <a:r>
              <a:rPr lang="zh-CN" altLang="en-US" dirty="0" smtClean="0"/>
              <a:t> </a:t>
            </a:r>
            <a:r>
              <a:rPr lang="en-US" altLang="zh-CN" dirty="0" smtClean="0"/>
              <a:t>used</a:t>
            </a:r>
            <a:r>
              <a:rPr lang="zh-CN" altLang="en-US" dirty="0" smtClean="0"/>
              <a:t> </a:t>
            </a:r>
            <a:r>
              <a:rPr lang="en-US" altLang="zh-CN" dirty="0" smtClean="0"/>
              <a:t>as</a:t>
            </a:r>
            <a:r>
              <a:rPr lang="zh-CN" altLang="en-US" dirty="0" smtClean="0"/>
              <a:t> </a:t>
            </a:r>
            <a:r>
              <a:rPr lang="en-US" altLang="zh-CN" dirty="0" smtClean="0"/>
              <a:t>features</a:t>
            </a:r>
            <a:r>
              <a:rPr lang="zh-CN" altLang="en-US" dirty="0" smtClean="0"/>
              <a:t> </a:t>
            </a:r>
            <a:r>
              <a:rPr lang="en-US" altLang="zh-CN" dirty="0" smtClean="0"/>
              <a:t>for</a:t>
            </a:r>
            <a:r>
              <a:rPr lang="zh-CN" altLang="en-US" dirty="0" smtClean="0"/>
              <a:t> </a:t>
            </a:r>
            <a:r>
              <a:rPr lang="en-US" altLang="zh-CN" dirty="0" smtClean="0"/>
              <a:t>document</a:t>
            </a:r>
            <a:r>
              <a:rPr lang="zh-CN" altLang="en-US" dirty="0" smtClean="0"/>
              <a:t> </a:t>
            </a:r>
            <a:r>
              <a:rPr lang="en-US" altLang="zh-CN" dirty="0" smtClean="0"/>
              <a:t>classification.</a:t>
            </a:r>
            <a:r>
              <a:rPr lang="zh-CN" altLang="en-US" dirty="0" smtClean="0"/>
              <a:t> </a:t>
            </a:r>
            <a:r>
              <a:rPr lang="en-US" altLang="zh-CN" dirty="0" smtClean="0"/>
              <a:t>On</a:t>
            </a:r>
            <a:r>
              <a:rPr lang="zh-CN" altLang="en-US" dirty="0" smtClean="0"/>
              <a:t> </a:t>
            </a:r>
            <a:r>
              <a:rPr lang="en-US" altLang="zh-CN" dirty="0" smtClean="0"/>
              <a:t>three</a:t>
            </a:r>
            <a:r>
              <a:rPr lang="zh-CN" altLang="en-US" dirty="0" smtClean="0"/>
              <a:t> </a:t>
            </a:r>
            <a:r>
              <a:rPr lang="en-US" altLang="zh-CN" dirty="0" smtClean="0"/>
              <a:t>different</a:t>
            </a:r>
            <a:r>
              <a:rPr lang="zh-CN" altLang="en-US" dirty="0" smtClean="0"/>
              <a:t> </a:t>
            </a:r>
            <a:r>
              <a:rPr lang="en-US" altLang="zh-CN" dirty="0" smtClean="0"/>
              <a:t>data</a:t>
            </a:r>
            <a:r>
              <a:rPr lang="zh-CN" altLang="en-US" dirty="0" smtClean="0"/>
              <a:t> </a:t>
            </a:r>
            <a:r>
              <a:rPr lang="en-US" altLang="zh-CN" dirty="0" smtClean="0"/>
              <a:t>sets,</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see</a:t>
            </a:r>
            <a:r>
              <a:rPr lang="zh-CN" altLang="en-US" dirty="0" smtClean="0"/>
              <a:t> </a:t>
            </a:r>
            <a:r>
              <a:rPr lang="en-US" altLang="zh-CN" dirty="0" smtClean="0"/>
              <a:t>that</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a:t>
            </a:r>
            <a:r>
              <a:rPr lang="zh-CN" altLang="en-US" dirty="0" smtClean="0"/>
              <a:t> </a:t>
            </a:r>
            <a:r>
              <a:rPr lang="en-US" altLang="zh-CN" dirty="0" smtClean="0"/>
              <a:t>outperforms</a:t>
            </a:r>
            <a:r>
              <a:rPr lang="zh-CN" altLang="en-US" dirty="0" smtClean="0"/>
              <a:t> </a:t>
            </a:r>
            <a:r>
              <a:rPr lang="en-US" altLang="zh-CN" dirty="0" err="1" smtClean="0"/>
              <a:t>Skipgram</a:t>
            </a:r>
            <a:r>
              <a:rPr lang="en-US" altLang="zh-CN" dirty="0" smtClean="0"/>
              <a:t>,</a:t>
            </a:r>
            <a:r>
              <a:rPr lang="zh-CN" altLang="en-US" dirty="0" smtClean="0"/>
              <a:t> </a:t>
            </a:r>
            <a:r>
              <a:rPr lang="en-US" altLang="zh-CN" dirty="0" smtClean="0"/>
              <a:t>both</a:t>
            </a:r>
            <a:r>
              <a:rPr lang="zh-CN" altLang="en-US" dirty="0" smtClean="0"/>
              <a:t> </a:t>
            </a:r>
            <a:r>
              <a:rPr lang="en-US" altLang="zh-CN" dirty="0" smtClean="0"/>
              <a:t>of</a:t>
            </a:r>
            <a:r>
              <a:rPr lang="zh-CN" altLang="en-US" dirty="0" smtClean="0"/>
              <a:t> </a:t>
            </a:r>
            <a:r>
              <a:rPr lang="en-US" altLang="zh-CN" dirty="0" smtClean="0"/>
              <a:t>which</a:t>
            </a:r>
            <a:r>
              <a:rPr lang="zh-CN" altLang="en-US" dirty="0" smtClean="0"/>
              <a:t> </a:t>
            </a:r>
            <a:r>
              <a:rPr lang="en-US" altLang="zh-CN" dirty="0" smtClean="0"/>
              <a:t>use</a:t>
            </a:r>
            <a:r>
              <a:rPr lang="zh-CN" altLang="en-US" dirty="0" smtClean="0"/>
              <a:t> </a:t>
            </a:r>
            <a:r>
              <a:rPr lang="en-US" altLang="zh-CN" dirty="0" smtClean="0"/>
              <a:t>local</a:t>
            </a:r>
            <a:r>
              <a:rPr lang="zh-CN" altLang="en-US" dirty="0" smtClean="0"/>
              <a:t> </a:t>
            </a:r>
            <a:r>
              <a:rPr lang="en-US" altLang="zh-CN" dirty="0" smtClean="0"/>
              <a:t>context-level</a:t>
            </a:r>
            <a:r>
              <a:rPr lang="zh-CN" altLang="en-US" dirty="0" smtClean="0"/>
              <a:t> </a:t>
            </a:r>
            <a:r>
              <a:rPr lang="en-US" altLang="zh-CN" dirty="0" smtClean="0"/>
              <a:t>word</a:t>
            </a:r>
            <a:r>
              <a:rPr lang="zh-CN" altLang="en-US" dirty="0" smtClean="0"/>
              <a:t> </a:t>
            </a:r>
            <a:r>
              <a:rPr lang="en-US" altLang="zh-CN" dirty="0" err="1" smtClean="0"/>
              <a:t>cooccurrences</a:t>
            </a:r>
            <a:r>
              <a:rPr lang="en-US" altLang="zh-CN" dirty="0" smtClean="0"/>
              <a:t>.</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word-document</a:t>
            </a:r>
            <a:r>
              <a:rPr lang="zh-CN" altLang="en-US" dirty="0" smtClean="0"/>
              <a:t> </a:t>
            </a:r>
            <a:r>
              <a:rPr lang="en-US" altLang="zh-CN" dirty="0" smtClean="0"/>
              <a:t>network</a:t>
            </a:r>
            <a:r>
              <a:rPr lang="zh-CN" altLang="en-US" dirty="0" smtClean="0"/>
              <a:t> </a:t>
            </a:r>
            <a:r>
              <a:rPr lang="en-US" altLang="zh-CN" dirty="0" smtClean="0"/>
              <a:t>outperforms</a:t>
            </a:r>
            <a:r>
              <a:rPr lang="zh-CN" altLang="en-US" dirty="0" smtClean="0"/>
              <a:t> </a:t>
            </a:r>
            <a:r>
              <a:rPr lang="en-US" altLang="zh-CN" dirty="0" err="1" smtClean="0"/>
              <a:t>PargaphVEC</a:t>
            </a:r>
            <a:r>
              <a:rPr lang="en-US" altLang="zh-CN" dirty="0" smtClean="0"/>
              <a:t>,</a:t>
            </a:r>
            <a:r>
              <a:rPr lang="zh-CN" altLang="en-US" dirty="0" smtClean="0"/>
              <a:t> </a:t>
            </a:r>
            <a:r>
              <a:rPr lang="en-US" altLang="zh-CN" dirty="0" smtClean="0"/>
              <a:t>both</a:t>
            </a:r>
            <a:r>
              <a:rPr lang="zh-CN" altLang="en-US" dirty="0" smtClean="0"/>
              <a:t> </a:t>
            </a:r>
            <a:r>
              <a:rPr lang="en-US" altLang="zh-CN" dirty="0" smtClean="0"/>
              <a:t>of</a:t>
            </a:r>
            <a:r>
              <a:rPr lang="zh-CN" altLang="en-US" dirty="0" smtClean="0"/>
              <a:t> </a:t>
            </a:r>
            <a:r>
              <a:rPr lang="en-US" altLang="zh-CN" dirty="0" smtClean="0"/>
              <a:t>which</a:t>
            </a:r>
            <a:r>
              <a:rPr lang="zh-CN" altLang="en-US" dirty="0" smtClean="0"/>
              <a:t> </a:t>
            </a:r>
            <a:r>
              <a:rPr lang="en-US" altLang="zh-CN" dirty="0" smtClean="0"/>
              <a:t>uses</a:t>
            </a:r>
            <a:r>
              <a:rPr lang="zh-CN" altLang="en-US" dirty="0" smtClean="0"/>
              <a:t> </a:t>
            </a:r>
            <a:r>
              <a:rPr lang="en-US" altLang="zh-CN" dirty="0" smtClean="0"/>
              <a:t>document-level</a:t>
            </a:r>
            <a:r>
              <a:rPr lang="zh-CN" altLang="en-US" dirty="0" smtClean="0"/>
              <a:t> </a:t>
            </a:r>
            <a:r>
              <a:rPr lang="en-US" altLang="zh-CN" dirty="0" smtClean="0"/>
              <a:t>word</a:t>
            </a:r>
            <a:r>
              <a:rPr lang="zh-CN" altLang="en-US" dirty="0" smtClean="0"/>
              <a:t> </a:t>
            </a:r>
            <a:r>
              <a:rPr lang="en-US" altLang="zh-CN" dirty="0" smtClean="0"/>
              <a:t>co-occurrences.</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also</a:t>
            </a:r>
            <a:r>
              <a:rPr lang="zh-CN" altLang="en-US" dirty="0" smtClean="0"/>
              <a:t> </a:t>
            </a:r>
            <a:r>
              <a:rPr lang="en-US" altLang="zh-CN" dirty="0" smtClean="0"/>
              <a:t>see</a:t>
            </a:r>
            <a:r>
              <a:rPr lang="zh-CN" altLang="en-US" dirty="0" smtClean="0"/>
              <a:t> </a:t>
            </a:r>
            <a:r>
              <a:rPr lang="en-US" altLang="zh-CN" dirty="0" smtClean="0"/>
              <a:t>that</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with</a:t>
            </a:r>
            <a:r>
              <a:rPr lang="zh-CN" altLang="en-US" dirty="0" smtClean="0"/>
              <a:t> </a:t>
            </a:r>
            <a:r>
              <a:rPr lang="en-US" altLang="zh-CN" dirty="0" smtClean="0"/>
              <a:t>word-document</a:t>
            </a:r>
            <a:r>
              <a:rPr lang="zh-CN" altLang="en-US" dirty="0" smtClean="0"/>
              <a:t> </a:t>
            </a:r>
            <a:r>
              <a:rPr lang="en-US" altLang="zh-CN" dirty="0" smtClean="0"/>
              <a:t>networks</a:t>
            </a:r>
            <a:r>
              <a:rPr lang="zh-CN" altLang="en-US" dirty="0" smtClean="0"/>
              <a:t> </a:t>
            </a:r>
            <a:r>
              <a:rPr lang="en-US" altLang="zh-CN" dirty="0" smtClean="0"/>
              <a:t>outperforms</a:t>
            </a:r>
            <a:r>
              <a:rPr lang="zh-CN" altLang="en-US" dirty="0" smtClean="0"/>
              <a:t> </a:t>
            </a:r>
            <a:r>
              <a:rPr lang="en-US" altLang="zh-CN" dirty="0" smtClean="0"/>
              <a:t>with</a:t>
            </a:r>
            <a:r>
              <a:rPr lang="zh-CN" altLang="en-US" dirty="0" smtClean="0"/>
              <a:t> </a:t>
            </a:r>
            <a:r>
              <a:rPr lang="en-US" altLang="zh-CN" dirty="0" smtClean="0"/>
              <a:t>word</a:t>
            </a:r>
            <a:r>
              <a:rPr lang="zh-CN" altLang="en-US" dirty="0" smtClean="0"/>
              <a:t> </a:t>
            </a:r>
            <a:r>
              <a:rPr lang="en-US" altLang="zh-CN" dirty="0" err="1" smtClean="0"/>
              <a:t>cooccurrence</a:t>
            </a:r>
            <a:r>
              <a:rPr lang="zh-CN" altLang="en-US" dirty="0" smtClean="0"/>
              <a:t> </a:t>
            </a:r>
            <a:r>
              <a:rPr lang="en-US" altLang="zh-CN" dirty="0" smtClean="0"/>
              <a:t>network.</a:t>
            </a:r>
            <a:r>
              <a:rPr lang="zh-CN" altLang="en-US" dirty="0" smtClean="0"/>
              <a:t> </a:t>
            </a:r>
            <a:endParaRPr lang="en-US" dirty="0"/>
          </a:p>
        </p:txBody>
      </p:sp>
    </p:spTree>
    <p:extLst>
      <p:ext uri="{BB962C8B-B14F-4D97-AF65-F5344CB8AC3E}">
        <p14:creationId xmlns:p14="http://schemas.microsoft.com/office/powerpoint/2010/main" val="3850382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zh-CN" altLang="en-US" dirty="0" smtClean="0"/>
              <a:t> </a:t>
            </a:r>
            <a:r>
              <a:rPr lang="en-US" altLang="zh-CN" dirty="0" smtClean="0"/>
              <a:t>also</a:t>
            </a:r>
            <a:r>
              <a:rPr lang="zh-CN" altLang="en-US" dirty="0" smtClean="0"/>
              <a:t> </a:t>
            </a:r>
            <a:r>
              <a:rPr lang="en-US" altLang="zh-CN" dirty="0" smtClean="0"/>
              <a:t>evaluate</a:t>
            </a:r>
            <a:r>
              <a:rPr lang="zh-CN" altLang="en-US" dirty="0" smtClean="0"/>
              <a:t> </a:t>
            </a:r>
            <a:r>
              <a:rPr lang="en-US" altLang="zh-CN" dirty="0" smtClean="0"/>
              <a:t>the</a:t>
            </a:r>
            <a:r>
              <a:rPr lang="zh-CN" altLang="en-US" dirty="0" smtClean="0"/>
              <a:t> </a:t>
            </a:r>
            <a:r>
              <a:rPr lang="en-US" altLang="zh-CN" dirty="0" smtClean="0"/>
              <a:t>quality</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on</a:t>
            </a:r>
            <a:r>
              <a:rPr lang="zh-CN" altLang="en-US" dirty="0" smtClean="0"/>
              <a:t> </a:t>
            </a:r>
            <a:r>
              <a:rPr lang="en-US" altLang="zh-CN" dirty="0" smtClean="0"/>
              <a:t>short</a:t>
            </a:r>
            <a:r>
              <a:rPr lang="zh-CN" altLang="en-US" dirty="0" smtClean="0"/>
              <a:t> </a:t>
            </a:r>
            <a:r>
              <a:rPr lang="en-US" altLang="zh-CN" dirty="0" err="1" smtClean="0"/>
              <a:t>douments</a:t>
            </a:r>
            <a:r>
              <a:rPr lang="zh-CN" altLang="zh-CN" dirty="0" smtClean="0"/>
              <a:t>.</a:t>
            </a:r>
            <a:r>
              <a:rPr lang="zh-CN" altLang="en-US" dirty="0" smtClean="0"/>
              <a:t> </a:t>
            </a:r>
            <a:r>
              <a:rPr lang="en-US" altLang="zh-CN" dirty="0" smtClean="0"/>
              <a:t>Similar</a:t>
            </a:r>
            <a:r>
              <a:rPr lang="zh-CN" altLang="en-US" dirty="0" smtClean="0"/>
              <a:t> </a:t>
            </a:r>
            <a:r>
              <a:rPr lang="en-US" altLang="zh-CN" dirty="0" smtClean="0"/>
              <a:t>results</a:t>
            </a:r>
            <a:r>
              <a:rPr lang="zh-CN" altLang="en-US" dirty="0" smtClean="0"/>
              <a:t> </a:t>
            </a:r>
            <a:r>
              <a:rPr lang="en-US" altLang="zh-CN" dirty="0" smtClean="0"/>
              <a:t>on</a:t>
            </a:r>
            <a:r>
              <a:rPr lang="zh-CN" altLang="en-US" dirty="0" smtClean="0"/>
              <a:t> </a:t>
            </a:r>
            <a:r>
              <a:rPr lang="en-US" altLang="zh-CN" dirty="0" smtClean="0"/>
              <a:t>observed.</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a:t>
            </a:r>
            <a:r>
              <a:rPr lang="zh-CN" altLang="en-US" dirty="0" smtClean="0"/>
              <a:t> </a:t>
            </a:r>
            <a:r>
              <a:rPr lang="en-US" altLang="zh-CN" dirty="0" smtClean="0"/>
              <a:t>outperforms</a:t>
            </a:r>
            <a:r>
              <a:rPr lang="zh-CN" altLang="en-US" dirty="0" smtClean="0"/>
              <a:t> </a:t>
            </a:r>
            <a:r>
              <a:rPr lang="en-US" altLang="zh-CN" dirty="0" err="1" smtClean="0"/>
              <a:t>SkipGram</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word-document</a:t>
            </a:r>
            <a:r>
              <a:rPr lang="zh-CN" altLang="en-US" dirty="0" smtClean="0"/>
              <a:t> </a:t>
            </a:r>
            <a:r>
              <a:rPr lang="en-US" altLang="zh-CN" dirty="0" smtClean="0"/>
              <a:t>network</a:t>
            </a:r>
            <a:r>
              <a:rPr lang="zh-CN" altLang="en-US" dirty="0" smtClean="0"/>
              <a:t> </a:t>
            </a:r>
            <a:r>
              <a:rPr lang="en-US" altLang="zh-CN" dirty="0" smtClean="0"/>
              <a:t>outperforms</a:t>
            </a:r>
            <a:r>
              <a:rPr lang="zh-CN" altLang="en-US" dirty="0" smtClean="0"/>
              <a:t> </a:t>
            </a:r>
            <a:r>
              <a:rPr lang="en-US" altLang="zh-CN" dirty="0" err="1" smtClean="0"/>
              <a:t>PargraphVEC</a:t>
            </a:r>
            <a:r>
              <a:rPr lang="en-US" altLang="zh-CN" dirty="0" smtClean="0"/>
              <a:t>.</a:t>
            </a:r>
            <a:r>
              <a:rPr lang="zh-CN" altLang="en-US" dirty="0" smtClean="0"/>
              <a:t> </a:t>
            </a:r>
            <a:r>
              <a:rPr lang="en-US" altLang="zh-CN" dirty="0" smtClean="0"/>
              <a:t>However,</a:t>
            </a:r>
            <a:r>
              <a:rPr lang="zh-CN" altLang="en-US" dirty="0" smtClean="0"/>
              <a:t> </a:t>
            </a:r>
            <a:r>
              <a:rPr lang="en-US" altLang="zh-CN" dirty="0" smtClean="0"/>
              <a:t>different</a:t>
            </a:r>
            <a:r>
              <a:rPr lang="zh-CN" altLang="en-US" dirty="0" smtClean="0"/>
              <a:t> </a:t>
            </a:r>
            <a:r>
              <a:rPr lang="en-US" altLang="zh-CN" dirty="0" smtClean="0"/>
              <a:t>from</a:t>
            </a:r>
            <a:r>
              <a:rPr lang="zh-CN" altLang="en-US" dirty="0" smtClean="0"/>
              <a:t> </a:t>
            </a:r>
            <a:r>
              <a:rPr lang="en-US" altLang="zh-CN" dirty="0" smtClean="0"/>
              <a:t>results</a:t>
            </a:r>
            <a:r>
              <a:rPr lang="zh-CN" altLang="en-US" dirty="0" smtClean="0"/>
              <a:t> </a:t>
            </a:r>
            <a:r>
              <a:rPr lang="en-US" altLang="zh-CN" dirty="0" smtClean="0"/>
              <a:t>on</a:t>
            </a:r>
            <a:r>
              <a:rPr lang="zh-CN" altLang="en-US" dirty="0" smtClean="0"/>
              <a:t> </a:t>
            </a:r>
            <a:r>
              <a:rPr lang="en-US" altLang="zh-CN" dirty="0" smtClean="0"/>
              <a:t>long</a:t>
            </a:r>
            <a:r>
              <a:rPr lang="zh-CN" altLang="en-US" dirty="0" smtClean="0"/>
              <a:t> </a:t>
            </a:r>
            <a:r>
              <a:rPr lang="en-US" altLang="zh-CN" dirty="0" smtClean="0"/>
              <a:t>documents,</a:t>
            </a:r>
            <a:r>
              <a:rPr lang="zh-CN" altLang="en-US" dirty="0" smtClean="0"/>
              <a:t> </a:t>
            </a:r>
            <a:r>
              <a:rPr lang="en-US" altLang="zh-CN" dirty="0" smtClean="0"/>
              <a:t>on</a:t>
            </a:r>
            <a:r>
              <a:rPr lang="zh-CN" altLang="en-US" dirty="0" smtClean="0"/>
              <a:t> </a:t>
            </a:r>
            <a:r>
              <a:rPr lang="en-US" altLang="zh-CN" dirty="0" smtClean="0"/>
              <a:t>short</a:t>
            </a:r>
            <a:r>
              <a:rPr lang="zh-CN" altLang="en-US" dirty="0" smtClean="0"/>
              <a:t> </a:t>
            </a:r>
            <a:r>
              <a:rPr lang="en-US" altLang="zh-CN" dirty="0" smtClean="0"/>
              <a:t>documents,</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a:t>
            </a:r>
            <a:r>
              <a:rPr lang="zh-CN" altLang="en-US" dirty="0" smtClean="0"/>
              <a:t> </a:t>
            </a:r>
            <a:r>
              <a:rPr lang="en-US" altLang="zh-CN" dirty="0" smtClean="0"/>
              <a:t>outperforms</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word-document</a:t>
            </a:r>
            <a:r>
              <a:rPr lang="zh-CN" altLang="en-US" dirty="0" smtClean="0"/>
              <a:t> </a:t>
            </a:r>
            <a:r>
              <a:rPr lang="en-US" altLang="zh-CN" dirty="0" smtClean="0"/>
              <a:t>network.</a:t>
            </a:r>
            <a:r>
              <a:rPr lang="zh-CN" altLang="en-US" dirty="0" smtClean="0"/>
              <a:t> </a:t>
            </a:r>
            <a:r>
              <a:rPr lang="en-US" altLang="zh-CN" dirty="0" smtClean="0"/>
              <a:t>This</a:t>
            </a:r>
            <a:r>
              <a:rPr lang="zh-CN" altLang="en-US" dirty="0" smtClean="0"/>
              <a:t> </a:t>
            </a:r>
            <a:r>
              <a:rPr lang="en-US" altLang="zh-CN" dirty="0" smtClean="0"/>
              <a:t>is</a:t>
            </a:r>
            <a:r>
              <a:rPr lang="zh-CN" altLang="en-US" dirty="0" smtClean="0"/>
              <a:t> </a:t>
            </a:r>
            <a:r>
              <a:rPr lang="en-US" altLang="zh-CN" dirty="0" smtClean="0"/>
              <a:t>because</a:t>
            </a:r>
            <a:r>
              <a:rPr lang="zh-CN" altLang="en-US" dirty="0" smtClean="0"/>
              <a:t> </a:t>
            </a:r>
            <a:r>
              <a:rPr lang="en-US" altLang="zh-CN" dirty="0" smtClean="0"/>
              <a:t>on</a:t>
            </a:r>
            <a:r>
              <a:rPr lang="zh-CN" altLang="en-US" dirty="0" smtClean="0"/>
              <a:t> </a:t>
            </a:r>
            <a:r>
              <a:rPr lang="en-US" altLang="zh-CN" dirty="0" smtClean="0"/>
              <a:t>short</a:t>
            </a:r>
            <a:r>
              <a:rPr lang="zh-CN" altLang="en-US" dirty="0" smtClean="0"/>
              <a:t> </a:t>
            </a:r>
            <a:r>
              <a:rPr lang="en-US" altLang="zh-CN" dirty="0" smtClean="0"/>
              <a:t>documents,</a:t>
            </a:r>
            <a:r>
              <a:rPr lang="zh-CN" altLang="en-US" dirty="0" smtClean="0"/>
              <a:t>  </a:t>
            </a:r>
            <a:r>
              <a:rPr lang="en-US" altLang="zh-CN" dirty="0" smtClean="0"/>
              <a:t>the</a:t>
            </a:r>
            <a:r>
              <a:rPr lang="zh-CN" altLang="en-US" dirty="0" smtClean="0"/>
              <a:t> </a:t>
            </a:r>
            <a:r>
              <a:rPr lang="en-US" altLang="zh-CN" dirty="0" smtClean="0"/>
              <a:t>word-document</a:t>
            </a:r>
            <a:r>
              <a:rPr lang="zh-CN" altLang="en-US" dirty="0" smtClean="0"/>
              <a:t> </a:t>
            </a:r>
            <a:r>
              <a:rPr lang="en-US" altLang="zh-CN" dirty="0" smtClean="0"/>
              <a:t>is</a:t>
            </a:r>
            <a:r>
              <a:rPr lang="zh-CN" altLang="en-US" dirty="0" smtClean="0"/>
              <a:t> </a:t>
            </a:r>
            <a:r>
              <a:rPr lang="en-US" altLang="zh-CN" dirty="0" smtClean="0"/>
              <a:t>very</a:t>
            </a:r>
            <a:r>
              <a:rPr lang="zh-CN" altLang="en-US" dirty="0" smtClean="0"/>
              <a:t> </a:t>
            </a:r>
            <a:r>
              <a:rPr lang="en-US" altLang="zh-CN" dirty="0" smtClean="0"/>
              <a:t>sparse.</a:t>
            </a:r>
            <a:r>
              <a:rPr lang="zh-CN" altLang="en-US" dirty="0" smtClean="0"/>
              <a:t> </a:t>
            </a:r>
            <a:endParaRPr lang="en-US" dirty="0"/>
          </a:p>
        </p:txBody>
      </p:sp>
    </p:spTree>
    <p:extLst>
      <p:ext uri="{BB962C8B-B14F-4D97-AF65-F5344CB8AC3E}">
        <p14:creationId xmlns:p14="http://schemas.microsoft.com/office/powerpoint/2010/main" val="290473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zh-CN" altLang="en-US" dirty="0" smtClean="0"/>
              <a:t> </a:t>
            </a:r>
            <a:r>
              <a:rPr lang="en-US" altLang="zh-CN" dirty="0" smtClean="0"/>
              <a:t>summarize,</a:t>
            </a:r>
            <a:r>
              <a:rPr lang="zh-CN" altLang="en-US" dirty="0" smtClean="0"/>
              <a:t> </a:t>
            </a:r>
            <a:r>
              <a:rPr lang="en-US" altLang="zh-CN" dirty="0" smtClean="0"/>
              <a:t>in</a:t>
            </a:r>
            <a:r>
              <a:rPr lang="zh-CN" altLang="en-US" dirty="0" smtClean="0"/>
              <a:t> </a:t>
            </a:r>
            <a:r>
              <a:rPr lang="en-US" altLang="zh-CN" dirty="0" smtClean="0"/>
              <a:t>this</a:t>
            </a:r>
            <a:r>
              <a:rPr lang="zh-CN" altLang="en-US" dirty="0" smtClean="0"/>
              <a:t> </a:t>
            </a:r>
            <a:r>
              <a:rPr lang="en-US" altLang="zh-CN" dirty="0" smtClean="0"/>
              <a:t>work,</a:t>
            </a:r>
            <a:r>
              <a:rPr lang="zh-CN" altLang="en-US" dirty="0" smtClean="0"/>
              <a:t> </a:t>
            </a:r>
            <a:r>
              <a:rPr lang="en-US" altLang="zh-CN" dirty="0" smtClean="0"/>
              <a:t>we</a:t>
            </a:r>
            <a:r>
              <a:rPr lang="zh-CN" altLang="en-US" dirty="0" smtClean="0"/>
              <a:t> </a:t>
            </a:r>
            <a:r>
              <a:rPr lang="en-US" altLang="zh-CN" dirty="0" smtClean="0"/>
              <a:t>propose</a:t>
            </a:r>
            <a:r>
              <a:rPr lang="zh-CN" altLang="en-US" dirty="0" smtClean="0"/>
              <a:t> </a:t>
            </a:r>
            <a:r>
              <a:rPr lang="en-US" altLang="zh-CN" dirty="0" smtClean="0"/>
              <a:t>a</a:t>
            </a:r>
            <a:r>
              <a:rPr lang="zh-CN" altLang="en-US" dirty="0" smtClean="0"/>
              <a:t> </a:t>
            </a:r>
            <a:r>
              <a:rPr lang="en-US" altLang="zh-CN" dirty="0" smtClean="0"/>
              <a:t>scalable</a:t>
            </a:r>
            <a:r>
              <a:rPr lang="zh-CN" altLang="en-US" dirty="0" smtClean="0"/>
              <a:t> </a:t>
            </a:r>
            <a:r>
              <a:rPr lang="en-US" altLang="zh-CN" dirty="0" smtClean="0"/>
              <a:t>algorithm</a:t>
            </a:r>
            <a:r>
              <a:rPr lang="zh-CN" altLang="en-US" dirty="0" smtClean="0"/>
              <a:t> </a:t>
            </a:r>
            <a:r>
              <a:rPr lang="en-US" altLang="zh-CN" dirty="0" smtClean="0"/>
              <a:t>called</a:t>
            </a:r>
            <a:r>
              <a:rPr lang="zh-CN" altLang="en-US" dirty="0" smtClean="0"/>
              <a:t> </a:t>
            </a:r>
            <a:r>
              <a:rPr lang="en-US" altLang="zh-CN" dirty="0" smtClean="0"/>
              <a:t>LINE</a:t>
            </a:r>
            <a:r>
              <a:rPr lang="zh-CN" altLang="en-US" dirty="0" smtClean="0"/>
              <a:t> </a:t>
            </a:r>
            <a:r>
              <a:rPr lang="en-US" altLang="zh-CN" dirty="0" smtClean="0"/>
              <a:t>for</a:t>
            </a:r>
            <a:r>
              <a:rPr lang="zh-CN" altLang="en-US" dirty="0" smtClean="0"/>
              <a:t> </a:t>
            </a:r>
            <a:r>
              <a:rPr lang="en-US" altLang="zh-CN" dirty="0" smtClean="0"/>
              <a:t>learning</a:t>
            </a:r>
            <a:r>
              <a:rPr lang="zh-CN" altLang="en-US" dirty="0" smtClean="0"/>
              <a:t> </a:t>
            </a:r>
            <a:r>
              <a:rPr lang="en-US" altLang="zh-CN" dirty="0" smtClean="0"/>
              <a:t>node</a:t>
            </a:r>
            <a:r>
              <a:rPr lang="zh-CN" altLang="en-US" dirty="0" smtClean="0"/>
              <a:t> </a:t>
            </a:r>
            <a:r>
              <a:rPr lang="en-US" altLang="zh-CN" dirty="0" smtClean="0"/>
              <a:t>representations</a:t>
            </a:r>
            <a:r>
              <a:rPr lang="zh-CN" altLang="en-US" dirty="0" smtClean="0"/>
              <a:t> </a:t>
            </a:r>
            <a:r>
              <a:rPr lang="en-US" altLang="zh-CN" dirty="0" smtClean="0"/>
              <a:t>of</a:t>
            </a:r>
            <a:r>
              <a:rPr lang="zh-CN" altLang="en-US" dirty="0" smtClean="0"/>
              <a:t> </a:t>
            </a:r>
            <a:r>
              <a:rPr lang="en-US" altLang="zh-CN" dirty="0" smtClean="0"/>
              <a:t>networks.</a:t>
            </a:r>
            <a:r>
              <a:rPr lang="zh-CN" altLang="en-US" dirty="0" smtClean="0"/>
              <a:t> </a:t>
            </a:r>
            <a:r>
              <a:rPr lang="en-US" altLang="zh-CN" dirty="0" smtClean="0"/>
              <a:t>It</a:t>
            </a:r>
            <a:r>
              <a:rPr lang="zh-CN" altLang="en-US" dirty="0" smtClean="0"/>
              <a:t> </a:t>
            </a:r>
            <a:r>
              <a:rPr lang="en-US" altLang="zh-CN" dirty="0" smtClean="0"/>
              <a:t>preserves</a:t>
            </a:r>
            <a:r>
              <a:rPr lang="zh-CN" altLang="en-US" dirty="0" smtClean="0"/>
              <a:t> </a:t>
            </a:r>
            <a:r>
              <a:rPr lang="en-US" altLang="zh-CN" dirty="0" smtClean="0"/>
              <a:t>the</a:t>
            </a:r>
            <a:r>
              <a:rPr lang="zh-CN" altLang="en-US" dirty="0" smtClean="0"/>
              <a:t> </a:t>
            </a:r>
            <a:r>
              <a:rPr lang="en-US" altLang="zh-CN" dirty="0" smtClean="0"/>
              <a:t>first-order</a:t>
            </a:r>
            <a:r>
              <a:rPr lang="zh-CN" altLang="en-US" dirty="0" smtClean="0"/>
              <a:t> </a:t>
            </a:r>
            <a:r>
              <a:rPr lang="en-US" altLang="zh-CN" dirty="0" smtClean="0"/>
              <a:t>and</a:t>
            </a:r>
            <a:r>
              <a:rPr lang="zh-CN" altLang="en-US" dirty="0" smtClean="0"/>
              <a:t> </a:t>
            </a:r>
            <a:r>
              <a:rPr lang="en-US" altLang="zh-CN" dirty="0" smtClean="0"/>
              <a:t>second-order</a:t>
            </a:r>
            <a:r>
              <a:rPr lang="zh-CN" altLang="en-US" dirty="0" smtClean="0"/>
              <a:t> </a:t>
            </a:r>
            <a:r>
              <a:rPr lang="en-US" altLang="zh-CN" dirty="0" smtClean="0"/>
              <a:t>proximity</a:t>
            </a:r>
            <a:r>
              <a:rPr lang="zh-CN" altLang="en-US" dirty="0" smtClean="0"/>
              <a:t> </a:t>
            </a:r>
            <a:r>
              <a:rPr lang="en-US" altLang="zh-CN" dirty="0" smtClean="0"/>
              <a:t>between</a:t>
            </a:r>
            <a:r>
              <a:rPr lang="zh-CN" altLang="en-US" dirty="0" smtClean="0"/>
              <a:t> </a:t>
            </a:r>
            <a:r>
              <a:rPr lang="en-US" altLang="zh-CN" dirty="0" smtClean="0"/>
              <a:t>the</a:t>
            </a:r>
            <a:r>
              <a:rPr lang="zh-CN" altLang="en-US" dirty="0" smtClean="0"/>
              <a:t> </a:t>
            </a:r>
            <a:r>
              <a:rPr lang="en-US" altLang="zh-CN" dirty="0" smtClean="0"/>
              <a:t>vertices</a:t>
            </a:r>
            <a:r>
              <a:rPr lang="zh-CN" altLang="en-US" dirty="0" smtClean="0"/>
              <a:t> </a:t>
            </a:r>
            <a:r>
              <a:rPr lang="en-US" altLang="zh-CN" dirty="0" smtClean="0"/>
              <a:t>and</a:t>
            </a:r>
            <a:r>
              <a:rPr lang="zh-CN" altLang="en-US" dirty="0" smtClean="0"/>
              <a:t> </a:t>
            </a:r>
            <a:r>
              <a:rPr lang="en-US" altLang="zh-CN" dirty="0" smtClean="0"/>
              <a:t>achieves</a:t>
            </a:r>
            <a:r>
              <a:rPr lang="zh-CN" altLang="en-US" dirty="0" smtClean="0"/>
              <a:t> </a:t>
            </a:r>
            <a:r>
              <a:rPr lang="en-US" altLang="zh-CN" dirty="0" smtClean="0"/>
              <a:t>the</a:t>
            </a:r>
            <a:r>
              <a:rPr lang="zh-CN" altLang="en-US" dirty="0" smtClean="0"/>
              <a:t> </a:t>
            </a:r>
            <a:r>
              <a:rPr lang="en-US" altLang="zh-CN" dirty="0" smtClean="0"/>
              <a:t>state-of-the-art</a:t>
            </a:r>
            <a:r>
              <a:rPr lang="zh-CN" altLang="en-US" dirty="0" smtClean="0"/>
              <a:t> </a:t>
            </a:r>
            <a:r>
              <a:rPr lang="en-US" altLang="zh-CN" dirty="0" smtClean="0"/>
              <a:t>results</a:t>
            </a:r>
            <a:r>
              <a:rPr lang="zh-CN" altLang="en-US" dirty="0" smtClean="0"/>
              <a:t> </a:t>
            </a:r>
            <a:r>
              <a:rPr lang="en-US" altLang="zh-CN" dirty="0" smtClean="0"/>
              <a:t>in</a:t>
            </a:r>
            <a:r>
              <a:rPr lang="zh-CN" altLang="en-US" dirty="0" smtClean="0"/>
              <a:t> </a:t>
            </a:r>
            <a:r>
              <a:rPr lang="en-US" altLang="zh-CN" dirty="0" smtClean="0"/>
              <a:t>learning</a:t>
            </a:r>
            <a:r>
              <a:rPr lang="zh-CN" altLang="en-US" dirty="0" smtClean="0"/>
              <a:t> </a:t>
            </a:r>
            <a:r>
              <a:rPr lang="en-US" altLang="zh-CN" dirty="0" smtClean="0"/>
              <a:t>representations</a:t>
            </a:r>
            <a:r>
              <a:rPr lang="zh-CN" altLang="en-US" dirty="0" smtClean="0"/>
              <a:t> </a:t>
            </a:r>
            <a:r>
              <a:rPr lang="en-US" altLang="zh-CN" dirty="0" smtClean="0"/>
              <a:t>for</a:t>
            </a:r>
            <a:r>
              <a:rPr lang="zh-CN" altLang="en-US" dirty="0" smtClean="0"/>
              <a:t> </a:t>
            </a:r>
            <a:r>
              <a:rPr lang="en-US" altLang="zh-CN" dirty="0" smtClean="0"/>
              <a:t>social</a:t>
            </a:r>
            <a:r>
              <a:rPr lang="zh-CN" altLang="en-US" dirty="0" smtClean="0"/>
              <a:t> </a:t>
            </a:r>
            <a:r>
              <a:rPr lang="en-US" altLang="zh-CN" dirty="0" smtClean="0"/>
              <a:t>networks</a:t>
            </a:r>
            <a:r>
              <a:rPr lang="zh-CN" altLang="en-US" dirty="0" smtClean="0"/>
              <a:t> </a:t>
            </a:r>
            <a:r>
              <a:rPr lang="en-US" altLang="zh-CN" dirty="0" smtClean="0"/>
              <a:t>and</a:t>
            </a:r>
            <a:r>
              <a:rPr lang="zh-CN" altLang="en-US" dirty="0" smtClean="0"/>
              <a:t> </a:t>
            </a:r>
            <a:r>
              <a:rPr lang="en-US" altLang="zh-CN" dirty="0" smtClean="0"/>
              <a:t>text</a:t>
            </a:r>
            <a:r>
              <a:rPr lang="zh-CN" altLang="en-US" dirty="0" smtClean="0"/>
              <a:t> </a:t>
            </a:r>
            <a:r>
              <a:rPr lang="en-US" altLang="zh-CN" dirty="0" smtClean="0"/>
              <a:t>representation.</a:t>
            </a:r>
            <a:r>
              <a:rPr lang="zh-CN" altLang="en-US" dirty="0" smtClean="0"/>
              <a:t> </a:t>
            </a:r>
            <a:endParaRPr lang="en-US" dirty="0"/>
          </a:p>
        </p:txBody>
      </p:sp>
    </p:spTree>
    <p:extLst>
      <p:ext uri="{BB962C8B-B14F-4D97-AF65-F5344CB8AC3E}">
        <p14:creationId xmlns:p14="http://schemas.microsoft.com/office/powerpoint/2010/main" val="3910114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zh-CN" altLang="en-US" dirty="0" smtClean="0"/>
              <a:t> </a:t>
            </a:r>
            <a:r>
              <a:rPr lang="en-US" altLang="zh-CN" dirty="0" smtClean="0"/>
              <a:t>mentioned</a:t>
            </a:r>
            <a:r>
              <a:rPr lang="zh-CN" altLang="en-US" dirty="0" smtClean="0"/>
              <a:t> </a:t>
            </a:r>
            <a:r>
              <a:rPr lang="en-US" altLang="zh-CN" dirty="0" smtClean="0"/>
              <a:t>previously</a:t>
            </a:r>
            <a:r>
              <a:rPr lang="zh-CN" altLang="en-US" dirty="0" smtClean="0"/>
              <a:t>, </a:t>
            </a:r>
            <a:r>
              <a:rPr lang="en-US" altLang="zh-CN" dirty="0" smtClean="0"/>
              <a:t>since</a:t>
            </a:r>
            <a:r>
              <a:rPr lang="zh-CN" altLang="en-US" dirty="0" smtClean="0"/>
              <a:t> </a:t>
            </a:r>
            <a:r>
              <a:rPr lang="en-US" altLang="zh-CN" dirty="0" smtClean="0"/>
              <a:t>network</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very</a:t>
            </a:r>
            <a:r>
              <a:rPr lang="zh-CN" altLang="en-US" dirty="0" smtClean="0"/>
              <a:t> </a:t>
            </a:r>
            <a:r>
              <a:rPr lang="en-US" altLang="zh-CN" dirty="0" smtClean="0"/>
              <a:t>general</a:t>
            </a:r>
            <a:r>
              <a:rPr lang="zh-CN" altLang="en-US" dirty="0" smtClean="0"/>
              <a:t> </a:t>
            </a:r>
            <a:r>
              <a:rPr lang="en-US" altLang="zh-CN" dirty="0" smtClean="0"/>
              <a:t>and</a:t>
            </a:r>
            <a:r>
              <a:rPr lang="zh-CN" altLang="en-US" dirty="0" smtClean="0"/>
              <a:t> </a:t>
            </a:r>
            <a:r>
              <a:rPr lang="en-US" altLang="zh-CN" dirty="0" smtClean="0"/>
              <a:t>flexible</a:t>
            </a:r>
            <a:r>
              <a:rPr lang="zh-CN" altLang="en-US" dirty="0" smtClean="0"/>
              <a:t> </a:t>
            </a:r>
            <a:r>
              <a:rPr lang="en-US" altLang="zh-CN" dirty="0" smtClean="0"/>
              <a:t>data</a:t>
            </a:r>
            <a:r>
              <a:rPr lang="zh-CN" altLang="en-US" dirty="0" smtClean="0"/>
              <a:t> </a:t>
            </a:r>
            <a:r>
              <a:rPr lang="en-US" altLang="zh-CN" dirty="0" smtClean="0"/>
              <a:t>representation,</a:t>
            </a:r>
            <a:r>
              <a:rPr lang="zh-CN" altLang="en-US" dirty="0" smtClean="0"/>
              <a:t> </a:t>
            </a:r>
            <a:r>
              <a:rPr lang="en-US" altLang="zh-CN" dirty="0" smtClean="0"/>
              <a:t>LINE</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used</a:t>
            </a:r>
            <a:r>
              <a:rPr lang="zh-CN" altLang="en-US" dirty="0" smtClean="0"/>
              <a:t> </a:t>
            </a:r>
            <a:r>
              <a:rPr lang="en-US" altLang="zh-CN" dirty="0" smtClean="0"/>
              <a:t>to</a:t>
            </a:r>
            <a:r>
              <a:rPr lang="zh-CN" altLang="en-US" dirty="0" smtClean="0"/>
              <a:t> </a:t>
            </a:r>
            <a:r>
              <a:rPr lang="en-US" altLang="zh-CN" dirty="0" smtClean="0"/>
              <a:t>many</a:t>
            </a:r>
            <a:r>
              <a:rPr lang="zh-CN" altLang="en-US" dirty="0" smtClean="0"/>
              <a:t> </a:t>
            </a:r>
            <a:r>
              <a:rPr lang="en-US" altLang="zh-CN" dirty="0" smtClean="0"/>
              <a:t>applications</a:t>
            </a:r>
            <a:r>
              <a:rPr lang="zh-CN" altLang="en-US" dirty="0" smtClean="0"/>
              <a:t> </a:t>
            </a:r>
            <a:r>
              <a:rPr lang="en-US" altLang="zh-CN" dirty="0" smtClean="0"/>
              <a:t>by</a:t>
            </a:r>
            <a:r>
              <a:rPr lang="zh-CN" altLang="en-US" dirty="0" smtClean="0"/>
              <a:t> </a:t>
            </a:r>
            <a:r>
              <a:rPr lang="en-US" altLang="zh-CN" dirty="0" smtClean="0"/>
              <a:t>constructing</a:t>
            </a:r>
            <a:r>
              <a:rPr lang="zh-CN" altLang="en-US" dirty="0" smtClean="0"/>
              <a:t> </a:t>
            </a:r>
            <a:r>
              <a:rPr lang="en-US" altLang="zh-CN" dirty="0" smtClean="0"/>
              <a:t>different</a:t>
            </a:r>
            <a:r>
              <a:rPr lang="zh-CN" altLang="en-US" dirty="0" smtClean="0"/>
              <a:t> </a:t>
            </a:r>
            <a:r>
              <a:rPr lang="en-US" altLang="zh-CN" dirty="0" smtClean="0"/>
              <a:t>types</a:t>
            </a:r>
            <a:r>
              <a:rPr lang="zh-CN" altLang="en-US" dirty="0" smtClean="0"/>
              <a:t> </a:t>
            </a:r>
            <a:r>
              <a:rPr lang="en-US" altLang="zh-CN" dirty="0" smtClean="0"/>
              <a:t>of</a:t>
            </a:r>
            <a:r>
              <a:rPr lang="zh-CN" altLang="en-US" dirty="0" smtClean="0"/>
              <a:t> </a:t>
            </a:r>
            <a:r>
              <a:rPr lang="en-US" altLang="zh-CN" dirty="0" smtClean="0"/>
              <a:t>networks.</a:t>
            </a:r>
            <a:r>
              <a:rPr lang="zh-CN" altLang="en-US" dirty="0" smtClean="0"/>
              <a:t>  </a:t>
            </a:r>
            <a:r>
              <a:rPr lang="en-US" altLang="zh-CN" dirty="0" smtClean="0"/>
              <a:t>For</a:t>
            </a:r>
            <a:r>
              <a:rPr lang="zh-CN" altLang="en-US" dirty="0" smtClean="0"/>
              <a:t> </a:t>
            </a:r>
            <a:r>
              <a:rPr lang="en-US" altLang="zh-CN" dirty="0" smtClean="0"/>
              <a:t>example,</a:t>
            </a:r>
            <a:r>
              <a:rPr lang="zh-CN" altLang="en-US" dirty="0" smtClean="0"/>
              <a:t> </a:t>
            </a:r>
            <a:r>
              <a:rPr lang="en-US" altLang="zh-CN" dirty="0" smtClean="0"/>
              <a:t>LINE</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extended</a:t>
            </a:r>
            <a:r>
              <a:rPr lang="zh-CN" altLang="en-US" dirty="0" smtClean="0"/>
              <a:t> </a:t>
            </a:r>
            <a:r>
              <a:rPr lang="en-US" altLang="zh-CN" dirty="0" smtClean="0"/>
              <a:t>for</a:t>
            </a:r>
            <a:r>
              <a:rPr lang="zh-CN" altLang="en-US" dirty="0" smtClean="0"/>
              <a:t> </a:t>
            </a:r>
            <a:r>
              <a:rPr lang="en-US" altLang="zh-CN" dirty="0" smtClean="0"/>
              <a:t>learning</a:t>
            </a:r>
            <a:r>
              <a:rPr lang="zh-CN" altLang="en-US" dirty="0" smtClean="0"/>
              <a:t> </a:t>
            </a:r>
            <a:r>
              <a:rPr lang="en-US" altLang="zh-CN" dirty="0" smtClean="0"/>
              <a:t>semi-supervised</a:t>
            </a:r>
            <a:r>
              <a:rPr lang="zh-CN" altLang="en-US" dirty="0" smtClean="0"/>
              <a:t> </a:t>
            </a:r>
            <a:r>
              <a:rPr lang="en-US" altLang="zh-CN" dirty="0" smtClean="0"/>
              <a:t>text</a:t>
            </a:r>
            <a:r>
              <a:rPr lang="zh-CN" altLang="en-US" dirty="0" smtClean="0"/>
              <a:t> </a:t>
            </a:r>
            <a:r>
              <a:rPr lang="en-US" altLang="zh-CN" dirty="0" smtClean="0"/>
              <a:t>representations.</a:t>
            </a:r>
            <a:r>
              <a:rPr lang="zh-CN" altLang="en-US" dirty="0" smtClean="0"/>
              <a:t> </a:t>
            </a:r>
            <a:r>
              <a:rPr lang="en-US" altLang="zh-CN" dirty="0" smtClean="0"/>
              <a:t>Besides</a:t>
            </a:r>
            <a:r>
              <a:rPr lang="zh-CN" altLang="en-US" dirty="0" smtClean="0"/>
              <a:t> </a:t>
            </a:r>
            <a:r>
              <a:rPr lang="en-US" altLang="zh-CN" dirty="0" smtClean="0"/>
              <a:t>constructing</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err="1" smtClean="0"/>
              <a:t>cooccurrence</a:t>
            </a:r>
            <a:r>
              <a:rPr lang="zh-CN" altLang="en-US" dirty="0" smtClean="0"/>
              <a:t> </a:t>
            </a:r>
            <a:r>
              <a:rPr lang="en-US" altLang="zh-CN" dirty="0" smtClean="0"/>
              <a:t>networks</a:t>
            </a:r>
            <a:r>
              <a:rPr lang="zh-CN" altLang="en-US" dirty="0" smtClean="0"/>
              <a:t> </a:t>
            </a:r>
            <a:r>
              <a:rPr lang="en-US" altLang="zh-CN" dirty="0" smtClean="0"/>
              <a:t>and</a:t>
            </a:r>
            <a:r>
              <a:rPr lang="zh-CN" altLang="en-US" dirty="0" smtClean="0"/>
              <a:t> </a:t>
            </a:r>
            <a:r>
              <a:rPr lang="en-US" altLang="zh-CN" dirty="0" smtClean="0"/>
              <a:t>word</a:t>
            </a:r>
            <a:r>
              <a:rPr lang="zh-CN" altLang="en-US" dirty="0" smtClean="0"/>
              <a:t>-</a:t>
            </a:r>
            <a:r>
              <a:rPr lang="en-US" altLang="zh-CN" dirty="0" smtClean="0"/>
              <a:t>document</a:t>
            </a:r>
            <a:r>
              <a:rPr lang="zh-CN" altLang="en-US" dirty="0" smtClean="0"/>
              <a:t> </a:t>
            </a:r>
            <a:r>
              <a:rPr lang="en-US" altLang="zh-CN" dirty="0" smtClean="0"/>
              <a:t>networks,</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also</a:t>
            </a:r>
            <a:r>
              <a:rPr lang="zh-CN" altLang="en-US" dirty="0" smtClean="0"/>
              <a:t> </a:t>
            </a:r>
            <a:r>
              <a:rPr lang="en-US" altLang="zh-CN" dirty="0" smtClean="0"/>
              <a:t>construct</a:t>
            </a:r>
            <a:r>
              <a:rPr lang="zh-CN" altLang="en-US" dirty="0" smtClean="0"/>
              <a:t> </a:t>
            </a:r>
            <a:r>
              <a:rPr lang="en-US" altLang="zh-CN" dirty="0" smtClean="0"/>
              <a:t>the</a:t>
            </a:r>
            <a:r>
              <a:rPr lang="zh-CN" altLang="en-US" dirty="0" smtClean="0"/>
              <a:t> </a:t>
            </a:r>
            <a:r>
              <a:rPr lang="en-US" altLang="zh-CN" dirty="0" smtClean="0"/>
              <a:t>networks</a:t>
            </a:r>
            <a:r>
              <a:rPr lang="zh-CN" altLang="en-US" dirty="0" smtClean="0"/>
              <a:t> </a:t>
            </a:r>
            <a:r>
              <a:rPr lang="en-US" altLang="zh-CN" dirty="0" smtClean="0"/>
              <a:t>between</a:t>
            </a:r>
            <a:r>
              <a:rPr lang="zh-CN" altLang="en-US" dirty="0" smtClean="0"/>
              <a:t> </a:t>
            </a:r>
            <a:r>
              <a:rPr lang="en-US" altLang="zh-CN" dirty="0" smtClean="0"/>
              <a:t>words</a:t>
            </a:r>
            <a:r>
              <a:rPr lang="zh-CN" altLang="en-US" dirty="0" smtClean="0"/>
              <a:t> </a:t>
            </a:r>
            <a:r>
              <a:rPr lang="en-US" altLang="zh-CN" dirty="0" smtClean="0"/>
              <a:t>and</a:t>
            </a:r>
            <a:r>
              <a:rPr lang="zh-CN" altLang="en-US" dirty="0" smtClean="0"/>
              <a:t> </a:t>
            </a:r>
            <a:r>
              <a:rPr lang="en-US" altLang="zh-CN" dirty="0" smtClean="0"/>
              <a:t>labels,</a:t>
            </a:r>
            <a:r>
              <a:rPr lang="zh-CN" altLang="en-US" dirty="0" smtClean="0"/>
              <a:t> </a:t>
            </a:r>
            <a:r>
              <a:rPr lang="en-US" altLang="zh-CN" dirty="0" smtClean="0"/>
              <a:t>which</a:t>
            </a:r>
            <a:r>
              <a:rPr lang="zh-CN" altLang="en-US" dirty="0" smtClean="0"/>
              <a:t> </a:t>
            </a:r>
            <a:r>
              <a:rPr lang="en-US" altLang="zh-CN" dirty="0" smtClean="0"/>
              <a:t>encode</a:t>
            </a:r>
            <a:r>
              <a:rPr lang="zh-CN" altLang="en-US" dirty="0" smtClean="0"/>
              <a:t> </a:t>
            </a:r>
            <a:r>
              <a:rPr lang="en-US" altLang="zh-CN" dirty="0" smtClean="0"/>
              <a:t>the</a:t>
            </a:r>
            <a:r>
              <a:rPr lang="zh-CN" altLang="en-US" dirty="0" smtClean="0"/>
              <a:t> </a:t>
            </a:r>
            <a:r>
              <a:rPr lang="en-US" altLang="zh-CN" dirty="0" smtClean="0"/>
              <a:t>supervised</a:t>
            </a:r>
            <a:r>
              <a:rPr lang="zh-CN" altLang="en-US" dirty="0" smtClean="0"/>
              <a:t> </a:t>
            </a:r>
            <a:r>
              <a:rPr lang="en-US" altLang="zh-CN" dirty="0" smtClean="0"/>
              <a:t>information.</a:t>
            </a:r>
            <a:r>
              <a:rPr lang="zh-CN" altLang="en-US" dirty="0" smtClean="0"/>
              <a:t>  </a:t>
            </a:r>
            <a:r>
              <a:rPr lang="en-US" altLang="zh-CN" dirty="0" smtClean="0"/>
              <a:t>We</a:t>
            </a:r>
            <a:r>
              <a:rPr lang="zh-CN" altLang="en-US" dirty="0" smtClean="0"/>
              <a:t> </a:t>
            </a:r>
            <a:r>
              <a:rPr lang="en-US" altLang="zh-CN" dirty="0" smtClean="0"/>
              <a:t>learn</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by</a:t>
            </a:r>
            <a:r>
              <a:rPr lang="zh-CN" altLang="en-US" dirty="0" smtClean="0"/>
              <a:t> </a:t>
            </a:r>
            <a:r>
              <a:rPr lang="en-US" altLang="zh-CN" dirty="0" smtClean="0"/>
              <a:t>jointly</a:t>
            </a:r>
            <a:r>
              <a:rPr lang="zh-CN" altLang="en-US" dirty="0" smtClean="0"/>
              <a:t> </a:t>
            </a:r>
            <a:r>
              <a:rPr lang="en-US" altLang="zh-CN" dirty="0" smtClean="0"/>
              <a:t>training</a:t>
            </a:r>
            <a:r>
              <a:rPr lang="zh-CN" altLang="en-US" dirty="0" smtClean="0"/>
              <a:t> </a:t>
            </a:r>
            <a:r>
              <a:rPr lang="en-US" altLang="zh-CN" dirty="0" smtClean="0"/>
              <a:t>the</a:t>
            </a:r>
            <a:r>
              <a:rPr lang="zh-CN" altLang="en-US" dirty="0" smtClean="0"/>
              <a:t> </a:t>
            </a:r>
            <a:r>
              <a:rPr lang="en-US" altLang="zh-CN" dirty="0" smtClean="0"/>
              <a:t>three</a:t>
            </a:r>
            <a:r>
              <a:rPr lang="zh-CN" altLang="en-US" dirty="0" smtClean="0"/>
              <a:t> </a:t>
            </a:r>
            <a:r>
              <a:rPr lang="en-US" altLang="zh-CN" dirty="0" smtClean="0"/>
              <a:t>networks</a:t>
            </a:r>
            <a:r>
              <a:rPr lang="zh-CN" altLang="en-US" dirty="0" smtClean="0"/>
              <a:t> </a:t>
            </a:r>
            <a:r>
              <a:rPr lang="en-US" altLang="zh-CN" dirty="0" smtClean="0"/>
              <a:t>and</a:t>
            </a:r>
            <a:r>
              <a:rPr lang="zh-CN" altLang="en-US" dirty="0" smtClean="0"/>
              <a:t> </a:t>
            </a:r>
            <a:r>
              <a:rPr lang="en-US" altLang="zh-CN" dirty="0" smtClean="0"/>
              <a:t>then</a:t>
            </a:r>
            <a:r>
              <a:rPr lang="zh-CN" altLang="en-US" dirty="0" smtClean="0"/>
              <a:t> </a:t>
            </a:r>
            <a:r>
              <a:rPr lang="en-US" altLang="zh-CN" dirty="0" smtClean="0"/>
              <a:t>the</a:t>
            </a:r>
            <a:r>
              <a:rPr lang="zh-CN" altLang="en-US" dirty="0" smtClean="0"/>
              <a:t> </a:t>
            </a:r>
            <a:r>
              <a:rPr lang="en-US" altLang="zh-CN" dirty="0" smtClean="0"/>
              <a:t>document</a:t>
            </a:r>
            <a:r>
              <a:rPr lang="zh-CN" altLang="en-US" dirty="0" smtClean="0"/>
              <a:t> </a:t>
            </a:r>
            <a:r>
              <a:rPr lang="en-US" altLang="zh-CN" dirty="0" smtClean="0"/>
              <a:t>representations</a:t>
            </a:r>
            <a:r>
              <a:rPr lang="zh-CN" altLang="en-US" dirty="0" smtClean="0"/>
              <a:t> </a:t>
            </a:r>
            <a:r>
              <a:rPr lang="en-US" altLang="zh-CN" dirty="0" smtClean="0"/>
              <a:t>are</a:t>
            </a:r>
            <a:r>
              <a:rPr lang="zh-CN" altLang="en-US" dirty="0" smtClean="0"/>
              <a:t> </a:t>
            </a:r>
            <a:r>
              <a:rPr lang="en-US" altLang="zh-CN" dirty="0" smtClean="0"/>
              <a:t>simply</a:t>
            </a:r>
            <a:r>
              <a:rPr lang="zh-CN" altLang="en-US" dirty="0" smtClean="0"/>
              <a:t> </a:t>
            </a:r>
            <a:r>
              <a:rPr lang="en-US" altLang="zh-CN" dirty="0" smtClean="0"/>
              <a:t>taken</a:t>
            </a:r>
            <a:r>
              <a:rPr lang="zh-CN" altLang="en-US" dirty="0" smtClean="0"/>
              <a:t> </a:t>
            </a:r>
            <a:r>
              <a:rPr lang="en-US" altLang="zh-CN" dirty="0" smtClean="0"/>
              <a:t>as</a:t>
            </a:r>
            <a:r>
              <a:rPr lang="zh-CN" altLang="en-US" dirty="0" smtClean="0"/>
              <a:t> </a:t>
            </a:r>
            <a:r>
              <a:rPr lang="en-US" altLang="zh-CN" dirty="0" smtClean="0"/>
              <a:t>the</a:t>
            </a:r>
            <a:r>
              <a:rPr lang="zh-CN" altLang="en-US" dirty="0" smtClean="0"/>
              <a:t> </a:t>
            </a:r>
            <a:r>
              <a:rPr lang="en-US" altLang="zh-CN" dirty="0" smtClean="0"/>
              <a:t>average</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Results</a:t>
            </a:r>
            <a:r>
              <a:rPr lang="zh-CN" altLang="en-US" dirty="0" smtClean="0"/>
              <a:t> </a:t>
            </a:r>
            <a:r>
              <a:rPr lang="en-US" altLang="zh-CN" dirty="0" smtClean="0"/>
              <a:t>show</a:t>
            </a:r>
            <a:r>
              <a:rPr lang="zh-CN" altLang="en-US" dirty="0" smtClean="0"/>
              <a:t> </a:t>
            </a:r>
            <a:r>
              <a:rPr lang="en-US" altLang="zh-CN" dirty="0" smtClean="0"/>
              <a:t>that</a:t>
            </a:r>
            <a:r>
              <a:rPr lang="zh-CN" altLang="en-US" dirty="0" smtClean="0"/>
              <a:t> </a:t>
            </a:r>
            <a:r>
              <a:rPr lang="en-US" altLang="zh-CN" dirty="0" smtClean="0"/>
              <a:t>this</a:t>
            </a:r>
            <a:r>
              <a:rPr lang="zh-CN" altLang="en-US" dirty="0" smtClean="0"/>
              <a:t> </a:t>
            </a:r>
            <a:r>
              <a:rPr lang="en-US" altLang="zh-CN" dirty="0" smtClean="0"/>
              <a:t>approach</a:t>
            </a:r>
            <a:r>
              <a:rPr lang="zh-CN" altLang="en-US" dirty="0" smtClean="0"/>
              <a:t> </a:t>
            </a:r>
            <a:r>
              <a:rPr lang="en-US" altLang="zh-CN" dirty="0" smtClean="0"/>
              <a:t>outperform</a:t>
            </a:r>
            <a:r>
              <a:rPr lang="zh-CN" altLang="en-US" dirty="0" smtClean="0"/>
              <a:t> </a:t>
            </a:r>
            <a:r>
              <a:rPr lang="en-US" altLang="zh-CN" dirty="0" smtClean="0"/>
              <a:t>convolutional</a:t>
            </a:r>
            <a:r>
              <a:rPr lang="zh-CN" altLang="en-US" dirty="0" smtClean="0"/>
              <a:t> </a:t>
            </a:r>
            <a:r>
              <a:rPr lang="en-US" altLang="zh-CN" dirty="0" smtClean="0"/>
              <a:t>neural</a:t>
            </a:r>
            <a:r>
              <a:rPr lang="zh-CN" altLang="en-US" dirty="0" smtClean="0"/>
              <a:t> </a:t>
            </a:r>
            <a:r>
              <a:rPr lang="en-US" altLang="zh-CN" dirty="0" smtClean="0"/>
              <a:t>networks</a:t>
            </a:r>
            <a:r>
              <a:rPr lang="zh-CN" altLang="en-US" dirty="0" smtClean="0"/>
              <a:t> </a:t>
            </a:r>
            <a:r>
              <a:rPr lang="en-US" altLang="zh-CN" dirty="0" smtClean="0"/>
              <a:t>for</a:t>
            </a:r>
            <a:r>
              <a:rPr lang="zh-CN" altLang="en-US" dirty="0" smtClean="0"/>
              <a:t> </a:t>
            </a:r>
            <a:r>
              <a:rPr lang="en-US" altLang="zh-CN" dirty="0" smtClean="0"/>
              <a:t>text</a:t>
            </a:r>
            <a:r>
              <a:rPr lang="zh-CN" altLang="en-US" dirty="0" smtClean="0"/>
              <a:t> </a:t>
            </a:r>
            <a:r>
              <a:rPr lang="en-US" altLang="zh-CN" dirty="0" smtClean="0"/>
              <a:t>classification</a:t>
            </a:r>
            <a:r>
              <a:rPr lang="zh-CN" altLang="en-US" dirty="0" smtClean="0"/>
              <a:t> </a:t>
            </a:r>
            <a:r>
              <a:rPr lang="en-US" altLang="zh-CN" dirty="0" smtClean="0"/>
              <a:t>on</a:t>
            </a:r>
            <a:r>
              <a:rPr lang="zh-CN" altLang="en-US" dirty="0" smtClean="0"/>
              <a:t> </a:t>
            </a:r>
            <a:r>
              <a:rPr lang="en-US" altLang="zh-CN" dirty="0" smtClean="0"/>
              <a:t>long</a:t>
            </a:r>
            <a:r>
              <a:rPr lang="zh-CN" altLang="en-US" dirty="0" smtClean="0"/>
              <a:t> </a:t>
            </a:r>
            <a:r>
              <a:rPr lang="en-US" altLang="zh-CN" dirty="0" smtClean="0"/>
              <a:t>documents</a:t>
            </a:r>
            <a:r>
              <a:rPr lang="zh-CN" altLang="en-US" dirty="0" smtClean="0"/>
              <a:t> </a:t>
            </a:r>
            <a:r>
              <a:rPr lang="en-US" altLang="zh-CN" dirty="0" smtClean="0"/>
              <a:t>and</a:t>
            </a:r>
            <a:r>
              <a:rPr lang="zh-CN" altLang="en-US" dirty="0" smtClean="0"/>
              <a:t> </a:t>
            </a:r>
            <a:r>
              <a:rPr lang="en-US" altLang="zh-CN" dirty="0" smtClean="0"/>
              <a:t>is</a:t>
            </a:r>
            <a:r>
              <a:rPr lang="zh-CN" altLang="en-US" dirty="0" smtClean="0"/>
              <a:t> </a:t>
            </a:r>
            <a:r>
              <a:rPr lang="en-US" altLang="zh-CN" dirty="0" smtClean="0"/>
              <a:t>comparable</a:t>
            </a:r>
            <a:r>
              <a:rPr lang="zh-CN" altLang="en-US" dirty="0" smtClean="0"/>
              <a:t> </a:t>
            </a:r>
            <a:r>
              <a:rPr lang="en-US" altLang="zh-CN" dirty="0" smtClean="0"/>
              <a:t>or</a:t>
            </a:r>
            <a:r>
              <a:rPr lang="zh-CN" altLang="en-US" dirty="0" smtClean="0"/>
              <a:t> </a:t>
            </a:r>
            <a:r>
              <a:rPr lang="en-US" altLang="zh-CN" dirty="0" smtClean="0"/>
              <a:t>a</a:t>
            </a:r>
            <a:r>
              <a:rPr lang="zh-CN" altLang="en-US" dirty="0" smtClean="0"/>
              <a:t> </a:t>
            </a:r>
            <a:r>
              <a:rPr lang="en-US" altLang="zh-CN" dirty="0" smtClean="0"/>
              <a:t>little</a:t>
            </a:r>
            <a:r>
              <a:rPr lang="zh-CN" altLang="en-US" dirty="0" smtClean="0"/>
              <a:t> </a:t>
            </a:r>
            <a:r>
              <a:rPr lang="en-US" altLang="zh-CN" dirty="0" smtClean="0"/>
              <a:t>bit</a:t>
            </a:r>
            <a:r>
              <a:rPr lang="zh-CN" altLang="en-US" dirty="0" smtClean="0"/>
              <a:t> </a:t>
            </a:r>
            <a:r>
              <a:rPr lang="en-US" altLang="zh-CN" dirty="0" smtClean="0"/>
              <a:t>inferior</a:t>
            </a:r>
            <a:r>
              <a:rPr lang="zh-CN" altLang="en-US" dirty="0" smtClean="0"/>
              <a:t> </a:t>
            </a:r>
            <a:r>
              <a:rPr lang="en-US" altLang="zh-CN" dirty="0" smtClean="0"/>
              <a:t>to</a:t>
            </a:r>
            <a:r>
              <a:rPr lang="zh-CN" altLang="en-US" dirty="0" smtClean="0"/>
              <a:t> </a:t>
            </a:r>
            <a:r>
              <a:rPr lang="en-US" altLang="zh-CN" dirty="0" smtClean="0"/>
              <a:t>CNN</a:t>
            </a:r>
            <a:r>
              <a:rPr lang="zh-CN" altLang="en-US" dirty="0" smtClean="0"/>
              <a:t> </a:t>
            </a:r>
            <a:r>
              <a:rPr lang="en-US" altLang="zh-CN" dirty="0" smtClean="0"/>
              <a:t>on</a:t>
            </a:r>
            <a:r>
              <a:rPr lang="zh-CN" altLang="en-US" dirty="0" smtClean="0"/>
              <a:t> </a:t>
            </a:r>
            <a:r>
              <a:rPr lang="en-US" altLang="zh-CN" dirty="0" smtClean="0"/>
              <a:t>short</a:t>
            </a:r>
            <a:r>
              <a:rPr lang="zh-CN" altLang="en-US" dirty="0" smtClean="0"/>
              <a:t> </a:t>
            </a:r>
            <a:r>
              <a:rPr lang="en-US" altLang="zh-CN" dirty="0" smtClean="0"/>
              <a:t>documents.</a:t>
            </a:r>
            <a:r>
              <a:rPr lang="zh-CN" altLang="en-US" dirty="0" smtClean="0"/>
              <a:t> </a:t>
            </a:r>
            <a:endParaRPr lang="en-US" dirty="0" smtClean="0"/>
          </a:p>
          <a:p>
            <a:endParaRPr lang="en-US" dirty="0" smtClean="0"/>
          </a:p>
        </p:txBody>
      </p:sp>
    </p:spTree>
    <p:extLst>
      <p:ext uri="{BB962C8B-B14F-4D97-AF65-F5344CB8AC3E}">
        <p14:creationId xmlns:p14="http://schemas.microsoft.com/office/powerpoint/2010/main" val="2160523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altLang="zh-CN" dirty="0" smtClean="0"/>
              <a:t>,</a:t>
            </a:r>
            <a:r>
              <a:rPr lang="zh-CN" altLang="en-US" dirty="0" smtClean="0"/>
              <a:t> </a:t>
            </a:r>
            <a:r>
              <a:rPr lang="en-US" altLang="zh-CN" dirty="0" smtClean="0"/>
              <a:t>I’m</a:t>
            </a:r>
            <a:r>
              <a:rPr lang="zh-CN" altLang="en-US" dirty="0" smtClean="0"/>
              <a:t> </a:t>
            </a:r>
            <a:r>
              <a:rPr lang="en-US" altLang="zh-CN" dirty="0" smtClean="0"/>
              <a:t>going</a:t>
            </a:r>
            <a:r>
              <a:rPr lang="zh-CN" altLang="en-US" dirty="0" smtClean="0"/>
              <a:t> </a:t>
            </a:r>
            <a:r>
              <a:rPr lang="en-US" altLang="zh-CN" dirty="0" smtClean="0"/>
              <a:t>to</a:t>
            </a:r>
            <a:r>
              <a:rPr lang="zh-CN" altLang="en-US" dirty="0" smtClean="0"/>
              <a:t> </a:t>
            </a:r>
            <a:r>
              <a:rPr lang="en-US" altLang="zh-CN" dirty="0" smtClean="0"/>
              <a:t>talk</a:t>
            </a:r>
            <a:r>
              <a:rPr lang="zh-CN" altLang="en-US" dirty="0" smtClean="0"/>
              <a:t> </a:t>
            </a:r>
            <a:r>
              <a:rPr lang="en-US" altLang="zh-CN" dirty="0" smtClean="0"/>
              <a:t>about</a:t>
            </a:r>
            <a:r>
              <a:rPr lang="zh-CN" altLang="en-US" dirty="0" smtClean="0"/>
              <a:t> </a:t>
            </a:r>
            <a:r>
              <a:rPr lang="en-US" altLang="zh-CN" dirty="0" smtClean="0"/>
              <a:t>how</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networks</a:t>
            </a:r>
            <a:endParaRPr lang="en-US" dirty="0"/>
          </a:p>
        </p:txBody>
      </p:sp>
    </p:spTree>
    <p:extLst>
      <p:ext uri="{BB962C8B-B14F-4D97-AF65-F5344CB8AC3E}">
        <p14:creationId xmlns:p14="http://schemas.microsoft.com/office/powerpoint/2010/main" val="3660027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Visualizing</a:t>
            </a:r>
            <a:r>
              <a:rPr lang="zh-CN" altLang="en-US" dirty="0" smtClean="0"/>
              <a:t> </a:t>
            </a:r>
            <a:r>
              <a:rPr lang="en-US" altLang="zh-CN" dirty="0" smtClean="0"/>
              <a:t>networks</a:t>
            </a:r>
            <a:r>
              <a:rPr lang="zh-CN" altLang="en-US" dirty="0" smtClean="0"/>
              <a:t> </a:t>
            </a:r>
            <a:r>
              <a:rPr lang="en-US" altLang="zh-CN" dirty="0" smtClean="0"/>
              <a:t>aim</a:t>
            </a:r>
            <a:r>
              <a:rPr lang="zh-CN" altLang="en-US" dirty="0" smtClean="0"/>
              <a:t> </a:t>
            </a:r>
            <a:r>
              <a:rPr lang="en-US" altLang="zh-CN" dirty="0" smtClean="0"/>
              <a:t>to</a:t>
            </a:r>
            <a:r>
              <a:rPr lang="zh-CN" altLang="en-US" dirty="0" smtClean="0"/>
              <a:t> </a:t>
            </a:r>
            <a:r>
              <a:rPr lang="en-US" altLang="zh-CN" dirty="0" smtClean="0"/>
              <a:t>represent</a:t>
            </a:r>
            <a:r>
              <a:rPr lang="zh-CN" altLang="en-US" dirty="0" smtClean="0"/>
              <a:t> </a:t>
            </a:r>
            <a:r>
              <a:rPr lang="en-US" altLang="zh-CN" dirty="0" smtClean="0"/>
              <a:t>each</a:t>
            </a:r>
            <a:r>
              <a:rPr lang="zh-CN" altLang="en-US" dirty="0" smtClean="0"/>
              <a:t> </a:t>
            </a:r>
            <a:r>
              <a:rPr lang="en-US" altLang="zh-CN" dirty="0" smtClean="0"/>
              <a:t>node</a:t>
            </a:r>
            <a:r>
              <a:rPr lang="zh-CN" altLang="en-US" dirty="0" smtClean="0"/>
              <a:t> </a:t>
            </a:r>
            <a:r>
              <a:rPr lang="en-US" altLang="zh-CN" dirty="0" smtClean="0"/>
              <a:t>with</a:t>
            </a:r>
            <a:r>
              <a:rPr lang="zh-CN" altLang="en-US" dirty="0" smtClean="0"/>
              <a:t> </a:t>
            </a:r>
            <a:r>
              <a:rPr lang="en-US" altLang="zh-CN" dirty="0" smtClean="0"/>
              <a:t>a</a:t>
            </a:r>
            <a:r>
              <a:rPr lang="zh-CN" altLang="en-US" dirty="0" smtClean="0"/>
              <a:t> </a:t>
            </a:r>
            <a:r>
              <a:rPr lang="en-US" altLang="zh-CN" dirty="0" smtClean="0"/>
              <a:t>two</a:t>
            </a:r>
            <a:r>
              <a:rPr lang="zh-CN" altLang="en-US" dirty="0" smtClean="0"/>
              <a:t> </a:t>
            </a:r>
            <a:r>
              <a:rPr lang="en-US" altLang="zh-CN" dirty="0" smtClean="0"/>
              <a:t>or</a:t>
            </a:r>
            <a:r>
              <a:rPr lang="zh-CN" altLang="en-US" dirty="0" smtClean="0"/>
              <a:t> </a:t>
            </a:r>
            <a:r>
              <a:rPr lang="en-US" altLang="zh-CN" dirty="0" smtClean="0"/>
              <a:t>three</a:t>
            </a:r>
            <a:r>
              <a:rPr lang="zh-CN" altLang="en-US" dirty="0" smtClean="0"/>
              <a:t> </a:t>
            </a:r>
            <a:r>
              <a:rPr lang="en-US" altLang="zh-CN" dirty="0" smtClean="0"/>
              <a:t>dimensional</a:t>
            </a:r>
            <a:r>
              <a:rPr lang="zh-CN" altLang="en-US" dirty="0" smtClean="0"/>
              <a:t> </a:t>
            </a:r>
            <a:r>
              <a:rPr lang="en-US" altLang="zh-CN" dirty="0" smtClean="0"/>
              <a:t>vector.</a:t>
            </a:r>
            <a:r>
              <a:rPr lang="zh-CN" altLang="en-US" dirty="0" smtClean="0"/>
              <a:t> </a:t>
            </a:r>
            <a:r>
              <a:rPr lang="en-US" altLang="zh-CN" dirty="0" smtClean="0"/>
              <a:t>Since</a:t>
            </a:r>
            <a:r>
              <a:rPr lang="zh-CN" altLang="en-US" dirty="0" smtClean="0"/>
              <a:t> </a:t>
            </a:r>
            <a:r>
              <a:rPr lang="en-US" altLang="zh-CN" dirty="0" smtClean="0"/>
              <a:t>network</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very</a:t>
            </a:r>
            <a:r>
              <a:rPr lang="zh-CN" altLang="en-US" dirty="0" smtClean="0"/>
              <a:t> </a:t>
            </a:r>
            <a:r>
              <a:rPr lang="en-US" altLang="zh-CN" dirty="0" smtClean="0"/>
              <a:t>general</a:t>
            </a:r>
            <a:r>
              <a:rPr lang="zh-CN" altLang="en-US" dirty="0" smtClean="0"/>
              <a:t> </a:t>
            </a:r>
            <a:r>
              <a:rPr lang="en-US" altLang="zh-CN" dirty="0" smtClean="0"/>
              <a:t>data</a:t>
            </a:r>
            <a:r>
              <a:rPr lang="zh-CN" altLang="en-US" dirty="0" smtClean="0"/>
              <a:t> </a:t>
            </a:r>
            <a:r>
              <a:rPr lang="en-US" altLang="zh-CN" dirty="0" smtClean="0"/>
              <a:t>structure,</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use</a:t>
            </a:r>
            <a:r>
              <a:rPr lang="zh-CN" altLang="en-US" dirty="0" smtClean="0"/>
              <a:t> </a:t>
            </a:r>
            <a:r>
              <a:rPr lang="en-US" altLang="zh-CN" dirty="0" smtClean="0"/>
              <a:t>this</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any</a:t>
            </a:r>
            <a:r>
              <a:rPr lang="zh-CN" altLang="en-US" dirty="0" smtClean="0"/>
              <a:t> </a:t>
            </a:r>
            <a:r>
              <a:rPr lang="en-US" altLang="zh-CN" dirty="0" smtClean="0"/>
              <a:t>high-dimensional</a:t>
            </a:r>
            <a:r>
              <a:rPr lang="zh-CN" altLang="en-US" dirty="0" smtClean="0"/>
              <a:t> </a:t>
            </a:r>
            <a:r>
              <a:rPr lang="en-US" altLang="zh-CN" dirty="0" smtClean="0"/>
              <a:t>data</a:t>
            </a:r>
            <a:r>
              <a:rPr lang="zh-CN" altLang="en-US" dirty="0" smtClean="0"/>
              <a:t> </a:t>
            </a:r>
            <a:r>
              <a:rPr lang="en-US" altLang="zh-CN" dirty="0" smtClean="0"/>
              <a:t>by</a:t>
            </a:r>
            <a:r>
              <a:rPr lang="zh-CN" altLang="en-US" dirty="0" smtClean="0"/>
              <a:t> </a:t>
            </a:r>
            <a:r>
              <a:rPr lang="en-US" altLang="zh-CN" dirty="0" smtClean="0"/>
              <a:t>constructing</a:t>
            </a:r>
            <a:r>
              <a:rPr lang="zh-CN" altLang="en-US" dirty="0" smtClean="0"/>
              <a:t> </a:t>
            </a:r>
            <a:r>
              <a:rPr lang="en-US" altLang="zh-CN" dirty="0" smtClean="0"/>
              <a:t>a</a:t>
            </a:r>
            <a:r>
              <a:rPr lang="zh-CN" altLang="en-US" dirty="0" smtClean="0"/>
              <a:t> </a:t>
            </a:r>
            <a:r>
              <a:rPr lang="en-US" altLang="zh-CN" dirty="0" smtClean="0"/>
              <a:t>K-nearest</a:t>
            </a:r>
            <a:r>
              <a:rPr lang="zh-CN" altLang="en-US" dirty="0" smtClean="0"/>
              <a:t> </a:t>
            </a:r>
            <a:r>
              <a:rPr lang="en-US" altLang="zh-CN" dirty="0" smtClean="0"/>
              <a:t>neighbor</a:t>
            </a:r>
            <a:r>
              <a:rPr lang="zh-CN" altLang="en-US" dirty="0" smtClean="0"/>
              <a:t> </a:t>
            </a:r>
            <a:r>
              <a:rPr lang="en-US" altLang="zh-CN" dirty="0" smtClean="0"/>
              <a:t>graph</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data</a:t>
            </a:r>
            <a:r>
              <a:rPr lang="zh-CN" altLang="en-US" dirty="0" smtClean="0"/>
              <a:t> </a:t>
            </a:r>
            <a:r>
              <a:rPr lang="en-US" altLang="zh-CN" dirty="0" smtClean="0"/>
              <a:t>and</a:t>
            </a:r>
            <a:r>
              <a:rPr lang="zh-CN" altLang="en-US" dirty="0" smtClean="0"/>
              <a:t> </a:t>
            </a:r>
            <a:r>
              <a:rPr lang="en-US" altLang="zh-CN" dirty="0" smtClean="0"/>
              <a:t>then</a:t>
            </a:r>
            <a:r>
              <a:rPr lang="zh-CN" altLang="en-US" dirty="0" smtClean="0"/>
              <a:t> </a:t>
            </a:r>
            <a:r>
              <a:rPr lang="en-US" altLang="zh-CN" dirty="0" smtClean="0"/>
              <a:t>embed</a:t>
            </a:r>
            <a:r>
              <a:rPr lang="zh-CN" altLang="en-US" dirty="0" smtClean="0"/>
              <a:t> </a:t>
            </a:r>
            <a:r>
              <a:rPr lang="en-US" altLang="zh-CN" dirty="0" smtClean="0"/>
              <a:t>the</a:t>
            </a:r>
            <a:r>
              <a:rPr lang="zh-CN" altLang="en-US" dirty="0" smtClean="0"/>
              <a:t> </a:t>
            </a:r>
            <a:r>
              <a:rPr lang="en-US" altLang="zh-CN" dirty="0" smtClean="0"/>
              <a:t>K-NNG</a:t>
            </a:r>
            <a:r>
              <a:rPr lang="zh-CN" altLang="en-US" dirty="0" smtClean="0"/>
              <a:t> </a:t>
            </a:r>
            <a:r>
              <a:rPr lang="en-US" altLang="zh-CN" dirty="0" smtClean="0"/>
              <a:t>into</a:t>
            </a:r>
            <a:r>
              <a:rPr lang="zh-CN" altLang="en-US" dirty="0" smtClean="0"/>
              <a:t> </a:t>
            </a:r>
            <a:r>
              <a:rPr lang="en-US" altLang="zh-CN" dirty="0" smtClean="0"/>
              <a:t>two</a:t>
            </a:r>
            <a:r>
              <a:rPr lang="zh-CN" altLang="en-US" dirty="0" smtClean="0"/>
              <a:t>-</a:t>
            </a:r>
            <a:r>
              <a:rPr lang="en-US" altLang="zh-CN" dirty="0" smtClean="0"/>
              <a:t>dimensional</a:t>
            </a:r>
            <a:r>
              <a:rPr lang="zh-CN" altLang="en-US" dirty="0" smtClean="0"/>
              <a:t> </a:t>
            </a:r>
            <a:r>
              <a:rPr lang="en-US" altLang="zh-CN" dirty="0" smtClean="0"/>
              <a:t>space.</a:t>
            </a:r>
            <a:r>
              <a:rPr lang="zh-CN" altLang="en-US" dirty="0" smtClean="0"/>
              <a:t>  </a:t>
            </a:r>
            <a:r>
              <a:rPr lang="en-US" altLang="zh-CN" dirty="0" err="1" smtClean="0"/>
              <a:t>Howeer</a:t>
            </a:r>
            <a:endParaRPr lang="en-US" altLang="zh-CN" dirty="0" smtClean="0"/>
          </a:p>
          <a:p>
            <a:endParaRPr lang="en-US" dirty="0" smtClean="0"/>
          </a:p>
          <a:p>
            <a:r>
              <a:rPr lang="en-US" dirty="0" smtClean="0"/>
              <a:t>However</a:t>
            </a:r>
            <a:r>
              <a:rPr lang="en-US" altLang="zh-CN" dirty="0" smtClean="0"/>
              <a:t>,</a:t>
            </a:r>
            <a:r>
              <a:rPr lang="zh-CN" altLang="en-US" dirty="0" smtClean="0"/>
              <a:t> </a:t>
            </a:r>
            <a:r>
              <a:rPr lang="en-US" altLang="zh-CN" dirty="0" smtClean="0"/>
              <a:t>both</a:t>
            </a:r>
            <a:r>
              <a:rPr lang="zh-CN" altLang="en-US" dirty="0" smtClean="0"/>
              <a:t> </a:t>
            </a:r>
            <a:r>
              <a:rPr lang="en-US" altLang="zh-CN" dirty="0" smtClean="0"/>
              <a:t>the</a:t>
            </a:r>
            <a:r>
              <a:rPr lang="zh-CN" altLang="en-US" dirty="0" smtClean="0"/>
              <a:t> </a:t>
            </a:r>
            <a:r>
              <a:rPr lang="en-US" altLang="zh-CN" dirty="0" smtClean="0"/>
              <a:t>stage</a:t>
            </a:r>
            <a:r>
              <a:rPr lang="zh-CN" altLang="en-US" dirty="0" smtClean="0"/>
              <a:t> </a:t>
            </a:r>
            <a:r>
              <a:rPr lang="en-US" altLang="zh-CN" dirty="0" smtClean="0"/>
              <a:t>of</a:t>
            </a:r>
            <a:r>
              <a:rPr lang="zh-CN" altLang="en-US" dirty="0" smtClean="0"/>
              <a:t> </a:t>
            </a:r>
            <a:r>
              <a:rPr lang="en-US" altLang="zh-CN" dirty="0" smtClean="0"/>
              <a:t>K-Nearest</a:t>
            </a:r>
            <a:r>
              <a:rPr lang="zh-CN" altLang="en-US" dirty="0" smtClean="0"/>
              <a:t> </a:t>
            </a:r>
            <a:r>
              <a:rPr lang="en-US" altLang="zh-CN" dirty="0" smtClean="0"/>
              <a:t>neighbor</a:t>
            </a:r>
            <a:r>
              <a:rPr lang="zh-CN" altLang="en-US" dirty="0" smtClean="0"/>
              <a:t> </a:t>
            </a:r>
            <a:r>
              <a:rPr lang="en-US" altLang="zh-CN" dirty="0" smtClean="0"/>
              <a:t>graph</a:t>
            </a:r>
            <a:r>
              <a:rPr lang="zh-CN" altLang="en-US" dirty="0" smtClean="0"/>
              <a:t> </a:t>
            </a:r>
            <a:r>
              <a:rPr lang="en-US" altLang="zh-CN" dirty="0" smtClean="0"/>
              <a:t>construction</a:t>
            </a:r>
            <a:r>
              <a:rPr lang="zh-CN" altLang="en-US" dirty="0" smtClean="0"/>
              <a:t> </a:t>
            </a:r>
            <a:r>
              <a:rPr lang="en-US" altLang="zh-CN" dirty="0" smtClean="0"/>
              <a:t>and</a:t>
            </a:r>
            <a:r>
              <a:rPr lang="zh-CN" altLang="en-US" dirty="0" smtClean="0"/>
              <a:t> </a:t>
            </a:r>
            <a:r>
              <a:rPr lang="en-US" altLang="zh-CN" dirty="0" smtClean="0"/>
              <a:t>graph</a:t>
            </a:r>
            <a:r>
              <a:rPr lang="zh-CN" altLang="en-US" dirty="0" smtClean="0"/>
              <a:t> </a:t>
            </a:r>
            <a:r>
              <a:rPr lang="en-US" altLang="zh-CN" dirty="0" smtClean="0"/>
              <a:t>layout</a:t>
            </a:r>
            <a:r>
              <a:rPr lang="zh-CN" altLang="en-US" dirty="0" smtClean="0"/>
              <a:t> </a:t>
            </a:r>
            <a:r>
              <a:rPr lang="en-US" altLang="zh-CN" dirty="0" smtClean="0"/>
              <a:t>becomes</a:t>
            </a:r>
            <a:r>
              <a:rPr lang="zh-CN" altLang="en-US" dirty="0" smtClean="0"/>
              <a:t> </a:t>
            </a:r>
            <a:r>
              <a:rPr lang="en-US" altLang="zh-CN" dirty="0" smtClean="0"/>
              <a:t>very</a:t>
            </a:r>
            <a:r>
              <a:rPr lang="zh-CN" altLang="en-US" dirty="0" smtClean="0"/>
              <a:t> </a:t>
            </a:r>
            <a:r>
              <a:rPr lang="en-US" altLang="zh-CN" dirty="0" smtClean="0"/>
              <a:t>challenging</a:t>
            </a:r>
            <a:r>
              <a:rPr lang="zh-CN" altLang="en-US" dirty="0" smtClean="0"/>
              <a:t> </a:t>
            </a:r>
            <a:r>
              <a:rPr lang="en-US" altLang="zh-CN" dirty="0" smtClean="0"/>
              <a:t>when</a:t>
            </a:r>
            <a:r>
              <a:rPr lang="zh-CN" altLang="en-US" dirty="0" smtClean="0"/>
              <a:t> </a:t>
            </a:r>
            <a:r>
              <a:rPr lang="en-US" altLang="zh-CN" dirty="0" smtClean="0"/>
              <a:t>the</a:t>
            </a:r>
            <a:r>
              <a:rPr lang="zh-CN" altLang="en-US" dirty="0" smtClean="0"/>
              <a:t> </a:t>
            </a:r>
            <a:r>
              <a:rPr lang="en-US" altLang="zh-CN" dirty="0" smtClean="0"/>
              <a:t>number</a:t>
            </a:r>
            <a:r>
              <a:rPr lang="zh-CN" altLang="en-US" dirty="0" smtClean="0"/>
              <a:t> </a:t>
            </a:r>
            <a:r>
              <a:rPr lang="en-US" altLang="zh-CN" dirty="0" smtClean="0"/>
              <a:t>of</a:t>
            </a:r>
            <a:r>
              <a:rPr lang="zh-CN" altLang="en-US" dirty="0" smtClean="0"/>
              <a:t> </a:t>
            </a:r>
            <a:r>
              <a:rPr lang="en-US" altLang="zh-CN" dirty="0" smtClean="0"/>
              <a:t>data</a:t>
            </a:r>
            <a:r>
              <a:rPr lang="zh-CN" altLang="en-US" dirty="0" smtClean="0"/>
              <a:t> </a:t>
            </a:r>
            <a:r>
              <a:rPr lang="en-US" altLang="zh-CN" dirty="0" smtClean="0"/>
              <a:t>points</a:t>
            </a:r>
            <a:r>
              <a:rPr lang="zh-CN" altLang="en-US" dirty="0" smtClean="0"/>
              <a:t> </a:t>
            </a:r>
            <a:r>
              <a:rPr lang="en-US" altLang="zh-CN" dirty="0" smtClean="0"/>
              <a:t>very</a:t>
            </a:r>
            <a:r>
              <a:rPr lang="zh-CN" altLang="en-US" dirty="0" smtClean="0"/>
              <a:t> </a:t>
            </a:r>
            <a:r>
              <a:rPr lang="en-US" altLang="zh-CN" dirty="0" smtClean="0"/>
              <a:t>large.</a:t>
            </a:r>
            <a:r>
              <a:rPr lang="zh-CN" altLang="en-US" dirty="0" smtClean="0"/>
              <a:t> </a:t>
            </a:r>
            <a:endParaRPr lang="en-US" dirty="0"/>
          </a:p>
        </p:txBody>
      </p:sp>
    </p:spTree>
    <p:extLst>
      <p:ext uri="{BB962C8B-B14F-4D97-AF65-F5344CB8AC3E}">
        <p14:creationId xmlns:p14="http://schemas.microsoft.com/office/powerpoint/2010/main" val="2429779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In</a:t>
            </a:r>
            <a:r>
              <a:rPr lang="zh-CN" altLang="en-US" dirty="0" smtClean="0"/>
              <a:t> </a:t>
            </a:r>
            <a:r>
              <a:rPr lang="en-US" altLang="zh-CN" dirty="0" smtClean="0"/>
              <a:t>machine</a:t>
            </a:r>
            <a:r>
              <a:rPr lang="zh-CN" altLang="en-US" dirty="0" smtClean="0"/>
              <a:t> </a:t>
            </a:r>
            <a:r>
              <a:rPr lang="en-US" altLang="zh-CN" dirty="0" smtClean="0"/>
              <a:t>learning</a:t>
            </a:r>
            <a:r>
              <a:rPr lang="zh-CN" altLang="en-US" dirty="0" smtClean="0"/>
              <a:t> </a:t>
            </a:r>
            <a:r>
              <a:rPr lang="en-US" altLang="zh-CN" dirty="0" smtClean="0"/>
              <a:t>literature,</a:t>
            </a:r>
            <a:r>
              <a:rPr lang="zh-CN" altLang="en-US" dirty="0" smtClean="0"/>
              <a:t> </a:t>
            </a:r>
            <a:r>
              <a:rPr lang="en-US" altLang="zh-CN" dirty="0" smtClean="0"/>
              <a:t>the</a:t>
            </a:r>
            <a:r>
              <a:rPr lang="zh-CN" altLang="en-US" dirty="0" smtClean="0"/>
              <a:t> </a:t>
            </a:r>
            <a:r>
              <a:rPr lang="en-US" altLang="zh-CN" dirty="0" smtClean="0"/>
              <a:t>state-of-the</a:t>
            </a:r>
            <a:r>
              <a:rPr lang="zh-CN" altLang="en-US" dirty="0" smtClean="0"/>
              <a:t>-</a:t>
            </a:r>
            <a:r>
              <a:rPr lang="en-US" altLang="zh-CN" dirty="0" smtClean="0"/>
              <a:t>art</a:t>
            </a:r>
            <a:r>
              <a:rPr lang="zh-CN" altLang="en-US" dirty="0" smtClean="0"/>
              <a:t> </a:t>
            </a:r>
            <a:r>
              <a:rPr lang="en-US" altLang="zh-CN" dirty="0" smtClean="0"/>
              <a:t>approach</a:t>
            </a:r>
            <a:r>
              <a:rPr lang="zh-CN" altLang="en-US" dirty="0" smtClean="0"/>
              <a:t> </a:t>
            </a:r>
            <a:r>
              <a:rPr lang="en-US" altLang="zh-CN" dirty="0" smtClean="0"/>
              <a:t>for</a:t>
            </a:r>
            <a:r>
              <a:rPr lang="zh-CN" altLang="en-US" dirty="0" smtClean="0"/>
              <a:t> </a:t>
            </a:r>
            <a:r>
              <a:rPr lang="en-US" altLang="zh-CN" dirty="0" smtClean="0"/>
              <a:t>visualizing</a:t>
            </a:r>
            <a:r>
              <a:rPr lang="zh-CN" altLang="en-US" dirty="0" smtClean="0"/>
              <a:t> </a:t>
            </a:r>
            <a:r>
              <a:rPr lang="en-US" altLang="zh-CN" dirty="0" smtClean="0"/>
              <a:t>high-dimensional</a:t>
            </a:r>
            <a:r>
              <a:rPr lang="zh-CN" altLang="en-US" dirty="0" smtClean="0"/>
              <a:t> </a:t>
            </a:r>
            <a:r>
              <a:rPr lang="en-US" altLang="zh-CN" dirty="0" smtClean="0"/>
              <a:t>data</a:t>
            </a:r>
            <a:r>
              <a:rPr lang="zh-CN" altLang="en-US" dirty="0" smtClean="0"/>
              <a:t> </a:t>
            </a:r>
            <a:r>
              <a:rPr lang="en-US" altLang="zh-CN" dirty="0" smtClean="0"/>
              <a:t>is</a:t>
            </a:r>
            <a:r>
              <a:rPr lang="zh-CN" altLang="en-US" dirty="0" smtClean="0"/>
              <a:t> </a:t>
            </a:r>
            <a:r>
              <a:rPr lang="en-US" altLang="zh-CN" dirty="0" smtClean="0"/>
              <a:t>t-SNE,</a:t>
            </a:r>
            <a:r>
              <a:rPr lang="zh-CN" altLang="en-US" dirty="0" smtClean="0"/>
              <a:t> </a:t>
            </a:r>
            <a:r>
              <a:rPr lang="en-US" altLang="zh-CN" dirty="0" smtClean="0"/>
              <a:t>which</a:t>
            </a:r>
            <a:r>
              <a:rPr lang="zh-CN" altLang="en-US" dirty="0" smtClean="0"/>
              <a:t> </a:t>
            </a:r>
            <a:r>
              <a:rPr lang="en-US" altLang="zh-CN" dirty="0" smtClean="0"/>
              <a:t>has</a:t>
            </a:r>
            <a:r>
              <a:rPr lang="zh-CN" altLang="en-US" dirty="0" smtClean="0"/>
              <a:t> </a:t>
            </a:r>
            <a:r>
              <a:rPr lang="en-US" altLang="zh-CN" dirty="0" smtClean="0"/>
              <a:t>been</a:t>
            </a:r>
            <a:r>
              <a:rPr lang="zh-CN" altLang="en-US" dirty="0" smtClean="0"/>
              <a:t> </a:t>
            </a:r>
            <a:r>
              <a:rPr lang="en-US" altLang="zh-CN" dirty="0" smtClean="0"/>
              <a:t>used</a:t>
            </a:r>
            <a:r>
              <a:rPr lang="zh-CN" altLang="en-US" dirty="0" smtClean="0"/>
              <a:t> </a:t>
            </a:r>
            <a:r>
              <a:rPr lang="en-US" altLang="zh-CN" dirty="0" smtClean="0"/>
              <a:t>broadly</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different</a:t>
            </a:r>
            <a:r>
              <a:rPr lang="zh-CN" altLang="en-US" dirty="0" smtClean="0"/>
              <a:t> </a:t>
            </a:r>
            <a:r>
              <a:rPr lang="en-US" altLang="zh-CN" dirty="0" smtClean="0"/>
              <a:t>types</a:t>
            </a:r>
            <a:r>
              <a:rPr lang="zh-CN" altLang="en-US" dirty="0" smtClean="0"/>
              <a:t> </a:t>
            </a:r>
            <a:r>
              <a:rPr lang="en-US" altLang="zh-CN" dirty="0" smtClean="0"/>
              <a:t>of</a:t>
            </a:r>
            <a:r>
              <a:rPr lang="zh-CN" altLang="en-US" dirty="0" smtClean="0"/>
              <a:t> </a:t>
            </a:r>
            <a:r>
              <a:rPr lang="en-US" altLang="zh-CN" dirty="0" smtClean="0"/>
              <a:t>data.</a:t>
            </a:r>
            <a:r>
              <a:rPr lang="zh-CN" altLang="en-US" dirty="0" smtClean="0"/>
              <a:t> </a:t>
            </a:r>
            <a:r>
              <a:rPr lang="en-US" altLang="zh-CN" dirty="0" smtClean="0"/>
              <a:t>However,</a:t>
            </a:r>
            <a:r>
              <a:rPr lang="zh-CN" altLang="en-US" dirty="0" smtClean="0"/>
              <a:t> </a:t>
            </a:r>
            <a:r>
              <a:rPr lang="en-US" altLang="zh-CN" dirty="0" smtClean="0"/>
              <a:t>t-SNE</a:t>
            </a:r>
            <a:r>
              <a:rPr lang="zh-CN" altLang="en-US" dirty="0" smtClean="0"/>
              <a:t> </a:t>
            </a:r>
            <a:r>
              <a:rPr lang="en-US" altLang="zh-CN" dirty="0" smtClean="0"/>
              <a:t>suffers</a:t>
            </a:r>
            <a:r>
              <a:rPr lang="zh-CN" altLang="en-US" dirty="0" smtClean="0"/>
              <a:t> </a:t>
            </a:r>
            <a:r>
              <a:rPr lang="en-US" altLang="zh-CN" dirty="0" smtClean="0"/>
              <a:t>from</a:t>
            </a:r>
            <a:r>
              <a:rPr lang="zh-CN" altLang="en-US" dirty="0" smtClean="0"/>
              <a:t> </a:t>
            </a:r>
            <a:r>
              <a:rPr lang="en-US" altLang="zh-CN" dirty="0" smtClean="0"/>
              <a:t>several</a:t>
            </a:r>
            <a:r>
              <a:rPr lang="zh-CN" altLang="en-US" dirty="0" smtClean="0"/>
              <a:t> </a:t>
            </a:r>
            <a:r>
              <a:rPr lang="en-US" altLang="zh-CN" dirty="0" smtClean="0"/>
              <a:t>limitations</a:t>
            </a:r>
            <a:r>
              <a:rPr lang="zh-CN" altLang="zh-CN" dirty="0" smtClean="0"/>
              <a:t>.</a:t>
            </a:r>
            <a:r>
              <a:rPr lang="zh-CN" altLang="en-US" dirty="0" smtClean="0"/>
              <a:t> </a:t>
            </a:r>
            <a:r>
              <a:rPr lang="en-US" baseline="0" dirty="0" smtClean="0"/>
              <a:t>In the stage of K-nearest neighbor graph construction,</a:t>
            </a:r>
            <a:r>
              <a:rPr lang="zh-CN" altLang="en-US" baseline="0" dirty="0" smtClean="0"/>
              <a:t> </a:t>
            </a:r>
            <a:r>
              <a:rPr lang="en-US" altLang="zh-CN" baseline="0" dirty="0" smtClean="0"/>
              <a:t>if</a:t>
            </a:r>
            <a:r>
              <a:rPr lang="zh-CN" altLang="en-US" baseline="0" dirty="0" smtClean="0"/>
              <a:t> </a:t>
            </a:r>
            <a:r>
              <a:rPr lang="en-US" altLang="zh-CN" baseline="0" dirty="0" smtClean="0"/>
              <a:t>you</a:t>
            </a:r>
            <a:r>
              <a:rPr lang="zh-CN" altLang="en-US" baseline="0" dirty="0" smtClean="0"/>
              <a:t> </a:t>
            </a:r>
            <a:r>
              <a:rPr lang="en-US" altLang="zh-CN" baseline="0" dirty="0" smtClean="0"/>
              <a:t>want</a:t>
            </a:r>
            <a:r>
              <a:rPr lang="zh-CN" altLang="en-US" baseline="0" dirty="0" smtClean="0"/>
              <a:t> </a:t>
            </a:r>
            <a:r>
              <a:rPr lang="en-US" altLang="zh-CN" baseline="0" dirty="0" smtClean="0"/>
              <a:t>to</a:t>
            </a:r>
            <a:r>
              <a:rPr lang="zh-CN" altLang="en-US" baseline="0" dirty="0" smtClean="0"/>
              <a:t> </a:t>
            </a:r>
            <a:r>
              <a:rPr lang="en-US" altLang="zh-CN" baseline="0" dirty="0" smtClean="0"/>
              <a:t>construct</a:t>
            </a:r>
            <a:r>
              <a:rPr lang="zh-CN" altLang="en-US" baseline="0" dirty="0" smtClean="0"/>
              <a:t> </a:t>
            </a:r>
            <a:r>
              <a:rPr lang="en-US" altLang="zh-CN" baseline="0" dirty="0" smtClean="0"/>
              <a:t>an</a:t>
            </a:r>
            <a:r>
              <a:rPr lang="zh-CN" altLang="en-US" baseline="0" dirty="0" smtClean="0"/>
              <a:t> </a:t>
            </a:r>
            <a:r>
              <a:rPr lang="en-US" altLang="zh-CN" baseline="0" dirty="0" smtClean="0"/>
              <a:t>accurate</a:t>
            </a:r>
            <a:r>
              <a:rPr lang="zh-CN" altLang="en-US" baseline="0" dirty="0" smtClean="0"/>
              <a:t> </a:t>
            </a:r>
            <a:r>
              <a:rPr lang="en-US" altLang="zh-CN" baseline="0" dirty="0" smtClean="0"/>
              <a:t>K-NNG,</a:t>
            </a:r>
            <a:r>
              <a:rPr lang="en-US" baseline="0" dirty="0" smtClean="0"/>
              <a:t> the complexity grows exponentially to the data dimension.</a:t>
            </a:r>
            <a:r>
              <a:rPr lang="zh-CN" altLang="en-US" baseline="0" dirty="0" smtClean="0"/>
              <a:t> </a:t>
            </a:r>
            <a:r>
              <a:rPr lang="en-US" altLang="zh-CN" baseline="0" dirty="0" smtClean="0"/>
              <a:t>An</a:t>
            </a:r>
            <a:r>
              <a:rPr lang="zh-CN" altLang="en-US" baseline="0" dirty="0" smtClean="0"/>
              <a:t> </a:t>
            </a:r>
            <a:r>
              <a:rPr lang="en-US" altLang="zh-CN" baseline="0" dirty="0" smtClean="0"/>
              <a:t>approximate</a:t>
            </a:r>
            <a:r>
              <a:rPr lang="zh-CN" altLang="en-US" baseline="0" dirty="0" smtClean="0"/>
              <a:t> </a:t>
            </a:r>
            <a:r>
              <a:rPr lang="en-US" altLang="zh-CN" baseline="0" dirty="0" smtClean="0"/>
              <a:t>method</a:t>
            </a:r>
            <a:r>
              <a:rPr lang="zh-CN" altLang="en-US" baseline="0" dirty="0" smtClean="0"/>
              <a:t> </a:t>
            </a:r>
            <a:r>
              <a:rPr lang="en-US" altLang="zh-CN" baseline="0" dirty="0" smtClean="0"/>
              <a:t>must</a:t>
            </a:r>
            <a:r>
              <a:rPr lang="zh-CN" altLang="en-US" baseline="0" dirty="0" smtClean="0"/>
              <a:t> </a:t>
            </a:r>
            <a:r>
              <a:rPr lang="en-US" altLang="zh-CN" baseline="0" dirty="0" smtClean="0"/>
              <a:t>be</a:t>
            </a:r>
            <a:r>
              <a:rPr lang="zh-CN" altLang="en-US" baseline="0" dirty="0" smtClean="0"/>
              <a:t> </a:t>
            </a:r>
            <a:r>
              <a:rPr lang="en-US" altLang="zh-CN" baseline="0" dirty="0" smtClean="0"/>
              <a:t>used.</a:t>
            </a:r>
            <a:r>
              <a:rPr lang="en-US" baseline="0" dirty="0" smtClean="0"/>
              <a:t> In the stage of graph layout, the complexity of t-SNE with respect to the number of data N is O(</a:t>
            </a:r>
            <a:r>
              <a:rPr lang="en-US" baseline="0" dirty="0" err="1" smtClean="0"/>
              <a:t>NlogN</a:t>
            </a:r>
            <a:r>
              <a:rPr lang="en-US" baseline="0" dirty="0" smtClean="0"/>
              <a:t>), which can be very expensive when the number of data becomes very large. Besides, the parameters of t-SNE are very sensitive on different data sets</a:t>
            </a:r>
            <a:r>
              <a:rPr lang="zh-CN" altLang="zh-CN" baseline="0" dirty="0" smtClean="0"/>
              <a:t>.</a:t>
            </a:r>
            <a:r>
              <a:rPr lang="zh-CN" altLang="en-US" baseline="0" dirty="0" smtClean="0"/>
              <a:t> </a:t>
            </a:r>
            <a:r>
              <a:rPr lang="en-US" baseline="0" dirty="0" smtClean="0"/>
              <a:t>In</a:t>
            </a:r>
            <a:r>
              <a:rPr lang="zh-CN" altLang="en-US" baseline="0" dirty="0" smtClean="0"/>
              <a:t> </a:t>
            </a:r>
            <a:r>
              <a:rPr lang="en-US" altLang="zh-CN" baseline="0" dirty="0" smtClean="0"/>
              <a:t>brief,</a:t>
            </a:r>
            <a:r>
              <a:rPr lang="zh-CN" altLang="en-US" baseline="0" dirty="0" smtClean="0"/>
              <a:t> </a:t>
            </a:r>
            <a:r>
              <a:rPr lang="en-US" altLang="zh-CN" baseline="0" dirty="0" smtClean="0"/>
              <a:t>t-SNE</a:t>
            </a:r>
            <a:r>
              <a:rPr lang="zh-CN" altLang="en-US" baseline="0" dirty="0" smtClean="0"/>
              <a:t> </a:t>
            </a:r>
            <a:r>
              <a:rPr lang="en-US" altLang="zh-CN" baseline="0" dirty="0" smtClean="0"/>
              <a:t>is</a:t>
            </a:r>
            <a:r>
              <a:rPr lang="zh-CN" altLang="en-US" baseline="0" dirty="0" smtClean="0"/>
              <a:t> </a:t>
            </a:r>
            <a:r>
              <a:rPr lang="en-US" altLang="zh-CN" baseline="0" dirty="0" smtClean="0"/>
              <a:t>difficult</a:t>
            </a:r>
            <a:r>
              <a:rPr lang="zh-CN" altLang="en-US" baseline="0" dirty="0" smtClean="0"/>
              <a:t> </a:t>
            </a:r>
            <a:r>
              <a:rPr lang="en-US" altLang="zh-CN" baseline="0" dirty="0" smtClean="0"/>
              <a:t>to</a:t>
            </a:r>
            <a:r>
              <a:rPr lang="zh-CN" altLang="en-US" baseline="0" dirty="0" smtClean="0"/>
              <a:t> </a:t>
            </a:r>
            <a:r>
              <a:rPr lang="en-US" altLang="zh-CN" baseline="0" dirty="0" smtClean="0"/>
              <a:t>scale</a:t>
            </a:r>
            <a:r>
              <a:rPr lang="zh-CN" altLang="en-US" baseline="0" dirty="0" smtClean="0"/>
              <a:t> </a:t>
            </a:r>
            <a:r>
              <a:rPr lang="en-US" altLang="zh-CN" baseline="0" dirty="0" smtClean="0"/>
              <a:t>up</a:t>
            </a:r>
            <a:r>
              <a:rPr lang="zh-CN" altLang="en-US" baseline="0" dirty="0" smtClean="0"/>
              <a:t> </a:t>
            </a:r>
            <a:r>
              <a:rPr lang="en-US" altLang="zh-CN" baseline="0" dirty="0" smtClean="0"/>
              <a:t>to</a:t>
            </a:r>
            <a:r>
              <a:rPr lang="zh-CN" altLang="en-US" baseline="0" dirty="0" smtClean="0"/>
              <a:t> </a:t>
            </a:r>
            <a:r>
              <a:rPr lang="en-US" altLang="zh-CN" baseline="0" dirty="0" smtClean="0"/>
              <a:t>very</a:t>
            </a:r>
            <a:r>
              <a:rPr lang="zh-CN" altLang="en-US" baseline="0" dirty="0" smtClean="0"/>
              <a:t> </a:t>
            </a:r>
            <a:r>
              <a:rPr lang="en-US" altLang="zh-CN" baseline="0" dirty="0" smtClean="0"/>
              <a:t>large-scale</a:t>
            </a:r>
            <a:r>
              <a:rPr lang="zh-CN" altLang="en-US" baseline="0" dirty="0" smtClean="0"/>
              <a:t> </a:t>
            </a:r>
            <a:r>
              <a:rPr lang="en-US" altLang="zh-CN" baseline="0" dirty="0" smtClean="0"/>
              <a:t>data</a:t>
            </a:r>
            <a:r>
              <a:rPr lang="zh-CN" altLang="en-US" baseline="0" dirty="0" smtClean="0"/>
              <a:t> </a:t>
            </a:r>
            <a:r>
              <a:rPr lang="en-US" altLang="zh-CN" baseline="0" dirty="0" smtClean="0"/>
              <a:t>sets.</a:t>
            </a:r>
            <a:r>
              <a:rPr lang="zh-CN" altLang="en-US" baseline="0" dirty="0" smtClean="0"/>
              <a:t> </a:t>
            </a:r>
            <a:endParaRPr lang="en-US" baseline="0" dirty="0" smtClean="0"/>
          </a:p>
          <a:p>
            <a:endParaRPr lang="en-US" dirty="0"/>
          </a:p>
        </p:txBody>
      </p:sp>
    </p:spTree>
    <p:extLst>
      <p:ext uri="{BB962C8B-B14F-4D97-AF65-F5344CB8AC3E}">
        <p14:creationId xmlns:p14="http://schemas.microsoft.com/office/powerpoint/2010/main" val="1273970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propose a new visualization technique called </a:t>
            </a:r>
            <a:r>
              <a:rPr lang="en-US" baseline="0" dirty="0" err="1" smtClean="0"/>
              <a:t>LargeVis</a:t>
            </a:r>
            <a:r>
              <a:rPr lang="en-US" baseline="0" dirty="0" smtClean="0"/>
              <a:t> for visualizing</a:t>
            </a:r>
            <a:r>
              <a:rPr lang="zh-CN" altLang="en-US" baseline="0" dirty="0" smtClean="0"/>
              <a:t> </a:t>
            </a:r>
            <a:r>
              <a:rPr lang="en-US" baseline="0" dirty="0" smtClean="0"/>
              <a:t>large-scale and high-dimensional data. It enjoys a very efficient approach for K-nearest neighbor graph construction, which is thirty times faster than t-SNE on three million data points. It also has a better time-accuracy tradeoff.  </a:t>
            </a:r>
            <a:r>
              <a:rPr lang="en-US" baseline="0" dirty="0" err="1" smtClean="0"/>
              <a:t>LargeVis</a:t>
            </a:r>
            <a:r>
              <a:rPr lang="en-US" baseline="0" dirty="0" smtClean="0"/>
              <a:t> has a very efficient approach for graph visualization, the complexity of which is linear to the number of data points. On three million data points, it is seven times faster than t-SNE. The visualizations generated by </a:t>
            </a:r>
            <a:r>
              <a:rPr lang="en-US" baseline="0" dirty="0" err="1" smtClean="0"/>
              <a:t>LargeVis</a:t>
            </a:r>
            <a:r>
              <a:rPr lang="en-US" baseline="0" dirty="0" smtClean="0"/>
              <a:t> are also more effective. Besides, the parameters of </a:t>
            </a:r>
            <a:r>
              <a:rPr lang="en-US" baseline="0" dirty="0" err="1" smtClean="0"/>
              <a:t>LargeVis</a:t>
            </a:r>
            <a:r>
              <a:rPr lang="en-US" baseline="0" dirty="0" smtClean="0"/>
              <a:t> are very stable across different sets.</a:t>
            </a:r>
          </a:p>
          <a:p>
            <a:endParaRPr lang="en-US" baseline="0" dirty="0" smtClean="0"/>
          </a:p>
          <a:p>
            <a:endParaRPr lang="en-US" baseline="0" dirty="0" smtClean="0"/>
          </a:p>
        </p:txBody>
      </p:sp>
    </p:spTree>
    <p:extLst>
      <p:ext uri="{BB962C8B-B14F-4D97-AF65-F5344CB8AC3E}">
        <p14:creationId xmlns:p14="http://schemas.microsoft.com/office/powerpoint/2010/main" val="3517894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b="1" baseline="0" dirty="0" smtClean="0"/>
              <a:t>Visualizing</a:t>
            </a:r>
            <a:r>
              <a:rPr lang="zh-CN" altLang="en-US" b="1" baseline="0" dirty="0" smtClean="0"/>
              <a:t> </a:t>
            </a:r>
            <a:r>
              <a:rPr lang="en-US" altLang="zh-CN" b="1" baseline="0" dirty="0" smtClean="0"/>
              <a:t>high-dimensional</a:t>
            </a:r>
            <a:r>
              <a:rPr lang="zh-CN" altLang="en-US" b="1" baseline="0" dirty="0" smtClean="0"/>
              <a:t> </a:t>
            </a:r>
            <a:r>
              <a:rPr lang="en-US" altLang="zh-CN" b="1" baseline="0" dirty="0" smtClean="0"/>
              <a:t>data</a:t>
            </a:r>
            <a:r>
              <a:rPr lang="zh-CN" altLang="en-US" b="1" baseline="0" dirty="0" smtClean="0"/>
              <a:t> </a:t>
            </a:r>
            <a:r>
              <a:rPr lang="en-US" altLang="zh-CN" b="1" baseline="0" dirty="0" smtClean="0"/>
              <a:t>is</a:t>
            </a:r>
            <a:r>
              <a:rPr lang="zh-CN" altLang="en-US" b="1" baseline="0" dirty="0" smtClean="0"/>
              <a:t> </a:t>
            </a:r>
            <a:r>
              <a:rPr lang="en-US" altLang="zh-CN" b="1" baseline="0" dirty="0" smtClean="0"/>
              <a:t>very</a:t>
            </a:r>
            <a:r>
              <a:rPr lang="zh-CN" altLang="en-US" b="1" baseline="0" dirty="0" smtClean="0"/>
              <a:t> </a:t>
            </a:r>
            <a:r>
              <a:rPr lang="en-US" altLang="zh-CN" b="1" baseline="0" dirty="0" smtClean="0"/>
              <a:t>important</a:t>
            </a:r>
            <a:r>
              <a:rPr lang="zh-CN" altLang="en-US" b="1" baseline="0" dirty="0" smtClean="0"/>
              <a:t> </a:t>
            </a:r>
            <a:r>
              <a:rPr lang="en-US" altLang="zh-CN" b="1" baseline="0" dirty="0" smtClean="0"/>
              <a:t>because</a:t>
            </a:r>
            <a:r>
              <a:rPr lang="zh-CN" altLang="en-US" b="1" baseline="0" dirty="0" smtClean="0"/>
              <a:t> </a:t>
            </a:r>
            <a:r>
              <a:rPr lang="en-US" altLang="zh-CN" b="1" baseline="0" dirty="0" smtClean="0"/>
              <a:t>the</a:t>
            </a:r>
            <a:r>
              <a:rPr lang="zh-CN" altLang="en-US" b="1" baseline="0" dirty="0" smtClean="0"/>
              <a:t> </a:t>
            </a:r>
            <a:r>
              <a:rPr lang="en-US" altLang="zh-CN" b="1" baseline="0" dirty="0" smtClean="0"/>
              <a:t>visualization</a:t>
            </a:r>
            <a:r>
              <a:rPr lang="zh-CN" altLang="en-US" b="1" baseline="0" dirty="0" smtClean="0"/>
              <a:t> </a:t>
            </a:r>
            <a:r>
              <a:rPr lang="en-US" altLang="zh-CN" b="1" baseline="0" dirty="0" smtClean="0"/>
              <a:t>is</a:t>
            </a:r>
            <a:r>
              <a:rPr lang="zh-CN" altLang="en-US" b="1" baseline="0" dirty="0" smtClean="0"/>
              <a:t> </a:t>
            </a:r>
            <a:r>
              <a:rPr lang="en-US" altLang="zh-CN" b="1" baseline="0" dirty="0" smtClean="0"/>
              <a:t>able</a:t>
            </a:r>
            <a:r>
              <a:rPr lang="zh-CN" altLang="en-US" b="1" baseline="0" dirty="0" smtClean="0"/>
              <a:t> </a:t>
            </a:r>
            <a:r>
              <a:rPr lang="en-US" altLang="zh-CN" b="1" baseline="0" dirty="0" smtClean="0"/>
              <a:t>to</a:t>
            </a:r>
            <a:r>
              <a:rPr lang="zh-CN" altLang="en-US" b="1" baseline="0" dirty="0" smtClean="0"/>
              <a:t> </a:t>
            </a:r>
            <a:r>
              <a:rPr lang="en-US" altLang="zh-CN" b="1" baseline="0" dirty="0" smtClean="0"/>
              <a:t>intuitively</a:t>
            </a:r>
            <a:r>
              <a:rPr lang="zh-CN" altLang="en-US" b="1" baseline="0" dirty="0" smtClean="0"/>
              <a:t> </a:t>
            </a:r>
            <a:r>
              <a:rPr lang="en-US" altLang="zh-CN" b="1" baseline="0" dirty="0" smtClean="0"/>
              <a:t>show</a:t>
            </a:r>
            <a:r>
              <a:rPr lang="zh-CN" altLang="en-US" b="1" baseline="0" dirty="0" smtClean="0"/>
              <a:t> </a:t>
            </a:r>
            <a:r>
              <a:rPr lang="en-US" altLang="zh-CN" b="1" baseline="0" dirty="0" smtClean="0"/>
              <a:t>the</a:t>
            </a:r>
            <a:r>
              <a:rPr lang="zh-CN" altLang="en-US" b="1" baseline="0" dirty="0" smtClean="0"/>
              <a:t> </a:t>
            </a:r>
            <a:r>
              <a:rPr lang="en-US" altLang="zh-CN" b="1" baseline="0" dirty="0" smtClean="0"/>
              <a:t>global</a:t>
            </a:r>
            <a:r>
              <a:rPr lang="zh-CN" altLang="en-US" b="1" baseline="0" dirty="0" smtClean="0"/>
              <a:t> </a:t>
            </a:r>
            <a:r>
              <a:rPr lang="en-US" altLang="zh-CN" b="1" baseline="0" dirty="0" smtClean="0"/>
              <a:t>structure</a:t>
            </a:r>
            <a:r>
              <a:rPr lang="zh-CN" altLang="en-US" b="1" baseline="0" dirty="0" smtClean="0"/>
              <a:t> </a:t>
            </a:r>
            <a:r>
              <a:rPr lang="en-US" altLang="zh-CN" b="1" baseline="0" dirty="0" smtClean="0"/>
              <a:t>of</a:t>
            </a:r>
            <a:r>
              <a:rPr lang="zh-CN" altLang="en-US" b="1" baseline="0" dirty="0" smtClean="0"/>
              <a:t> </a:t>
            </a:r>
            <a:r>
              <a:rPr lang="en-US" altLang="zh-CN" b="1" baseline="0" dirty="0" smtClean="0"/>
              <a:t>the</a:t>
            </a:r>
            <a:r>
              <a:rPr lang="zh-CN" altLang="en-US" b="1" baseline="0" dirty="0" smtClean="0"/>
              <a:t> </a:t>
            </a:r>
            <a:r>
              <a:rPr lang="en-US" altLang="zh-CN" b="1" baseline="0" dirty="0" smtClean="0"/>
              <a:t>data,</a:t>
            </a:r>
            <a:r>
              <a:rPr lang="zh-CN" altLang="en-US" b="1" baseline="0" dirty="0" smtClean="0"/>
              <a:t> </a:t>
            </a:r>
            <a:r>
              <a:rPr lang="en-US" altLang="zh-CN" b="1" baseline="0" dirty="0" smtClean="0"/>
              <a:t>helping</a:t>
            </a:r>
            <a:r>
              <a:rPr lang="zh-CN" altLang="en-US" b="1" baseline="0" dirty="0" smtClean="0"/>
              <a:t> </a:t>
            </a:r>
            <a:r>
              <a:rPr lang="en-US" altLang="zh-CN" b="1" baseline="0" dirty="0" smtClean="0"/>
              <a:t>us</a:t>
            </a:r>
            <a:r>
              <a:rPr lang="zh-CN" altLang="en-US" b="1" baseline="0" dirty="0" smtClean="0"/>
              <a:t> </a:t>
            </a:r>
            <a:r>
              <a:rPr lang="en-US" altLang="zh-CN" b="1" baseline="0" dirty="0" smtClean="0"/>
              <a:t>answer</a:t>
            </a:r>
            <a:r>
              <a:rPr lang="zh-CN" altLang="en-US" b="1" baseline="0" dirty="0" smtClean="0"/>
              <a:t> </a:t>
            </a:r>
            <a:r>
              <a:rPr lang="en-US" altLang="zh-CN" b="1" baseline="0" dirty="0" smtClean="0"/>
              <a:t>many</a:t>
            </a:r>
            <a:r>
              <a:rPr lang="zh-CN" altLang="en-US" b="1" baseline="0" dirty="0" smtClean="0"/>
              <a:t> </a:t>
            </a:r>
            <a:r>
              <a:rPr lang="en-US" altLang="zh-CN" b="1" baseline="0" dirty="0" smtClean="0"/>
              <a:t>questions</a:t>
            </a:r>
            <a:r>
              <a:rPr lang="zh-CN" altLang="en-US" b="1" baseline="0" dirty="0" smtClean="0"/>
              <a:t> </a:t>
            </a:r>
            <a:r>
              <a:rPr lang="en-US" altLang="zh-CN" b="1" baseline="0" dirty="0" smtClean="0"/>
              <a:t>that</a:t>
            </a:r>
            <a:r>
              <a:rPr lang="zh-CN" altLang="en-US" b="1" baseline="0" dirty="0" smtClean="0"/>
              <a:t> </a:t>
            </a:r>
            <a:r>
              <a:rPr lang="en-US" altLang="zh-CN" b="1" baseline="0" dirty="0" smtClean="0"/>
              <a:t>would</a:t>
            </a:r>
            <a:r>
              <a:rPr lang="zh-CN" altLang="en-US" b="1" baseline="0" dirty="0" smtClean="0"/>
              <a:t> </a:t>
            </a:r>
            <a:r>
              <a:rPr lang="en-US" altLang="zh-CN" b="1" baseline="0" dirty="0" smtClean="0"/>
              <a:t>not</a:t>
            </a:r>
            <a:r>
              <a:rPr lang="zh-CN" altLang="en-US" b="1" baseline="0" dirty="0" smtClean="0"/>
              <a:t> </a:t>
            </a:r>
            <a:r>
              <a:rPr lang="en-US" altLang="zh-CN" b="1" baseline="0" dirty="0" smtClean="0"/>
              <a:t>be</a:t>
            </a:r>
            <a:r>
              <a:rPr lang="zh-CN" altLang="en-US" b="1" baseline="0" dirty="0" smtClean="0"/>
              <a:t> </a:t>
            </a:r>
            <a:r>
              <a:rPr lang="en-US" altLang="zh-CN" b="1" baseline="0" dirty="0" smtClean="0"/>
              <a:t>possible</a:t>
            </a:r>
            <a:r>
              <a:rPr lang="zh-CN" altLang="en-US" b="1" baseline="0" dirty="0" smtClean="0"/>
              <a:t> </a:t>
            </a:r>
            <a:r>
              <a:rPr lang="en-US" altLang="zh-CN" b="1" baseline="0" dirty="0" smtClean="0"/>
              <a:t>without</a:t>
            </a:r>
            <a:r>
              <a:rPr lang="zh-CN" altLang="en-US" b="1" baseline="0" dirty="0" smtClean="0"/>
              <a:t> </a:t>
            </a:r>
            <a:r>
              <a:rPr lang="en-US" altLang="zh-CN" b="1" baseline="0" dirty="0" smtClean="0"/>
              <a:t>the</a:t>
            </a:r>
            <a:r>
              <a:rPr lang="zh-CN" altLang="en-US" b="1" baseline="0" dirty="0" smtClean="0"/>
              <a:t> </a:t>
            </a:r>
            <a:r>
              <a:rPr lang="en-US" altLang="zh-CN" b="1" baseline="0" dirty="0" smtClean="0"/>
              <a:t>visualization.</a:t>
            </a:r>
            <a:r>
              <a:rPr lang="zh-CN" altLang="en-US" b="1" baseline="0" dirty="0" smtClean="0"/>
              <a:t>  </a:t>
            </a:r>
            <a:r>
              <a:rPr lang="en-US" altLang="zh-CN" b="1" baseline="0" dirty="0" smtClean="0"/>
              <a:t>For</a:t>
            </a:r>
            <a:r>
              <a:rPr lang="zh-CN" altLang="en-US" b="1" baseline="0" dirty="0" smtClean="0"/>
              <a:t> </a:t>
            </a:r>
            <a:r>
              <a:rPr lang="en-US" altLang="zh-CN" b="1" baseline="0" dirty="0" smtClean="0"/>
              <a:t>example,</a:t>
            </a:r>
            <a:r>
              <a:rPr lang="zh-CN" altLang="en-US" b="1" baseline="0" dirty="0" smtClean="0"/>
              <a:t> </a:t>
            </a:r>
            <a:r>
              <a:rPr lang="en-US" altLang="zh-CN" b="1" baseline="0" dirty="0" smtClean="0"/>
              <a:t>if</a:t>
            </a:r>
            <a:r>
              <a:rPr lang="zh-CN" altLang="en-US" b="1" baseline="0" dirty="0" smtClean="0"/>
              <a:t> </a:t>
            </a:r>
            <a:r>
              <a:rPr lang="en-US" altLang="zh-CN" b="1" baseline="0" dirty="0" smtClean="0"/>
              <a:t>I</a:t>
            </a:r>
            <a:r>
              <a:rPr lang="zh-CN" altLang="en-US" b="1" baseline="0" dirty="0" smtClean="0"/>
              <a:t> </a:t>
            </a:r>
            <a:r>
              <a:rPr lang="en-US" altLang="zh-CN" b="1" baseline="0" dirty="0" smtClean="0"/>
              <a:t>ask</a:t>
            </a:r>
            <a:r>
              <a:rPr lang="zh-CN" altLang="en-US" b="1" baseline="0" dirty="0" smtClean="0"/>
              <a:t> </a:t>
            </a:r>
            <a:r>
              <a:rPr lang="en-US" altLang="zh-CN" b="1" baseline="0" dirty="0" smtClean="0"/>
              <a:t>you</a:t>
            </a:r>
            <a:r>
              <a:rPr lang="zh-CN" altLang="en-US" b="1" baseline="0" dirty="0" smtClean="0"/>
              <a:t> </a:t>
            </a:r>
            <a:r>
              <a:rPr lang="en-US" altLang="zh-CN" b="1" baseline="0" dirty="0" smtClean="0"/>
              <a:t>a</a:t>
            </a:r>
            <a:r>
              <a:rPr lang="zh-CN" altLang="en-US" b="1" baseline="0" dirty="0" smtClean="0"/>
              <a:t> </a:t>
            </a:r>
            <a:r>
              <a:rPr lang="en-US" altLang="zh-CN" b="1" baseline="0" dirty="0" smtClean="0"/>
              <a:t>question</a:t>
            </a:r>
            <a:r>
              <a:rPr lang="zh-CN" altLang="en-US" b="1" baseline="0" dirty="0" smtClean="0"/>
              <a:t> </a:t>
            </a:r>
            <a:r>
              <a:rPr lang="en-US" altLang="zh-CN" b="1" baseline="0" dirty="0" smtClean="0"/>
              <a:t>“where</a:t>
            </a:r>
            <a:r>
              <a:rPr lang="zh-CN" altLang="en-US" b="1" baseline="0" dirty="0" smtClean="0"/>
              <a:t> </a:t>
            </a:r>
            <a:r>
              <a:rPr lang="en-US" b="1" baseline="0" dirty="0" smtClean="0"/>
              <a:t>do you think computer science locates in the map of all sciences</a:t>
            </a:r>
            <a:r>
              <a:rPr lang="en-US" altLang="zh-CN" b="1" baseline="0" dirty="0" smtClean="0"/>
              <a:t>?</a:t>
            </a:r>
            <a:r>
              <a:rPr lang="en-US" b="1" baseline="0" dirty="0" smtClean="0"/>
              <a:t>”</a:t>
            </a:r>
            <a:r>
              <a:rPr lang="zh-CN" altLang="en-US" b="1" baseline="0" dirty="0" smtClean="0"/>
              <a:t> </a:t>
            </a:r>
            <a:r>
              <a:rPr lang="en-US" altLang="zh-CN" b="1" baseline="0" dirty="0" smtClean="0"/>
              <a:t>You</a:t>
            </a:r>
            <a:r>
              <a:rPr lang="zh-CN" altLang="en-US" b="1" baseline="0" dirty="0" smtClean="0"/>
              <a:t> </a:t>
            </a:r>
            <a:r>
              <a:rPr lang="en-US" altLang="zh-CN" b="1" baseline="0" dirty="0" smtClean="0"/>
              <a:t>may</a:t>
            </a:r>
            <a:r>
              <a:rPr lang="zh-CN" altLang="en-US" b="1" baseline="0" dirty="0" smtClean="0"/>
              <a:t> </a:t>
            </a:r>
            <a:r>
              <a:rPr lang="en-US" altLang="zh-CN" b="1" baseline="0" dirty="0" smtClean="0"/>
              <a:t>have</a:t>
            </a:r>
            <a:r>
              <a:rPr lang="zh-CN" altLang="en-US" b="1" baseline="0" dirty="0" smtClean="0"/>
              <a:t> </a:t>
            </a:r>
            <a:r>
              <a:rPr lang="en-US" altLang="zh-CN" b="1" baseline="0" dirty="0" smtClean="0"/>
              <a:t>no</a:t>
            </a:r>
            <a:r>
              <a:rPr lang="zh-CN" altLang="en-US" b="1" baseline="0" dirty="0" smtClean="0"/>
              <a:t> </a:t>
            </a:r>
            <a:r>
              <a:rPr lang="en-US" altLang="zh-CN" b="1" baseline="0" dirty="0" smtClean="0"/>
              <a:t>idea.</a:t>
            </a:r>
            <a:r>
              <a:rPr lang="zh-CN" altLang="en-US" b="1" baseline="0" dirty="0" smtClean="0"/>
              <a:t> </a:t>
            </a:r>
            <a:r>
              <a:rPr lang="en-US" altLang="zh-CN" b="1" baseline="0" dirty="0" smtClean="0"/>
              <a:t>We</a:t>
            </a:r>
            <a:r>
              <a:rPr lang="zh-CN" altLang="en-US" b="1" baseline="0" dirty="0" smtClean="0"/>
              <a:t> </a:t>
            </a:r>
            <a:r>
              <a:rPr lang="en-US" altLang="zh-CN" b="1" baseline="0" dirty="0" smtClean="0"/>
              <a:t>can</a:t>
            </a:r>
            <a:r>
              <a:rPr lang="zh-CN" altLang="en-US" b="1" baseline="0" dirty="0" smtClean="0"/>
              <a:t> </a:t>
            </a:r>
            <a:r>
              <a:rPr lang="en-US" altLang="zh-CN" b="1" baseline="0" dirty="0" smtClean="0"/>
              <a:t>answer</a:t>
            </a:r>
            <a:r>
              <a:rPr lang="zh-CN" altLang="en-US" b="1" baseline="0" dirty="0" smtClean="0"/>
              <a:t> </a:t>
            </a:r>
            <a:r>
              <a:rPr lang="en-US" altLang="zh-CN" b="1" baseline="0" dirty="0" smtClean="0"/>
              <a:t>this</a:t>
            </a:r>
            <a:r>
              <a:rPr lang="zh-CN" altLang="en-US" b="1" baseline="0" dirty="0" smtClean="0"/>
              <a:t> </a:t>
            </a:r>
            <a:r>
              <a:rPr lang="en-US" altLang="zh-CN" b="0" baseline="0" dirty="0" smtClean="0"/>
              <a:t>question</a:t>
            </a:r>
            <a:r>
              <a:rPr lang="zh-CN" altLang="en-US" b="0" baseline="0" dirty="0" smtClean="0"/>
              <a:t> </a:t>
            </a:r>
            <a:r>
              <a:rPr lang="en-US" altLang="zh-CN" b="1" baseline="0" dirty="0" smtClean="0"/>
              <a:t>with a visualization – a visualization that maps 10 million scientific papers in one slide. Every data point is a paper, and papers from the same domains form clusters. Every color represents a field. Where is computer science? Over here, pretty central, which is great. It is close to mathematics, physics, and economics. Beside them we can also see big clusters that correspond to biology, chemistry, and medicine, which are close to each other. </a:t>
            </a:r>
            <a:endParaRPr lang="en-US" b="1" baseline="0" dirty="0" smtClean="0"/>
          </a:p>
          <a:p>
            <a:endParaRPr lang="en-US" altLang="zh-CN" baseline="0" dirty="0" smtClean="0"/>
          </a:p>
          <a:p>
            <a:endParaRPr lang="en-US" altLang="zh-CN" baseline="0" dirty="0" smtClean="0"/>
          </a:p>
          <a:p>
            <a:endParaRPr lang="en-US" altLang="zh-CN" baseline="0" dirty="0" smtClean="0"/>
          </a:p>
        </p:txBody>
      </p:sp>
    </p:spTree>
    <p:extLst>
      <p:ext uri="{BB962C8B-B14F-4D97-AF65-F5344CB8AC3E}">
        <p14:creationId xmlns:p14="http://schemas.microsoft.com/office/powerpoint/2010/main" val="2492102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1223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To</a:t>
            </a:r>
            <a:r>
              <a:rPr lang="zh-CN" altLang="en-US" dirty="0" smtClean="0"/>
              <a:t> </a:t>
            </a:r>
            <a:r>
              <a:rPr lang="en-US" altLang="zh-CN" dirty="0" smtClean="0"/>
              <a:t>analyze</a:t>
            </a:r>
            <a:r>
              <a:rPr lang="zh-CN" altLang="en-US" dirty="0" smtClean="0"/>
              <a:t> </a:t>
            </a:r>
            <a:r>
              <a:rPr lang="en-US" altLang="zh-CN" dirty="0" smtClean="0"/>
              <a:t>networks,</a:t>
            </a:r>
            <a:r>
              <a:rPr lang="zh-CN" altLang="en-US" dirty="0" smtClean="0"/>
              <a:t> </a:t>
            </a:r>
            <a:r>
              <a:rPr lang="en-US" altLang="zh-CN" dirty="0" smtClean="0"/>
              <a:t>the</a:t>
            </a:r>
            <a:r>
              <a:rPr lang="zh-CN" altLang="en-US" dirty="0" smtClean="0"/>
              <a:t> </a:t>
            </a:r>
            <a:r>
              <a:rPr lang="en-US" altLang="zh-CN" dirty="0" smtClean="0"/>
              <a:t>first</a:t>
            </a:r>
            <a:r>
              <a:rPr lang="zh-CN" altLang="en-US" dirty="0" smtClean="0"/>
              <a:t> </a:t>
            </a:r>
            <a:r>
              <a:rPr lang="en-US" altLang="zh-CN" dirty="0" smtClean="0"/>
              <a:t>step</a:t>
            </a:r>
            <a:r>
              <a:rPr lang="zh-CN" altLang="en-US" dirty="0" smtClean="0"/>
              <a:t> </a:t>
            </a:r>
            <a:r>
              <a:rPr lang="en-US" altLang="zh-CN" dirty="0" smtClean="0"/>
              <a:t>is</a:t>
            </a:r>
            <a:r>
              <a:rPr lang="zh-CN" altLang="en-US" dirty="0" smtClean="0"/>
              <a:t> </a:t>
            </a:r>
            <a:r>
              <a:rPr lang="en-US" altLang="zh-CN" dirty="0" smtClean="0"/>
              <a:t>to</a:t>
            </a:r>
            <a:r>
              <a:rPr lang="zh-CN" altLang="en-US" dirty="0" smtClean="0"/>
              <a:t> </a:t>
            </a:r>
            <a:r>
              <a:rPr lang="en-US" altLang="zh-CN" dirty="0" smtClean="0"/>
              <a:t>effectively</a:t>
            </a:r>
            <a:r>
              <a:rPr lang="zh-CN" altLang="en-US" dirty="0" smtClean="0"/>
              <a:t> </a:t>
            </a:r>
            <a:r>
              <a:rPr lang="en-US" altLang="zh-CN" dirty="0" smtClean="0"/>
              <a:t>represent</a:t>
            </a:r>
            <a:r>
              <a:rPr lang="zh-CN" altLang="en-US" dirty="0" smtClean="0"/>
              <a:t> </a:t>
            </a:r>
            <a:r>
              <a:rPr lang="en-US" altLang="zh-CN" dirty="0" smtClean="0"/>
              <a:t>networks</a:t>
            </a:r>
            <a:r>
              <a:rPr lang="zh-CN" altLang="zh-CN" dirty="0" smtClean="0"/>
              <a:t>,</a:t>
            </a:r>
            <a:r>
              <a:rPr lang="zh-CN" altLang="en-US" dirty="0" smtClean="0"/>
              <a:t> </a:t>
            </a:r>
            <a:r>
              <a:rPr lang="en-US" altLang="zh-CN" dirty="0" smtClean="0"/>
              <a:t>which</a:t>
            </a:r>
            <a:r>
              <a:rPr lang="zh-CN" altLang="en-US" dirty="0" smtClean="0"/>
              <a:t> </a:t>
            </a:r>
            <a:r>
              <a:rPr lang="en-US" altLang="zh-CN" dirty="0" smtClean="0"/>
              <a:t>largely</a:t>
            </a:r>
            <a:r>
              <a:rPr lang="zh-CN" altLang="en-US" dirty="0" smtClean="0"/>
              <a:t> </a:t>
            </a:r>
            <a:r>
              <a:rPr lang="en-US" altLang="zh-CN" dirty="0" smtClean="0"/>
              <a:t>determine</a:t>
            </a:r>
            <a:r>
              <a:rPr lang="zh-CN" altLang="en-US" dirty="0" smtClean="0"/>
              <a:t> </a:t>
            </a:r>
            <a:r>
              <a:rPr lang="en-US" altLang="zh-CN" dirty="0" smtClean="0"/>
              <a:t>the</a:t>
            </a:r>
            <a:r>
              <a:rPr lang="zh-CN" altLang="en-US" dirty="0" smtClean="0"/>
              <a:t> </a:t>
            </a:r>
            <a:r>
              <a:rPr lang="en-US" altLang="zh-CN" dirty="0" smtClean="0"/>
              <a:t>performance</a:t>
            </a:r>
            <a:r>
              <a:rPr lang="zh-CN" altLang="en-US" dirty="0" smtClean="0"/>
              <a:t> </a:t>
            </a:r>
            <a:r>
              <a:rPr lang="en-US" altLang="zh-CN" dirty="0" smtClean="0"/>
              <a:t>of</a:t>
            </a:r>
            <a:r>
              <a:rPr lang="zh-CN" altLang="en-US" dirty="0" smtClean="0"/>
              <a:t> </a:t>
            </a:r>
            <a:r>
              <a:rPr lang="en-US" altLang="zh-CN" dirty="0" smtClean="0"/>
              <a:t>many</a:t>
            </a:r>
            <a:r>
              <a:rPr lang="zh-CN" altLang="en-US" dirty="0" smtClean="0"/>
              <a:t> </a:t>
            </a:r>
            <a:r>
              <a:rPr lang="en-US" altLang="zh-CN" dirty="0" smtClean="0"/>
              <a:t>follow</a:t>
            </a:r>
            <a:r>
              <a:rPr lang="zh-CN" altLang="en-US" dirty="0" smtClean="0"/>
              <a:t> </a:t>
            </a:r>
            <a:r>
              <a:rPr lang="en-US" altLang="zh-CN" dirty="0" smtClean="0"/>
              <a:t>up</a:t>
            </a:r>
            <a:r>
              <a:rPr lang="zh-CN" altLang="en-US" dirty="0" smtClean="0"/>
              <a:t> </a:t>
            </a:r>
            <a:r>
              <a:rPr lang="en-US" altLang="zh-CN" dirty="0" smtClean="0"/>
              <a:t>tasks</a:t>
            </a:r>
            <a:r>
              <a:rPr lang="zh-CN" altLang="en-US" dirty="0" smtClean="0"/>
              <a:t> </a:t>
            </a:r>
            <a:r>
              <a:rPr lang="en-US" altLang="zh-CN" dirty="0" smtClean="0"/>
              <a:t>on</a:t>
            </a:r>
            <a:r>
              <a:rPr lang="zh-CN" altLang="en-US" dirty="0" smtClean="0"/>
              <a:t> </a:t>
            </a:r>
            <a:r>
              <a:rPr lang="en-US" altLang="zh-CN" dirty="0" smtClean="0"/>
              <a:t>networks.</a:t>
            </a:r>
            <a:r>
              <a:rPr lang="zh-CN" altLang="en-US" dirty="0" smtClean="0"/>
              <a:t> </a:t>
            </a:r>
            <a:r>
              <a:rPr lang="en-US" altLang="zh-CN" dirty="0" smtClean="0"/>
              <a:t>You</a:t>
            </a:r>
            <a:r>
              <a:rPr lang="zh-CN" altLang="en-US" dirty="0" smtClean="0"/>
              <a:t> </a:t>
            </a:r>
            <a:r>
              <a:rPr lang="en-US" altLang="zh-CN" dirty="0" smtClean="0"/>
              <a:t>may</a:t>
            </a:r>
            <a:r>
              <a:rPr lang="zh-CN" altLang="en-US" dirty="0" smtClean="0"/>
              <a:t> </a:t>
            </a:r>
            <a:r>
              <a:rPr lang="en-US" altLang="zh-CN" dirty="0" smtClean="0"/>
              <a:t>think</a:t>
            </a:r>
            <a:r>
              <a:rPr lang="zh-CN" altLang="en-US" dirty="0" smtClean="0"/>
              <a:t> </a:t>
            </a:r>
            <a:r>
              <a:rPr lang="en-US" altLang="zh-CN" dirty="0" smtClean="0"/>
              <a:t>this</a:t>
            </a:r>
            <a:r>
              <a:rPr lang="zh-CN" altLang="en-US" dirty="0" smtClean="0"/>
              <a:t> </a:t>
            </a:r>
            <a:r>
              <a:rPr lang="en-US" altLang="zh-CN" dirty="0" smtClean="0"/>
              <a:t>is</a:t>
            </a:r>
            <a:r>
              <a:rPr lang="zh-CN" altLang="en-US" dirty="0" smtClean="0"/>
              <a:t>  </a:t>
            </a:r>
            <a:r>
              <a:rPr lang="en-US" altLang="zh-CN" dirty="0" smtClean="0"/>
              <a:t>very</a:t>
            </a:r>
            <a:r>
              <a:rPr lang="zh-CN" altLang="en-US" dirty="0" smtClean="0"/>
              <a:t> </a:t>
            </a:r>
            <a:r>
              <a:rPr lang="en-US" altLang="zh-CN" dirty="0" smtClean="0"/>
              <a:t>easy</a:t>
            </a:r>
            <a:r>
              <a:rPr lang="zh-CN" altLang="en-US" dirty="0" smtClean="0"/>
              <a:t> </a:t>
            </a:r>
            <a:r>
              <a:rPr lang="en-US" altLang="zh-CN" dirty="0" smtClean="0"/>
              <a:t>by</a:t>
            </a:r>
            <a:r>
              <a:rPr lang="zh-CN" altLang="en-US" dirty="0" smtClean="0"/>
              <a:t> </a:t>
            </a:r>
            <a:r>
              <a:rPr lang="en-US" altLang="zh-CN" dirty="0" smtClean="0"/>
              <a:t>simply</a:t>
            </a:r>
            <a:r>
              <a:rPr lang="zh-CN" altLang="en-US" dirty="0" smtClean="0"/>
              <a:t> </a:t>
            </a:r>
            <a:r>
              <a:rPr lang="en-US" altLang="zh-CN" dirty="0" smtClean="0"/>
              <a:t>representing</a:t>
            </a:r>
            <a:r>
              <a:rPr lang="zh-CN" altLang="en-US" dirty="0" smtClean="0"/>
              <a:t> </a:t>
            </a:r>
            <a:r>
              <a:rPr lang="en-US" altLang="zh-CN" dirty="0" smtClean="0"/>
              <a:t>networks</a:t>
            </a:r>
            <a:r>
              <a:rPr lang="zh-CN" altLang="en-US" dirty="0" smtClean="0"/>
              <a:t> </a:t>
            </a:r>
            <a:r>
              <a:rPr lang="en-US" altLang="zh-CN" dirty="0" smtClean="0"/>
              <a:t>as</a:t>
            </a:r>
            <a:r>
              <a:rPr lang="zh-CN" altLang="en-US" dirty="0" smtClean="0"/>
              <a:t> </a:t>
            </a:r>
            <a:r>
              <a:rPr lang="en-US" altLang="zh-CN" dirty="0" smtClean="0"/>
              <a:t>adjacency</a:t>
            </a:r>
            <a:r>
              <a:rPr lang="zh-CN" altLang="en-US" dirty="0" smtClean="0"/>
              <a:t> </a:t>
            </a:r>
            <a:r>
              <a:rPr lang="en-US" altLang="zh-CN" dirty="0" smtClean="0"/>
              <a:t>matrices.</a:t>
            </a:r>
            <a:r>
              <a:rPr lang="zh-CN" altLang="en-US" dirty="0" smtClean="0"/>
              <a:t> </a:t>
            </a:r>
            <a:r>
              <a:rPr lang="en-US" altLang="zh-CN" dirty="0" smtClean="0"/>
              <a:t>However,</a:t>
            </a:r>
            <a:r>
              <a:rPr lang="zh-CN" altLang="en-US" dirty="0" smtClean="0"/>
              <a:t> </a:t>
            </a:r>
            <a:r>
              <a:rPr lang="en-US" altLang="zh-CN" dirty="0" smtClean="0"/>
              <a:t>this</a:t>
            </a:r>
            <a:r>
              <a:rPr lang="zh-CN" altLang="en-US" dirty="0" smtClean="0"/>
              <a:t> </a:t>
            </a:r>
            <a:r>
              <a:rPr lang="en-US" altLang="zh-CN" dirty="0" smtClean="0"/>
              <a:t>type</a:t>
            </a:r>
            <a:r>
              <a:rPr lang="zh-CN" altLang="en-US" dirty="0" smtClean="0"/>
              <a:t> </a:t>
            </a:r>
            <a:r>
              <a:rPr lang="en-US" altLang="zh-CN" dirty="0" smtClean="0"/>
              <a:t>of</a:t>
            </a:r>
            <a:r>
              <a:rPr lang="zh-CN" altLang="en-US" dirty="0" smtClean="0"/>
              <a:t> </a:t>
            </a:r>
            <a:r>
              <a:rPr lang="en-US" altLang="zh-CN" dirty="0" smtClean="0"/>
              <a:t>representations</a:t>
            </a:r>
            <a:r>
              <a:rPr lang="zh-CN" altLang="en-US" dirty="0" smtClean="0"/>
              <a:t> </a:t>
            </a:r>
            <a:r>
              <a:rPr lang="en-US" altLang="zh-CN" dirty="0" smtClean="0"/>
              <a:t>suffers</a:t>
            </a:r>
            <a:r>
              <a:rPr lang="zh-CN" altLang="en-US" dirty="0" smtClean="0"/>
              <a:t> </a:t>
            </a:r>
            <a:r>
              <a:rPr lang="en-US" altLang="zh-CN" dirty="0" smtClean="0"/>
              <a:t>from</a:t>
            </a:r>
            <a:r>
              <a:rPr lang="zh-CN" altLang="en-US" dirty="0" smtClean="0"/>
              <a:t> </a:t>
            </a:r>
            <a:r>
              <a:rPr lang="en-US" altLang="zh-CN" dirty="0" smtClean="0"/>
              <a:t>serious</a:t>
            </a:r>
            <a:r>
              <a:rPr lang="zh-CN" altLang="en-US" dirty="0" smtClean="0"/>
              <a:t> </a:t>
            </a:r>
            <a:r>
              <a:rPr lang="en-US" altLang="zh-CN" dirty="0" smtClean="0"/>
              <a:t>problem</a:t>
            </a:r>
            <a:r>
              <a:rPr lang="zh-CN" altLang="en-US" dirty="0" smtClean="0"/>
              <a:t> </a:t>
            </a:r>
            <a:r>
              <a:rPr lang="en-US" altLang="zh-CN" dirty="0" smtClean="0"/>
              <a:t>of</a:t>
            </a:r>
            <a:r>
              <a:rPr lang="zh-CN" altLang="en-US" dirty="0" smtClean="0"/>
              <a:t> </a:t>
            </a:r>
            <a:r>
              <a:rPr lang="en-US" altLang="zh-CN" dirty="0" smtClean="0"/>
              <a:t>data</a:t>
            </a:r>
            <a:r>
              <a:rPr lang="zh-CN" altLang="en-US" dirty="0" smtClean="0"/>
              <a:t> </a:t>
            </a:r>
            <a:r>
              <a:rPr lang="en-US" altLang="zh-CN" dirty="0" err="1" smtClean="0"/>
              <a:t>sparsity</a:t>
            </a:r>
            <a:r>
              <a:rPr lang="zh-CN" altLang="zh-CN" dirty="0" smtClean="0"/>
              <a:t> </a:t>
            </a:r>
            <a:r>
              <a:rPr lang="en-US" altLang="zh-CN" dirty="0" smtClean="0"/>
              <a:t>and</a:t>
            </a:r>
            <a:r>
              <a:rPr lang="zh-CN" altLang="en-US" dirty="0" smtClean="0"/>
              <a:t> </a:t>
            </a:r>
            <a:r>
              <a:rPr lang="en-US" altLang="zh-CN" dirty="0" smtClean="0"/>
              <a:t>high-dimensionality,</a:t>
            </a:r>
            <a:r>
              <a:rPr lang="zh-CN" altLang="en-US" dirty="0" smtClean="0"/>
              <a:t> </a:t>
            </a:r>
            <a:r>
              <a:rPr lang="en-US" altLang="zh-CN" dirty="0" smtClean="0"/>
              <a:t>which</a:t>
            </a:r>
            <a:r>
              <a:rPr lang="zh-CN" altLang="en-US" dirty="0" smtClean="0"/>
              <a:t> </a:t>
            </a:r>
            <a:r>
              <a:rPr lang="en-US" altLang="zh-CN" dirty="0" smtClean="0"/>
              <a:t>does</a:t>
            </a:r>
            <a:r>
              <a:rPr lang="zh-CN" altLang="en-US" dirty="0" smtClean="0"/>
              <a:t> </a:t>
            </a:r>
            <a:r>
              <a:rPr lang="en-US" altLang="zh-CN" dirty="0" smtClean="0"/>
              <a:t>not</a:t>
            </a:r>
            <a:r>
              <a:rPr lang="zh-CN" altLang="en-US" dirty="0" smtClean="0"/>
              <a:t> </a:t>
            </a:r>
            <a:r>
              <a:rPr lang="en-US" altLang="zh-CN" dirty="0" smtClean="0"/>
              <a:t>facility</a:t>
            </a:r>
            <a:r>
              <a:rPr lang="zh-CN" altLang="en-US" dirty="0" smtClean="0"/>
              <a:t> </a:t>
            </a:r>
            <a:r>
              <a:rPr lang="en-US" altLang="zh-CN" dirty="0" smtClean="0"/>
              <a:t>computation</a:t>
            </a:r>
            <a:r>
              <a:rPr lang="zh-CN" altLang="en-US" dirty="0" smtClean="0"/>
              <a:t> </a:t>
            </a:r>
            <a:r>
              <a:rPr lang="en-US" altLang="zh-CN" dirty="0" smtClean="0"/>
              <a:t>for</a:t>
            </a:r>
            <a:r>
              <a:rPr lang="zh-CN" altLang="en-US" dirty="0" smtClean="0"/>
              <a:t> </a:t>
            </a:r>
            <a:r>
              <a:rPr lang="en-US" altLang="zh-CN" dirty="0" smtClean="0"/>
              <a:t>network</a:t>
            </a:r>
            <a:r>
              <a:rPr lang="zh-CN" altLang="en-US" dirty="0" smtClean="0"/>
              <a:t> </a:t>
            </a:r>
            <a:r>
              <a:rPr lang="en-US" altLang="zh-CN" dirty="0" smtClean="0"/>
              <a:t>analysis</a:t>
            </a:r>
            <a:r>
              <a:rPr lang="zh-CN" altLang="zh-CN" dirty="0" smtClean="0"/>
              <a:t>.</a:t>
            </a:r>
            <a:r>
              <a:rPr lang="zh-CN" altLang="en-US" dirty="0" smtClean="0"/>
              <a:t> </a:t>
            </a:r>
            <a:r>
              <a:rPr lang="en-US" altLang="zh-CN" dirty="0" smtClean="0"/>
              <a:t>Meanwhile,</a:t>
            </a:r>
            <a:r>
              <a:rPr lang="zh-CN" altLang="en-US" dirty="0" smtClean="0"/>
              <a:t> </a:t>
            </a:r>
            <a:r>
              <a:rPr lang="en-US" altLang="zh-CN" dirty="0" smtClean="0"/>
              <a:t>it</a:t>
            </a:r>
            <a:r>
              <a:rPr lang="zh-CN" altLang="en-US" dirty="0" smtClean="0"/>
              <a:t> </a:t>
            </a:r>
            <a:r>
              <a:rPr lang="en-US" altLang="zh-CN" dirty="0" smtClean="0"/>
              <a:t>do</a:t>
            </a:r>
            <a:r>
              <a:rPr lang="zh-CN" altLang="en-US" dirty="0" smtClean="0"/>
              <a:t> </a:t>
            </a:r>
            <a:r>
              <a:rPr lang="en-US" altLang="zh-CN" dirty="0" smtClean="0"/>
              <a:t>not</a:t>
            </a:r>
            <a:r>
              <a:rPr lang="zh-CN" altLang="en-US" dirty="0" smtClean="0"/>
              <a:t> </a:t>
            </a:r>
            <a:r>
              <a:rPr lang="en-US" altLang="zh-CN" dirty="0" smtClean="0"/>
              <a:t>represent</a:t>
            </a:r>
            <a:r>
              <a:rPr lang="zh-CN" altLang="en-US" dirty="0" smtClean="0"/>
              <a:t> </a:t>
            </a:r>
            <a:r>
              <a:rPr lang="en-US" altLang="zh-CN" dirty="0" smtClean="0"/>
              <a:t>any</a:t>
            </a:r>
            <a:r>
              <a:rPr lang="zh-CN" altLang="en-US" dirty="0" smtClean="0"/>
              <a:t> </a:t>
            </a:r>
            <a:r>
              <a:rPr lang="en-US" altLang="zh-CN" dirty="0" smtClean="0"/>
              <a:t>semantics,</a:t>
            </a:r>
            <a:r>
              <a:rPr lang="zh-CN" altLang="en-US" dirty="0" smtClean="0"/>
              <a:t> </a:t>
            </a:r>
            <a:r>
              <a:rPr lang="en-US" altLang="zh-CN" dirty="0" smtClean="0"/>
              <a:t>making</a:t>
            </a:r>
            <a:r>
              <a:rPr lang="zh-CN" altLang="en-US" dirty="0" smtClean="0"/>
              <a:t> </a:t>
            </a:r>
            <a:r>
              <a:rPr lang="en-US" altLang="zh-CN" dirty="0" smtClean="0"/>
              <a:t>it</a:t>
            </a:r>
            <a:r>
              <a:rPr lang="zh-CN" altLang="en-US" dirty="0" smtClean="0"/>
              <a:t> </a:t>
            </a:r>
            <a:r>
              <a:rPr lang="en-US" altLang="zh-CN" dirty="0" smtClean="0"/>
              <a:t>difficult</a:t>
            </a:r>
            <a:r>
              <a:rPr lang="zh-CN" altLang="en-US" dirty="0" smtClean="0"/>
              <a:t> </a:t>
            </a:r>
            <a:r>
              <a:rPr lang="en-US" altLang="zh-CN" dirty="0" smtClean="0"/>
              <a:t>to</a:t>
            </a:r>
            <a:r>
              <a:rPr lang="zh-CN" altLang="en-US" dirty="0" smtClean="0"/>
              <a:t> </a:t>
            </a:r>
            <a:r>
              <a:rPr lang="en-US" altLang="zh-CN" dirty="0" smtClean="0"/>
              <a:t>understand</a:t>
            </a:r>
            <a:r>
              <a:rPr lang="zh-CN" altLang="en-US" dirty="0" smtClean="0"/>
              <a:t> </a:t>
            </a:r>
            <a:r>
              <a:rPr lang="en-US" altLang="zh-CN" dirty="0" smtClean="0"/>
              <a:t>networks.</a:t>
            </a:r>
            <a:r>
              <a:rPr lang="zh-CN" altLang="en-US" dirty="0" smtClean="0"/>
              <a:t> </a:t>
            </a:r>
            <a:endParaRPr lang="en-US" altLang="zh-CN" dirty="0" smtClean="0"/>
          </a:p>
          <a:p>
            <a:endParaRPr lang="en-US" altLang="zh-CN" dirty="0" smtClean="0"/>
          </a:p>
        </p:txBody>
      </p:sp>
    </p:spTree>
    <p:extLst>
      <p:ext uri="{BB962C8B-B14F-4D97-AF65-F5344CB8AC3E}">
        <p14:creationId xmlns:p14="http://schemas.microsoft.com/office/powerpoint/2010/main" val="1135189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 can also take a closer look and</a:t>
            </a:r>
            <a:r>
              <a:rPr lang="en-US" b="1" baseline="0" dirty="0" smtClean="0"/>
              <a:t> compare two fields. Here we compare the papers in computer science and mathematics. We can see that the layouts of their papers do overlap quite a bit, showing that computer science and mathematics are indeed very related to each other.</a:t>
            </a:r>
            <a:endParaRPr lang="en-US" b="1" dirty="0" smtClean="0"/>
          </a:p>
          <a:p>
            <a:endParaRPr lang="en-US" dirty="0" smtClean="0"/>
          </a:p>
          <a:p>
            <a:endParaRPr lang="en-US" dirty="0"/>
          </a:p>
        </p:txBody>
      </p:sp>
    </p:spTree>
    <p:extLst>
      <p:ext uri="{BB962C8B-B14F-4D97-AF65-F5344CB8AC3E}">
        <p14:creationId xmlns:p14="http://schemas.microsoft.com/office/powerpoint/2010/main" val="2545520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b="1" baseline="0" dirty="0" smtClean="0"/>
              <a:t>Similarly, we can compare physics and biology. This time the two fields do not overlap much. </a:t>
            </a:r>
            <a:endParaRPr lang="en-US" b="1" dirty="0" smtClean="0"/>
          </a:p>
          <a:p>
            <a:endParaRPr lang="en-US" dirty="0"/>
          </a:p>
        </p:txBody>
      </p:sp>
    </p:spTree>
    <p:extLst>
      <p:ext uri="{BB962C8B-B14F-4D97-AF65-F5344CB8AC3E}">
        <p14:creationId xmlns:p14="http://schemas.microsoft.com/office/powerpoint/2010/main" val="3364784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Coming back to computer science and mathematics. By coloring the overlapped regions differently with the yellow color, we can observe the common topics of the two fields We can see that the most common topics of the two fields</a:t>
            </a:r>
            <a:r>
              <a:rPr lang="zh-CN" altLang="en-US" b="1" baseline="0" dirty="0" smtClean="0"/>
              <a:t> </a:t>
            </a:r>
            <a:r>
              <a:rPr lang="en-US" b="1" baseline="0" dirty="0" smtClean="0"/>
              <a:t>are statistical modeling, pattern recognition, optimization, signal processing and system analysis. This is very reasonable, as mathematics provides computer sciences the fundamental theory and analysis tools.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134232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b="1" baseline="0" dirty="0" smtClean="0"/>
              <a:t>What about the overlap between computer science and physics? The common topics between computer science and physics, colored in red, are system reliability, optical systems, control systems and system analysis. You can see all of them are about systems. Note that the topic “system analysis” is shared by all the three fields.</a:t>
            </a:r>
          </a:p>
          <a:p>
            <a:endParaRPr lang="en-US" dirty="0"/>
          </a:p>
        </p:txBody>
      </p:sp>
    </p:spTree>
    <p:extLst>
      <p:ext uri="{BB962C8B-B14F-4D97-AF65-F5344CB8AC3E}">
        <p14:creationId xmlns:p14="http://schemas.microsoft.com/office/powerpoint/2010/main" val="3517167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a:t>
            </a:r>
            <a:r>
              <a:rPr lang="zh-CN" altLang="en-US" dirty="0" smtClean="0"/>
              <a:t> </a:t>
            </a:r>
            <a:r>
              <a:rPr lang="en-US" altLang="zh-CN" dirty="0" smtClean="0"/>
              <a:t>some</a:t>
            </a:r>
            <a:r>
              <a:rPr lang="zh-CN" altLang="en-US" dirty="0" smtClean="0"/>
              <a:t> </a:t>
            </a:r>
            <a:r>
              <a:rPr lang="en-US" altLang="zh-CN" dirty="0" smtClean="0"/>
              <a:t>fun?</a:t>
            </a:r>
            <a:r>
              <a:rPr lang="zh-CN" altLang="en-US" dirty="0" smtClean="0"/>
              <a:t> </a:t>
            </a:r>
            <a:r>
              <a:rPr lang="en-US" altLang="zh-CN" dirty="0" smtClean="0"/>
              <a:t>But</a:t>
            </a:r>
            <a:r>
              <a:rPr lang="zh-CN" altLang="en-US" dirty="0" smtClean="0"/>
              <a:t> </a:t>
            </a:r>
            <a:r>
              <a:rPr lang="en-US" altLang="zh-CN" dirty="0" smtClean="0"/>
              <a:t>as</a:t>
            </a:r>
            <a:r>
              <a:rPr lang="zh-CN" altLang="en-US" dirty="0" smtClean="0"/>
              <a:t> </a:t>
            </a:r>
            <a:r>
              <a:rPr lang="en-US" altLang="zh-CN" dirty="0" smtClean="0"/>
              <a:t>mentioned</a:t>
            </a:r>
            <a:r>
              <a:rPr lang="zh-CN" altLang="en-US" dirty="0" smtClean="0"/>
              <a:t> </a:t>
            </a:r>
            <a:r>
              <a:rPr lang="en-US" altLang="zh-CN" dirty="0" smtClean="0"/>
              <a:t>previously</a:t>
            </a:r>
            <a:r>
              <a:rPr lang="zh-CN" altLang="en-US" dirty="0" smtClean="0"/>
              <a:t>, </a:t>
            </a:r>
            <a:r>
              <a:rPr lang="en-US" altLang="zh-CN" dirty="0" smtClean="0"/>
              <a:t>it</a:t>
            </a:r>
            <a:r>
              <a:rPr lang="zh-CN" altLang="en-US" dirty="0" smtClean="0"/>
              <a:t> </a:t>
            </a:r>
            <a:r>
              <a:rPr lang="en-US" altLang="zh-CN" dirty="0" smtClean="0"/>
              <a:t>is</a:t>
            </a:r>
            <a:r>
              <a:rPr lang="zh-CN" altLang="en-US" dirty="0" smtClean="0"/>
              <a:t> </a:t>
            </a:r>
            <a:r>
              <a:rPr lang="en-US" altLang="zh-CN" dirty="0" smtClean="0"/>
              <a:t>very</a:t>
            </a:r>
            <a:r>
              <a:rPr lang="zh-CN" altLang="en-US" dirty="0" smtClean="0"/>
              <a:t> </a:t>
            </a:r>
            <a:r>
              <a:rPr lang="en-US" altLang="zh-CN" dirty="0" smtClean="0"/>
              <a:t>challenging</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such</a:t>
            </a:r>
            <a:r>
              <a:rPr lang="zh-CN" altLang="en-US" dirty="0" smtClean="0"/>
              <a:t> </a:t>
            </a:r>
            <a:r>
              <a:rPr lang="en-US" altLang="zh-CN" dirty="0" smtClean="0"/>
              <a:t>large-scale</a:t>
            </a:r>
            <a:r>
              <a:rPr lang="zh-CN" altLang="en-US" dirty="0" smtClean="0"/>
              <a:t> </a:t>
            </a:r>
            <a:r>
              <a:rPr lang="en-US" altLang="zh-CN" dirty="0" smtClean="0"/>
              <a:t>and</a:t>
            </a:r>
            <a:r>
              <a:rPr lang="zh-CN" altLang="en-US" dirty="0" smtClean="0"/>
              <a:t> </a:t>
            </a:r>
            <a:r>
              <a:rPr lang="en-US" altLang="zh-CN" dirty="0" smtClean="0"/>
              <a:t>high-dimensional</a:t>
            </a:r>
            <a:r>
              <a:rPr lang="zh-CN" altLang="en-US" dirty="0" smtClean="0"/>
              <a:t> </a:t>
            </a:r>
            <a:r>
              <a:rPr lang="en-US" altLang="zh-CN" dirty="0" smtClean="0"/>
              <a:t>data</a:t>
            </a:r>
            <a:r>
              <a:rPr lang="zh-CN" altLang="en-US" dirty="0" smtClean="0"/>
              <a:t> </a:t>
            </a:r>
            <a:r>
              <a:rPr lang="en-US" altLang="zh-CN" dirty="0" smtClean="0"/>
              <a:t>since</a:t>
            </a:r>
            <a:r>
              <a:rPr lang="zh-CN" altLang="en-US" dirty="0" smtClean="0"/>
              <a:t> </a:t>
            </a:r>
            <a:r>
              <a:rPr lang="en-US" altLang="zh-CN" dirty="0" smtClean="0"/>
              <a:t>for</a:t>
            </a:r>
            <a:r>
              <a:rPr lang="zh-CN" altLang="en-US" dirty="0" smtClean="0"/>
              <a:t> </a:t>
            </a:r>
            <a:r>
              <a:rPr lang="en-US" altLang="zh-CN" dirty="0" smtClean="0"/>
              <a:t>both</a:t>
            </a:r>
            <a:r>
              <a:rPr lang="zh-CN" altLang="en-US" dirty="0" smtClean="0"/>
              <a:t> </a:t>
            </a:r>
            <a:r>
              <a:rPr lang="en-US" altLang="zh-CN" dirty="0" smtClean="0"/>
              <a:t>stages</a:t>
            </a:r>
            <a:r>
              <a:rPr lang="zh-CN" altLang="en-US" dirty="0" smtClean="0"/>
              <a:t> </a:t>
            </a:r>
            <a:r>
              <a:rPr lang="en-US" altLang="zh-CN" dirty="0" smtClean="0"/>
              <a:t>of</a:t>
            </a:r>
            <a:r>
              <a:rPr lang="zh-CN" altLang="en-US" dirty="0" smtClean="0"/>
              <a:t> </a:t>
            </a:r>
            <a:r>
              <a:rPr lang="en-US" altLang="zh-CN" dirty="0" smtClean="0"/>
              <a:t>K-NNG</a:t>
            </a:r>
            <a:r>
              <a:rPr lang="zh-CN" altLang="en-US" dirty="0" smtClean="0"/>
              <a:t> </a:t>
            </a:r>
            <a:r>
              <a:rPr lang="en-US" altLang="zh-CN" dirty="0" smtClean="0"/>
              <a:t>and</a:t>
            </a:r>
            <a:r>
              <a:rPr lang="zh-CN" altLang="en-US" dirty="0" smtClean="0"/>
              <a:t> </a:t>
            </a:r>
            <a:r>
              <a:rPr lang="en-US" altLang="zh-CN" dirty="0" smtClean="0"/>
              <a:t>K-NNG</a:t>
            </a:r>
            <a:r>
              <a:rPr lang="zh-CN" altLang="en-US" dirty="0" smtClean="0"/>
              <a:t> </a:t>
            </a:r>
            <a:r>
              <a:rPr lang="en-US" altLang="zh-CN" dirty="0" smtClean="0"/>
              <a:t>layout.</a:t>
            </a:r>
            <a:r>
              <a:rPr lang="zh-CN" altLang="en-US" dirty="0" smtClean="0"/>
              <a:t> </a:t>
            </a:r>
            <a:r>
              <a:rPr lang="zh-CN" altLang="zh-CN" dirty="0" smtClean="0"/>
              <a:t> </a:t>
            </a:r>
            <a:r>
              <a:rPr lang="en-US" altLang="zh-CN" dirty="0" smtClean="0"/>
              <a:t>Next,</a:t>
            </a:r>
            <a:r>
              <a:rPr lang="zh-CN" altLang="en-US" dirty="0" smtClean="0"/>
              <a:t> </a:t>
            </a:r>
            <a:r>
              <a:rPr lang="en-US" altLang="zh-CN" dirty="0" smtClean="0"/>
              <a:t>I</a:t>
            </a:r>
            <a:r>
              <a:rPr lang="zh-CN" altLang="en-US" dirty="0" smtClean="0"/>
              <a:t> </a:t>
            </a:r>
            <a:r>
              <a:rPr lang="en-US" altLang="zh-CN" dirty="0" smtClean="0"/>
              <a:t>am</a:t>
            </a:r>
            <a:r>
              <a:rPr lang="zh-CN" altLang="en-US" dirty="0" smtClean="0"/>
              <a:t> </a:t>
            </a:r>
            <a:r>
              <a:rPr lang="en-US" altLang="zh-CN" dirty="0" smtClean="0"/>
              <a:t>going</a:t>
            </a:r>
            <a:r>
              <a:rPr lang="zh-CN" altLang="en-US" dirty="0" smtClean="0"/>
              <a:t> </a:t>
            </a:r>
            <a:r>
              <a:rPr lang="en-US" altLang="zh-CN" dirty="0" smtClean="0"/>
              <a:t>to</a:t>
            </a:r>
            <a:r>
              <a:rPr lang="zh-CN" altLang="en-US" dirty="0" smtClean="0"/>
              <a:t> </a:t>
            </a:r>
            <a:r>
              <a:rPr lang="en-US" altLang="zh-CN" dirty="0" smtClean="0"/>
              <a:t>introduce</a:t>
            </a:r>
            <a:r>
              <a:rPr lang="zh-CN" altLang="en-US" dirty="0" smtClean="0"/>
              <a:t> </a:t>
            </a:r>
            <a:r>
              <a:rPr lang="en-US" altLang="zh-CN" dirty="0" smtClean="0"/>
              <a:t>our</a:t>
            </a:r>
            <a:r>
              <a:rPr lang="zh-CN" altLang="en-US" dirty="0" smtClean="0"/>
              <a:t> </a:t>
            </a:r>
            <a:r>
              <a:rPr lang="en-US" altLang="zh-CN" dirty="0" smtClean="0"/>
              <a:t>efficient</a:t>
            </a:r>
            <a:r>
              <a:rPr lang="zh-CN" altLang="en-US" dirty="0" smtClean="0"/>
              <a:t> </a:t>
            </a:r>
            <a:r>
              <a:rPr lang="en-US" altLang="zh-CN" dirty="0" smtClean="0"/>
              <a:t>solution</a:t>
            </a:r>
            <a:r>
              <a:rPr lang="zh-CN" altLang="en-US" dirty="0" smtClean="0"/>
              <a:t> </a:t>
            </a:r>
            <a:r>
              <a:rPr lang="en-US" altLang="zh-CN" dirty="0" smtClean="0"/>
              <a:t>to</a:t>
            </a:r>
            <a:r>
              <a:rPr lang="zh-CN" altLang="en-US" dirty="0" smtClean="0"/>
              <a:t> </a:t>
            </a:r>
            <a:r>
              <a:rPr lang="en-US" altLang="zh-CN" dirty="0" smtClean="0"/>
              <a:t>constructing</a:t>
            </a:r>
            <a:r>
              <a:rPr lang="zh-CN" altLang="en-US" dirty="0" smtClean="0"/>
              <a:t> </a:t>
            </a:r>
            <a:r>
              <a:rPr lang="en-US" altLang="zh-CN" dirty="0" smtClean="0"/>
              <a:t>to</a:t>
            </a:r>
            <a:r>
              <a:rPr lang="zh-CN" altLang="en-US" dirty="0" smtClean="0"/>
              <a:t> </a:t>
            </a:r>
            <a:r>
              <a:rPr lang="en-US" altLang="zh-CN" dirty="0" smtClean="0"/>
              <a:t>K-NNG</a:t>
            </a:r>
            <a:r>
              <a:rPr lang="zh-CN" altLang="en-US" dirty="0" smtClean="0"/>
              <a:t> </a:t>
            </a:r>
            <a:r>
              <a:rPr lang="en-US" altLang="zh-CN" dirty="0" smtClean="0"/>
              <a:t>and</a:t>
            </a:r>
            <a:r>
              <a:rPr lang="zh-CN" altLang="en-US" dirty="0" smtClean="0"/>
              <a:t> </a:t>
            </a:r>
            <a:r>
              <a:rPr lang="en-US" altLang="zh-CN" dirty="0" smtClean="0"/>
              <a:t>K-NNG</a:t>
            </a:r>
            <a:r>
              <a:rPr lang="zh-CN" altLang="en-US" dirty="0" smtClean="0"/>
              <a:t> </a:t>
            </a:r>
            <a:r>
              <a:rPr lang="en-US" altLang="zh-CN" dirty="0" smtClean="0"/>
              <a:t>layout.</a:t>
            </a:r>
            <a:r>
              <a:rPr lang="zh-CN" altLang="en-US" dirty="0" smtClean="0"/>
              <a:t> </a:t>
            </a:r>
            <a:endParaRPr lang="en-US" dirty="0" smtClean="0"/>
          </a:p>
          <a:p>
            <a:endParaRPr lang="en-US" dirty="0" smtClean="0"/>
          </a:p>
        </p:txBody>
      </p:sp>
    </p:spTree>
    <p:extLst>
      <p:ext uri="{BB962C8B-B14F-4D97-AF65-F5344CB8AC3E}">
        <p14:creationId xmlns:p14="http://schemas.microsoft.com/office/powerpoint/2010/main" val="2429779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baseline="0" dirty="0" smtClean="0"/>
              <a:t>Our approach</a:t>
            </a:r>
            <a:r>
              <a:rPr lang="zh-CN" altLang="en-US" baseline="0" dirty="0" smtClean="0"/>
              <a:t> </a:t>
            </a:r>
            <a:r>
              <a:rPr lang="en-US" altLang="zh-CN" baseline="0" dirty="0" smtClean="0"/>
              <a:t>for</a:t>
            </a:r>
            <a:r>
              <a:rPr lang="zh-CN" altLang="en-US" baseline="0" dirty="0" smtClean="0"/>
              <a:t> </a:t>
            </a:r>
            <a:r>
              <a:rPr lang="en-US" altLang="zh-CN" baseline="0" dirty="0" smtClean="0"/>
              <a:t>K-NNG</a:t>
            </a:r>
            <a:r>
              <a:rPr lang="en-US" baseline="0" dirty="0" smtClean="0"/>
              <a:t> is based on the</a:t>
            </a:r>
            <a:r>
              <a:rPr lang="zh-CN" altLang="en-US" baseline="0" dirty="0" smtClean="0"/>
              <a:t> </a:t>
            </a:r>
            <a:r>
              <a:rPr lang="en-US" baseline="0" dirty="0" smtClean="0"/>
              <a:t>state-of-the-art approach of</a:t>
            </a:r>
            <a:r>
              <a:rPr lang="zh-CN" altLang="en-US" baseline="0" dirty="0" smtClean="0"/>
              <a:t> </a:t>
            </a:r>
            <a:r>
              <a:rPr lang="en-US" altLang="zh-CN" baseline="0" dirty="0" smtClean="0"/>
              <a:t>K-NNG:</a:t>
            </a:r>
            <a:r>
              <a:rPr lang="zh-CN" altLang="en-US" baseline="0" dirty="0" smtClean="0"/>
              <a:t> </a:t>
            </a:r>
            <a:r>
              <a:rPr lang="en-US" baseline="0" dirty="0" smtClean="0"/>
              <a:t>random projection trees</a:t>
            </a:r>
            <a:r>
              <a:rPr lang="en-US" altLang="zh-CN" baseline="0" dirty="0" smtClean="0"/>
              <a:t>.</a:t>
            </a:r>
            <a:r>
              <a:rPr lang="zh-CN" altLang="en-US" baseline="0" dirty="0" smtClean="0"/>
              <a:t> </a:t>
            </a:r>
            <a:r>
              <a:rPr lang="en-US" altLang="zh-CN" baseline="0" dirty="0" smtClean="0"/>
              <a:t>The</a:t>
            </a:r>
            <a:r>
              <a:rPr lang="zh-CN" altLang="en-US" baseline="0" dirty="0" smtClean="0"/>
              <a:t> </a:t>
            </a:r>
            <a:r>
              <a:rPr lang="en-US" altLang="zh-CN" baseline="0" dirty="0" smtClean="0"/>
              <a:t>basic</a:t>
            </a:r>
            <a:r>
              <a:rPr lang="zh-CN" altLang="en-US" baseline="0" dirty="0" smtClean="0"/>
              <a:t> </a:t>
            </a:r>
            <a:r>
              <a:rPr lang="en-US" altLang="zh-CN" baseline="0" dirty="0" smtClean="0"/>
              <a:t>idea</a:t>
            </a:r>
            <a:r>
              <a:rPr lang="en-US" baseline="0" dirty="0" smtClean="0"/>
              <a:t> is</a:t>
            </a:r>
            <a:r>
              <a:rPr lang="zh-CN" altLang="en-US" baseline="0" dirty="0" smtClean="0"/>
              <a:t> </a:t>
            </a:r>
            <a:r>
              <a:rPr lang="en-US" altLang="zh-CN" baseline="0" dirty="0" smtClean="0"/>
              <a:t>to</a:t>
            </a:r>
            <a:r>
              <a:rPr lang="zh-CN" altLang="en-US" baseline="0" dirty="0" smtClean="0"/>
              <a:t>  </a:t>
            </a:r>
            <a:r>
              <a:rPr lang="en-US" baseline="0" dirty="0" smtClean="0"/>
              <a:t>partition the whole space into different regions with multiple </a:t>
            </a:r>
            <a:r>
              <a:rPr lang="en-US" baseline="0" dirty="0" err="1" smtClean="0"/>
              <a:t>hyperplanes</a:t>
            </a:r>
            <a:r>
              <a:rPr lang="en-US" altLang="zh-CN" baseline="0" dirty="0" smtClean="0"/>
              <a:t>. The whole spaces are organized into a hierarchical tree structure.</a:t>
            </a:r>
          </a:p>
          <a:p>
            <a:pPr marL="0" marR="0" indent="0" defTabSz="457200" eaLnBrk="1" fontAlgn="auto" latinLnBrk="0" hangingPunct="1">
              <a:lnSpc>
                <a:spcPct val="125000"/>
              </a:lnSpc>
              <a:spcBef>
                <a:spcPts val="0"/>
              </a:spcBef>
              <a:spcAft>
                <a:spcPts val="0"/>
              </a:spcAft>
              <a:buClrTx/>
              <a:buSzTx/>
              <a:buFontTx/>
              <a:buNone/>
              <a:tabLst/>
              <a:defRPr/>
            </a:pPr>
            <a:endParaRPr lang="en-US" altLang="zh-CN"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tree,</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efficiently</a:t>
            </a:r>
            <a:r>
              <a:rPr lang="zh-CN" altLang="en-US" baseline="0" dirty="0" smtClean="0"/>
              <a:t> </a:t>
            </a:r>
            <a:r>
              <a:rPr lang="en-US" altLang="zh-CN" baseline="0" dirty="0" smtClean="0"/>
              <a:t>construct</a:t>
            </a:r>
            <a:r>
              <a:rPr lang="zh-CN" altLang="en-US" baseline="0" dirty="0" smtClean="0"/>
              <a:t> </a:t>
            </a:r>
            <a:r>
              <a:rPr lang="en-US" altLang="zh-CN" baseline="0" dirty="0" smtClean="0"/>
              <a:t>an</a:t>
            </a:r>
            <a:r>
              <a:rPr lang="zh-CN" altLang="en-US" baseline="0" dirty="0" smtClean="0"/>
              <a:t> </a:t>
            </a:r>
            <a:r>
              <a:rPr lang="en-US" altLang="zh-CN" baseline="0" dirty="0" smtClean="0"/>
              <a:t>approximate</a:t>
            </a:r>
            <a:r>
              <a:rPr lang="zh-CN" altLang="en-US" baseline="0" dirty="0" smtClean="0"/>
              <a:t> </a:t>
            </a:r>
            <a:r>
              <a:rPr lang="en-US" altLang="zh-CN" baseline="0" dirty="0" smtClean="0"/>
              <a:t>K-NNG.</a:t>
            </a:r>
            <a:endParaRPr lang="en-US" dirty="0" smtClean="0"/>
          </a:p>
          <a:p>
            <a:endParaRPr lang="en-US" dirty="0"/>
          </a:p>
        </p:txBody>
      </p:sp>
    </p:spTree>
    <p:extLst>
      <p:ext uri="{BB962C8B-B14F-4D97-AF65-F5344CB8AC3E}">
        <p14:creationId xmlns:p14="http://schemas.microsoft.com/office/powerpoint/2010/main" val="2141376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More</a:t>
            </a:r>
            <a:r>
              <a:rPr lang="zh-CN" altLang="en-US" dirty="0" smtClean="0"/>
              <a:t> </a:t>
            </a:r>
            <a:r>
              <a:rPr lang="en-US" altLang="zh-CN" dirty="0" smtClean="0"/>
              <a:t>specifically,</a:t>
            </a:r>
            <a:r>
              <a:rPr lang="zh-CN" altLang="en-US" dirty="0" smtClean="0"/>
              <a:t> </a:t>
            </a:r>
            <a:r>
              <a:rPr lang="en-US" altLang="zh-CN" dirty="0" smtClean="0"/>
              <a:t>s</a:t>
            </a:r>
            <a:r>
              <a:rPr lang="en-US" dirty="0" smtClean="0"/>
              <a:t>tarting</a:t>
            </a:r>
            <a:r>
              <a:rPr lang="en-US" baseline="0" dirty="0" smtClean="0"/>
              <a:t> from the entire space, which corresponds to the root node, the algorithm randomly choose a </a:t>
            </a:r>
            <a:r>
              <a:rPr lang="en-US" baseline="0" dirty="0" err="1" smtClean="0"/>
              <a:t>hyperplane</a:t>
            </a:r>
            <a:r>
              <a:rPr lang="en-US" baseline="0" dirty="0" smtClean="0"/>
              <a:t> and split the whole space into two subspaces, which becomes the children of the root node. By recursively doing this on the leaf nodes, we can partition the whole spaces into many small regions, each of which corresponds to a leaf node in the tree. </a:t>
            </a:r>
            <a:endParaRPr lang="en-US" dirty="0" smtClean="0"/>
          </a:p>
          <a:p>
            <a:endParaRPr lang="en-US" dirty="0"/>
          </a:p>
        </p:txBody>
      </p:sp>
    </p:spTree>
    <p:extLst>
      <p:ext uri="{BB962C8B-B14F-4D97-AF65-F5344CB8AC3E}">
        <p14:creationId xmlns:p14="http://schemas.microsoft.com/office/powerpoint/2010/main" val="2635001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smtClean="0"/>
              <a:t>Once the random projection tree has been constructed, given</a:t>
            </a:r>
            <a:r>
              <a:rPr lang="en-US" baseline="0" smtClean="0"/>
              <a:t> a data point, we can traverse on the tree to find the subspace it belongs to. Then only</a:t>
            </a:r>
            <a:r>
              <a:rPr lang="zh-CN" altLang="en-US" baseline="0" smtClean="0"/>
              <a:t> </a:t>
            </a:r>
            <a:r>
              <a:rPr lang="en-US" baseline="0" smtClean="0"/>
              <a:t>the data points in the subspace are</a:t>
            </a:r>
            <a:r>
              <a:rPr lang="zh-CN" altLang="en-US" baseline="0" smtClean="0"/>
              <a:t> </a:t>
            </a:r>
            <a:r>
              <a:rPr lang="en-US" altLang="zh-CN" baseline="0" smtClean="0"/>
              <a:t>considered</a:t>
            </a:r>
            <a:r>
              <a:rPr lang="zh-CN" altLang="en-US" baseline="0" smtClean="0"/>
              <a:t> </a:t>
            </a:r>
            <a:r>
              <a:rPr lang="en-US" altLang="zh-CN" baseline="0" smtClean="0"/>
              <a:t>as</a:t>
            </a:r>
            <a:r>
              <a:rPr lang="zh-CN" altLang="en-US" baseline="0" smtClean="0"/>
              <a:t> </a:t>
            </a:r>
            <a:r>
              <a:rPr lang="en-US" baseline="0" smtClean="0"/>
              <a:t>the nearest neighbors. Of</a:t>
            </a:r>
            <a:r>
              <a:rPr lang="zh-CN" altLang="en-US" baseline="0" smtClean="0"/>
              <a:t> </a:t>
            </a:r>
            <a:r>
              <a:rPr lang="en-US" altLang="zh-CN" baseline="0" dirty="0" smtClean="0"/>
              <a:t>course,</a:t>
            </a:r>
            <a:r>
              <a:rPr lang="zh-CN" altLang="en-US" baseline="0" dirty="0" smtClean="0"/>
              <a:t> </a:t>
            </a:r>
            <a:r>
              <a:rPr lang="en-US" altLang="zh-CN" baseline="0" dirty="0" smtClean="0"/>
              <a:t>such</a:t>
            </a:r>
            <a:r>
              <a:rPr lang="zh-CN" altLang="en-US" baseline="0" dirty="0" smtClean="0"/>
              <a:t> </a:t>
            </a:r>
            <a:r>
              <a:rPr lang="en-US" altLang="zh-CN" baseline="0" dirty="0" smtClean="0"/>
              <a:t>a</a:t>
            </a:r>
            <a:r>
              <a:rPr lang="zh-CN" altLang="en-US" baseline="0" dirty="0" smtClean="0"/>
              <a:t> </a:t>
            </a:r>
            <a:r>
              <a:rPr lang="en-US" altLang="zh-CN" baseline="0" dirty="0" smtClean="0"/>
              <a:t>randomized</a:t>
            </a:r>
            <a:r>
              <a:rPr lang="zh-CN" altLang="en-US" baseline="0" dirty="0" smtClean="0"/>
              <a:t> </a:t>
            </a:r>
            <a:r>
              <a:rPr lang="en-US" altLang="zh-CN" baseline="0" dirty="0" smtClean="0"/>
              <a:t>algorithm</a:t>
            </a:r>
            <a:r>
              <a:rPr lang="zh-CN" altLang="en-US" baseline="0" dirty="0" smtClean="0"/>
              <a:t> </a:t>
            </a:r>
            <a:r>
              <a:rPr lang="en-US" altLang="zh-CN" baseline="0" dirty="0" smtClean="0"/>
              <a:t>makes</a:t>
            </a:r>
            <a:r>
              <a:rPr lang="zh-CN" altLang="en-US" baseline="0" dirty="0" smtClean="0"/>
              <a:t> </a:t>
            </a:r>
            <a:r>
              <a:rPr lang="en-US" altLang="zh-CN" baseline="0" dirty="0" smtClean="0"/>
              <a:t>many</a:t>
            </a:r>
            <a:r>
              <a:rPr lang="zh-CN" altLang="en-US" baseline="0" dirty="0" smtClean="0"/>
              <a:t> </a:t>
            </a:r>
            <a:r>
              <a:rPr lang="en-US" altLang="zh-CN" baseline="0" dirty="0" smtClean="0"/>
              <a:t>mistakes.</a:t>
            </a:r>
            <a:r>
              <a:rPr lang="zh-CN" altLang="en-US" baseline="0" dirty="0" smtClean="0"/>
              <a:t> </a:t>
            </a:r>
            <a:r>
              <a:rPr lang="en-US" baseline="0" dirty="0" smtClean="0"/>
              <a:t>In practice, to improve the accuracy of nearest neighbor search, multiple trees are usually used</a:t>
            </a:r>
            <a:r>
              <a:rPr lang="en-US" altLang="zh-CN" baseline="0" dirty="0" smtClean="0"/>
              <a:t>,</a:t>
            </a:r>
            <a:r>
              <a:rPr lang="zh-CN" altLang="zh-CN" baseline="0" dirty="0" smtClean="0"/>
              <a:t> </a:t>
            </a:r>
            <a:r>
              <a:rPr lang="en-US" altLang="zh-CN" baseline="0" dirty="0" smtClean="0"/>
              <a:t>for</a:t>
            </a:r>
            <a:r>
              <a:rPr lang="zh-CN" altLang="en-US" baseline="0" dirty="0" smtClean="0"/>
              <a:t> </a:t>
            </a:r>
            <a:r>
              <a:rPr lang="en-US" altLang="zh-CN" baseline="0" dirty="0" smtClean="0"/>
              <a:t>example,</a:t>
            </a:r>
            <a:r>
              <a:rPr lang="zh-CN" altLang="en-US" baseline="0" dirty="0" smtClean="0"/>
              <a:t> </a:t>
            </a:r>
            <a:r>
              <a:rPr lang="en-US" altLang="zh-CN" baseline="0" dirty="0" smtClean="0"/>
              <a:t>hundreds</a:t>
            </a:r>
            <a:r>
              <a:rPr lang="zh-CN" altLang="en-US" baseline="0" dirty="0" smtClean="0"/>
              <a:t> </a:t>
            </a:r>
            <a:r>
              <a:rPr lang="en-US" altLang="zh-CN" baseline="0" dirty="0" smtClean="0"/>
              <a:t>of</a:t>
            </a:r>
            <a:r>
              <a:rPr lang="zh-CN" altLang="en-US" baseline="0" dirty="0" smtClean="0"/>
              <a:t> </a:t>
            </a:r>
            <a:r>
              <a:rPr lang="en-US" altLang="zh-CN" baseline="0" dirty="0" smtClean="0"/>
              <a:t>trees.</a:t>
            </a:r>
            <a:r>
              <a:rPr lang="zh-CN" altLang="en-US" baseline="0" dirty="0" smtClean="0"/>
              <a:t> </a:t>
            </a:r>
            <a:r>
              <a:rPr lang="en-US" altLang="zh-CN" baseline="0" dirty="0" smtClean="0"/>
              <a:t>However,</a:t>
            </a:r>
            <a:r>
              <a:rPr lang="zh-CN" altLang="en-US" baseline="0" dirty="0" smtClean="0"/>
              <a:t> </a:t>
            </a:r>
            <a:r>
              <a:rPr lang="en-US" altLang="zh-CN" baseline="0" dirty="0" smtClean="0"/>
              <a:t>building</a:t>
            </a:r>
            <a:r>
              <a:rPr lang="zh-CN" altLang="en-US" baseline="0" dirty="0" smtClean="0"/>
              <a:t> </a:t>
            </a:r>
            <a:r>
              <a:rPr lang="en-US" altLang="zh-CN" baseline="0" dirty="0" smtClean="0"/>
              <a:t>many</a:t>
            </a:r>
            <a:r>
              <a:rPr lang="zh-CN" altLang="en-US" baseline="0" dirty="0" smtClean="0"/>
              <a:t> </a:t>
            </a:r>
            <a:r>
              <a:rPr lang="en-US" altLang="zh-CN" baseline="0" dirty="0" smtClean="0"/>
              <a:t>trees</a:t>
            </a:r>
            <a:r>
              <a:rPr lang="zh-CN" altLang="en-US" baseline="0" dirty="0" smtClean="0"/>
              <a:t> </a:t>
            </a:r>
            <a:r>
              <a:rPr lang="en-US" altLang="zh-CN" baseline="0" dirty="0" smtClean="0"/>
              <a:t>also</a:t>
            </a:r>
            <a:r>
              <a:rPr lang="zh-CN" altLang="en-US" baseline="0" dirty="0" smtClean="0"/>
              <a:t> </a:t>
            </a:r>
            <a:r>
              <a:rPr lang="en-US" altLang="zh-CN" baseline="0" dirty="0" smtClean="0"/>
              <a:t>increases</a:t>
            </a:r>
            <a:r>
              <a:rPr lang="zh-CN" altLang="en-US" baseline="0" dirty="0" smtClean="0"/>
              <a:t> </a:t>
            </a:r>
            <a:r>
              <a:rPr lang="en-US" altLang="zh-CN" baseline="0" dirty="0" smtClean="0"/>
              <a:t>the</a:t>
            </a:r>
            <a:r>
              <a:rPr lang="zh-CN" altLang="en-US" baseline="0" dirty="0" smtClean="0"/>
              <a:t> </a:t>
            </a:r>
            <a:r>
              <a:rPr lang="en-US" altLang="zh-CN" baseline="0" dirty="0" smtClean="0"/>
              <a:t>cost.</a:t>
            </a:r>
          </a:p>
          <a:p>
            <a:endParaRPr lang="en-US" dirty="0"/>
          </a:p>
        </p:txBody>
      </p:sp>
    </p:spTree>
    <p:extLst>
      <p:ext uri="{BB962C8B-B14F-4D97-AF65-F5344CB8AC3E}">
        <p14:creationId xmlns:p14="http://schemas.microsoft.com/office/powerpoint/2010/main" val="4233863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altLang="zh-CN" baseline="0" dirty="0" smtClean="0"/>
              <a:t>To</a:t>
            </a:r>
            <a:r>
              <a:rPr lang="zh-CN" altLang="en-US" baseline="0" dirty="0" smtClean="0"/>
              <a:t> </a:t>
            </a:r>
            <a:r>
              <a:rPr lang="en-US" altLang="zh-CN" baseline="0" dirty="0" smtClean="0"/>
              <a:t>reduce</a:t>
            </a:r>
            <a:r>
              <a:rPr lang="zh-CN" altLang="en-US" baseline="0" dirty="0" smtClean="0"/>
              <a:t> </a:t>
            </a:r>
            <a:r>
              <a:rPr lang="en-US" altLang="zh-CN" baseline="0" dirty="0" smtClean="0"/>
              <a:t>the</a:t>
            </a:r>
            <a:r>
              <a:rPr lang="zh-CN" altLang="en-US" baseline="0" dirty="0" smtClean="0"/>
              <a:t> </a:t>
            </a:r>
            <a:r>
              <a:rPr lang="en-US" altLang="zh-CN" baseline="0" dirty="0" smtClean="0"/>
              <a:t>cost</a:t>
            </a:r>
            <a:r>
              <a:rPr lang="zh-CN" altLang="en-US" baseline="0" dirty="0" smtClean="0"/>
              <a:t> </a:t>
            </a:r>
            <a:r>
              <a:rPr lang="en-US" altLang="zh-CN" baseline="0" dirty="0" smtClean="0"/>
              <a:t>of</a:t>
            </a:r>
            <a:r>
              <a:rPr lang="zh-CN" altLang="en-US" baseline="0" dirty="0" smtClean="0"/>
              <a:t> </a:t>
            </a:r>
            <a:r>
              <a:rPr lang="en-US" altLang="zh-CN" baseline="0" dirty="0" smtClean="0"/>
              <a:t>building</a:t>
            </a:r>
            <a:r>
              <a:rPr lang="zh-CN" altLang="en-US" baseline="0" dirty="0" smtClean="0"/>
              <a:t> </a:t>
            </a:r>
            <a:r>
              <a:rPr lang="en-US" altLang="zh-CN" baseline="0" dirty="0" smtClean="0"/>
              <a:t>many</a:t>
            </a:r>
            <a:r>
              <a:rPr lang="zh-CN" altLang="en-US" baseline="0" dirty="0" smtClean="0"/>
              <a:t> </a:t>
            </a:r>
            <a:r>
              <a:rPr lang="en-US" altLang="zh-CN" baseline="0" dirty="0" smtClean="0"/>
              <a:t>trees</a:t>
            </a:r>
            <a:r>
              <a:rPr lang="en-US" baseline="0" dirty="0" smtClean="0"/>
              <a:t>, we propose a new solution. Instead of building a large number of trees for a highly accurate K-nearest neighbor graph, we start from a less accurate K-NNG, which is constructed with only a few trees. Then we improve the accuracy of the K-NNG with the neighbor exploring technique. The basic idea is that “a neighbor of my neighbor is also likely to be my neighbor”.  In other words, we treat the second-order neighbors as the candidates of the first-order neighbors.</a:t>
            </a:r>
            <a:r>
              <a:rPr lang="zh-CN" altLang="en-US" baseline="0" dirty="0" smtClean="0"/>
              <a:t>  </a:t>
            </a:r>
            <a:r>
              <a:rPr lang="en-US" altLang="zh-CN" baseline="0" dirty="0" smtClean="0"/>
              <a:t>Does</a:t>
            </a:r>
            <a:r>
              <a:rPr lang="zh-CN" altLang="en-US" baseline="0" dirty="0" smtClean="0"/>
              <a:t> </a:t>
            </a:r>
            <a:r>
              <a:rPr lang="en-US" altLang="zh-CN" baseline="0" dirty="0" smtClean="0"/>
              <a:t>this</a:t>
            </a:r>
            <a:r>
              <a:rPr lang="zh-CN" altLang="en-US" baseline="0" dirty="0" smtClean="0"/>
              <a:t> </a:t>
            </a:r>
            <a:r>
              <a:rPr lang="en-US" altLang="zh-CN" baseline="0" dirty="0" smtClean="0"/>
              <a:t>sound</a:t>
            </a:r>
            <a:r>
              <a:rPr lang="zh-CN" altLang="en-US" baseline="0" dirty="0" smtClean="0"/>
              <a:t> </a:t>
            </a:r>
            <a:r>
              <a:rPr lang="en-US" altLang="zh-CN" baseline="0" dirty="0" smtClean="0"/>
              <a:t>familiar?</a:t>
            </a:r>
            <a:r>
              <a:rPr lang="zh-CN" altLang="en-US" baseline="0" dirty="0" smtClean="0"/>
              <a:t> </a:t>
            </a:r>
            <a:r>
              <a:rPr lang="en-US" altLang="zh-CN" baseline="0" dirty="0" smtClean="0"/>
              <a:t>Think</a:t>
            </a:r>
            <a:r>
              <a:rPr lang="zh-CN" altLang="en-US" baseline="0" dirty="0" smtClean="0"/>
              <a:t> </a:t>
            </a:r>
            <a:r>
              <a:rPr lang="en-US" altLang="zh-CN" baseline="0" dirty="0" smtClean="0"/>
              <a:t>about</a:t>
            </a:r>
            <a:r>
              <a:rPr lang="zh-CN" altLang="en-US" baseline="0" dirty="0" smtClean="0"/>
              <a:t> </a:t>
            </a:r>
            <a:r>
              <a:rPr lang="en-US" altLang="zh-CN" baseline="0" dirty="0" smtClean="0"/>
              <a:t>the</a:t>
            </a:r>
            <a:r>
              <a:rPr lang="zh-CN" altLang="en-US" baseline="0" dirty="0" smtClean="0"/>
              <a:t> </a:t>
            </a:r>
            <a:r>
              <a:rPr lang="en-US" altLang="zh-CN" baseline="0" dirty="0" smtClean="0"/>
              <a:t>second-order</a:t>
            </a:r>
            <a:r>
              <a:rPr lang="zh-CN" altLang="en-US" baseline="0" dirty="0" smtClean="0"/>
              <a:t> </a:t>
            </a:r>
            <a:r>
              <a:rPr lang="en-US" altLang="zh-CN" baseline="0" dirty="0" smtClean="0"/>
              <a:t>proximity</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LINE</a:t>
            </a:r>
            <a:r>
              <a:rPr lang="zh-CN" altLang="en-US" baseline="0" dirty="0" smtClean="0"/>
              <a:t> </a:t>
            </a:r>
            <a:r>
              <a:rPr lang="en-US" altLang="zh-CN" baseline="0" dirty="0" smtClean="0"/>
              <a:t>model.</a:t>
            </a:r>
            <a:r>
              <a:rPr lang="zh-CN" altLang="en-US" baseline="0" dirty="0" smtClean="0"/>
              <a:t> </a:t>
            </a:r>
            <a:endParaRPr lang="en-US" altLang="zh-CN" baseline="0" dirty="0" smtClean="0"/>
          </a:p>
          <a:p>
            <a:pPr marL="0" marR="0" indent="0" defTabSz="457200" eaLnBrk="1" fontAlgn="auto" latinLnBrk="0" hangingPunct="1">
              <a:lnSpc>
                <a:spcPct val="125000"/>
              </a:lnSpc>
              <a:spcBef>
                <a:spcPts val="0"/>
              </a:spcBef>
              <a:spcAft>
                <a:spcPts val="0"/>
              </a:spcAft>
              <a:buClrTx/>
              <a:buSzTx/>
              <a:buFontTx/>
              <a:buNone/>
              <a:tabLst/>
              <a:defRPr/>
            </a:pPr>
            <a:endParaRPr lang="en-US" altLang="zh-CN"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altLang="zh-CN" baseline="0" dirty="0" smtClean="0"/>
              <a:t>We</a:t>
            </a:r>
            <a:r>
              <a:rPr lang="zh-CN" altLang="en-US" baseline="0" dirty="0" smtClean="0"/>
              <a:t> </a:t>
            </a:r>
            <a:r>
              <a:rPr lang="en-US" altLang="zh-CN" baseline="0" dirty="0" smtClean="0"/>
              <a:t>iteratively</a:t>
            </a:r>
            <a:r>
              <a:rPr lang="zh-CN" altLang="en-US" baseline="0" dirty="0" smtClean="0"/>
              <a:t> </a:t>
            </a:r>
            <a:r>
              <a:rPr lang="en-US" altLang="zh-CN" baseline="0" dirty="0" smtClean="0"/>
              <a:t>continue</a:t>
            </a:r>
            <a:r>
              <a:rPr lang="zh-CN" altLang="en-US" baseline="0" dirty="0" smtClean="0"/>
              <a:t> </a:t>
            </a:r>
            <a:r>
              <a:rPr lang="en-US" altLang="zh-CN" baseline="0" dirty="0" smtClean="0"/>
              <a:t>this</a:t>
            </a:r>
            <a:r>
              <a:rPr lang="zh-CN" altLang="en-US" baseline="0" dirty="0" smtClean="0"/>
              <a:t> </a:t>
            </a:r>
            <a:r>
              <a:rPr lang="en-US" altLang="zh-CN" baseline="0" dirty="0" smtClean="0"/>
              <a:t>exploring</a:t>
            </a:r>
            <a:r>
              <a:rPr lang="zh-CN" altLang="en-US" baseline="0" dirty="0" smtClean="0"/>
              <a:t> </a:t>
            </a:r>
            <a:r>
              <a:rPr lang="en-US" altLang="zh-CN" baseline="0" dirty="0" smtClean="0"/>
              <a:t>process,</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altLang="zh-CN" baseline="0" dirty="0" smtClean="0"/>
              <a:t>able</a:t>
            </a:r>
            <a:r>
              <a:rPr lang="zh-CN" altLang="en-US" baseline="0" dirty="0" smtClean="0"/>
              <a:t> </a:t>
            </a:r>
            <a:r>
              <a:rPr lang="en-US" altLang="zh-CN" baseline="0" dirty="0" smtClean="0"/>
              <a:t>to</a:t>
            </a:r>
            <a:r>
              <a:rPr lang="zh-CN" altLang="en-US" baseline="0" dirty="0" smtClean="0"/>
              <a:t> </a:t>
            </a:r>
            <a:r>
              <a:rPr lang="en-US" altLang="zh-CN" baseline="0" dirty="0" smtClean="0"/>
              <a:t>improve</a:t>
            </a:r>
            <a:r>
              <a:rPr lang="zh-CN" altLang="en-US" baseline="0" dirty="0" smtClean="0"/>
              <a:t> </a:t>
            </a:r>
            <a:r>
              <a:rPr lang="en-US" altLang="zh-CN" baseline="0" dirty="0" smtClean="0"/>
              <a:t>the</a:t>
            </a:r>
            <a:r>
              <a:rPr lang="zh-CN" altLang="en-US" baseline="0" dirty="0" smtClean="0"/>
              <a:t> </a:t>
            </a:r>
            <a:r>
              <a:rPr lang="en-US" altLang="zh-CN" baseline="0" dirty="0" smtClean="0"/>
              <a:t>accuracy</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K-NNG</a:t>
            </a:r>
            <a:r>
              <a:rPr lang="zh-CN" altLang="en-US" baseline="0" dirty="0" smtClean="0"/>
              <a:t> </a:t>
            </a:r>
            <a:r>
              <a:rPr lang="en-US" altLang="zh-CN" baseline="0" dirty="0" smtClean="0"/>
              <a:t>significantly</a:t>
            </a:r>
            <a:r>
              <a:rPr lang="zh-CN" altLang="en-US" baseline="0" dirty="0" smtClean="0"/>
              <a:t> </a:t>
            </a:r>
            <a:r>
              <a:rPr lang="en-US" altLang="zh-CN" baseline="0" dirty="0" smtClean="0"/>
              <a:t>while</a:t>
            </a:r>
            <a:r>
              <a:rPr lang="zh-CN" altLang="en-US" baseline="0" dirty="0" smtClean="0"/>
              <a:t> </a:t>
            </a:r>
            <a:r>
              <a:rPr lang="en-US" altLang="zh-CN" baseline="0" dirty="0" smtClean="0"/>
              <a:t>maintaining</a:t>
            </a:r>
            <a:r>
              <a:rPr lang="zh-CN" altLang="en-US" baseline="0" dirty="0" smtClean="0"/>
              <a:t> </a:t>
            </a:r>
            <a:r>
              <a:rPr lang="en-US" altLang="zh-CN" baseline="0" dirty="0" smtClean="0"/>
              <a:t>low</a:t>
            </a:r>
            <a:r>
              <a:rPr lang="zh-CN" altLang="en-US" baseline="0" dirty="0" smtClean="0"/>
              <a:t> </a:t>
            </a:r>
            <a:r>
              <a:rPr lang="en-US" altLang="zh-CN" baseline="0" dirty="0" smtClean="0"/>
              <a:t>cost.</a:t>
            </a:r>
            <a:r>
              <a:rPr lang="zh-CN" altLang="en-US" baseline="0" dirty="0" smtClean="0"/>
              <a:t> </a:t>
            </a:r>
            <a:endParaRPr lang="en-US" altLang="zh-CN" baseline="0" dirty="0" smtClean="0"/>
          </a:p>
        </p:txBody>
      </p:sp>
    </p:spTree>
    <p:extLst>
      <p:ext uri="{BB962C8B-B14F-4D97-AF65-F5344CB8AC3E}">
        <p14:creationId xmlns:p14="http://schemas.microsoft.com/office/powerpoint/2010/main" val="1314336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Here</a:t>
            </a:r>
            <a:r>
              <a:rPr lang="en-US" baseline="0" dirty="0" smtClean="0"/>
              <a:t> are the results of K-nearest neighbor graph construction on three million data sets with 100 dimensions. The a-</a:t>
            </a:r>
            <a:r>
              <a:rPr lang="en-US" baseline="0" dirty="0" err="1" smtClean="0"/>
              <a:t>xis</a:t>
            </a:r>
            <a:r>
              <a:rPr lang="en-US" baseline="0" dirty="0" smtClean="0"/>
              <a:t> is the accuracy of the K-nearest neighbor graph, and the y-axis is the running time measured by minutes.  The lower right corner is the best. Different points in the figure are obtained by using different values of parameters in different algorithms. For example, using different numbers of trees in random projection trees. We can see that our approach </a:t>
            </a:r>
            <a:r>
              <a:rPr lang="en-US" baseline="0" dirty="0" err="1" smtClean="0"/>
              <a:t>LargeVis</a:t>
            </a:r>
            <a:r>
              <a:rPr lang="en-US" baseline="0" dirty="0" smtClean="0"/>
              <a:t> significantly outperforms </a:t>
            </a:r>
            <a:r>
              <a:rPr lang="en-US" baseline="0" dirty="0" err="1" smtClean="0"/>
              <a:t>tSNE</a:t>
            </a:r>
            <a:r>
              <a:rPr lang="en-US" baseline="0" dirty="0" smtClean="0"/>
              <a:t>. To construct a very accurate K-NNG, </a:t>
            </a:r>
            <a:r>
              <a:rPr lang="en-US" baseline="0" dirty="0" err="1" smtClean="0"/>
              <a:t>tSNE</a:t>
            </a:r>
            <a:r>
              <a:rPr lang="en-US" baseline="0" dirty="0" smtClean="0"/>
              <a:t> takes 16 hours while  </a:t>
            </a:r>
            <a:r>
              <a:rPr lang="en-US" baseline="0" dirty="0" err="1" smtClean="0"/>
              <a:t>LargeVis</a:t>
            </a:r>
            <a:r>
              <a:rPr lang="en-US" baseline="0" dirty="0" smtClean="0"/>
              <a:t> takes only 25 minutes, which is more than 30 times faster than t-SNE. </a:t>
            </a:r>
            <a:r>
              <a:rPr lang="en-US" baseline="0" dirty="0" err="1" smtClean="0"/>
              <a:t>LargeVis</a:t>
            </a:r>
            <a:r>
              <a:rPr lang="en-US" baseline="0" dirty="0" smtClean="0"/>
              <a:t> also significantly improves the efficiency of random projection trees. </a:t>
            </a:r>
            <a:endParaRPr lang="en-US" dirty="0" smtClean="0"/>
          </a:p>
          <a:p>
            <a:endParaRPr lang="en-US" dirty="0"/>
          </a:p>
        </p:txBody>
      </p:sp>
    </p:spTree>
    <p:extLst>
      <p:ext uri="{BB962C8B-B14F-4D97-AF65-F5344CB8AC3E}">
        <p14:creationId xmlns:p14="http://schemas.microsoft.com/office/powerpoint/2010/main" val="269298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altLang="zh-CN" dirty="0" smtClean="0"/>
              <a:t>,</a:t>
            </a:r>
            <a:r>
              <a:rPr lang="zh-CN" altLang="en-US" dirty="0" smtClean="0"/>
              <a:t> </a:t>
            </a:r>
            <a:r>
              <a:rPr lang="en-US" altLang="zh-CN" dirty="0" smtClean="0"/>
              <a:t>the</a:t>
            </a:r>
            <a:r>
              <a:rPr lang="zh-CN" altLang="en-US" dirty="0" smtClean="0"/>
              <a:t> </a:t>
            </a:r>
            <a:r>
              <a:rPr lang="en-US" altLang="zh-CN" dirty="0" smtClean="0"/>
              <a:t>research</a:t>
            </a:r>
            <a:r>
              <a:rPr lang="zh-CN" altLang="en-US" dirty="0" smtClean="0"/>
              <a:t> </a:t>
            </a:r>
            <a:r>
              <a:rPr lang="en-US" altLang="zh-CN" dirty="0" smtClean="0"/>
              <a:t>question</a:t>
            </a:r>
            <a:r>
              <a:rPr lang="zh-CN" altLang="en-US" dirty="0" smtClean="0"/>
              <a:t> </a:t>
            </a:r>
            <a:r>
              <a:rPr lang="en-US" altLang="zh-CN" dirty="0" smtClean="0"/>
              <a:t>I</a:t>
            </a:r>
            <a:r>
              <a:rPr lang="zh-CN" altLang="en-US" dirty="0" smtClean="0"/>
              <a:t> </a:t>
            </a:r>
            <a:r>
              <a:rPr lang="en-US" altLang="zh-CN" dirty="0" smtClean="0"/>
              <a:t>try</a:t>
            </a:r>
            <a:r>
              <a:rPr lang="zh-CN" altLang="en-US" dirty="0" smtClean="0"/>
              <a:t> </a:t>
            </a:r>
            <a:r>
              <a:rPr lang="en-US" altLang="zh-CN" dirty="0" smtClean="0"/>
              <a:t>to</a:t>
            </a:r>
            <a:r>
              <a:rPr lang="zh-CN" altLang="en-US" dirty="0" smtClean="0"/>
              <a:t> </a:t>
            </a:r>
            <a:r>
              <a:rPr lang="en-US" altLang="zh-CN" dirty="0" smtClean="0"/>
              <a:t>answer</a:t>
            </a:r>
            <a:r>
              <a:rPr lang="zh-CN" altLang="en-US" dirty="0" smtClean="0"/>
              <a:t> </a:t>
            </a:r>
            <a:r>
              <a:rPr lang="en-US" altLang="zh-CN" dirty="0" smtClean="0"/>
              <a:t>is:</a:t>
            </a:r>
            <a:r>
              <a:rPr lang="zh-CN" altLang="en-US" dirty="0" smtClean="0"/>
              <a:t> </a:t>
            </a:r>
            <a:r>
              <a:rPr lang="en-US" altLang="zh-CN" dirty="0" smtClean="0"/>
              <a:t>how</a:t>
            </a:r>
            <a:r>
              <a:rPr lang="zh-CN" altLang="en-US" dirty="0" smtClean="0"/>
              <a:t> </a:t>
            </a:r>
            <a:r>
              <a:rPr lang="en-US" altLang="zh-CN" dirty="0" smtClean="0"/>
              <a:t>to</a:t>
            </a:r>
            <a:r>
              <a:rPr lang="zh-CN" altLang="en-US" dirty="0" smtClean="0"/>
              <a:t> </a:t>
            </a:r>
            <a:r>
              <a:rPr lang="en-US" altLang="zh-CN" dirty="0" smtClean="0"/>
              <a:t>effectively</a:t>
            </a:r>
            <a:r>
              <a:rPr lang="zh-CN" altLang="en-US" dirty="0" smtClean="0"/>
              <a:t> </a:t>
            </a:r>
            <a:r>
              <a:rPr lang="en-US" altLang="zh-CN" dirty="0" smtClean="0"/>
              <a:t>and</a:t>
            </a:r>
            <a:r>
              <a:rPr lang="zh-CN" altLang="en-US" dirty="0" smtClean="0"/>
              <a:t> </a:t>
            </a:r>
            <a:r>
              <a:rPr lang="en-US" altLang="zh-CN" dirty="0" smtClean="0"/>
              <a:t>efficiently</a:t>
            </a:r>
            <a:r>
              <a:rPr lang="zh-CN" altLang="en-US" dirty="0" smtClean="0"/>
              <a:t> </a:t>
            </a:r>
            <a:r>
              <a:rPr lang="en-US" altLang="zh-CN" dirty="0" smtClean="0"/>
              <a:t>learn</a:t>
            </a:r>
            <a:r>
              <a:rPr lang="zh-CN" altLang="en-US" dirty="0" smtClean="0"/>
              <a:t> </a:t>
            </a:r>
            <a:r>
              <a:rPr lang="en-US" altLang="zh-CN" dirty="0" smtClean="0"/>
              <a:t>the</a:t>
            </a:r>
            <a:r>
              <a:rPr lang="zh-CN" altLang="en-US" dirty="0" smtClean="0"/>
              <a:t> </a:t>
            </a:r>
            <a:r>
              <a:rPr lang="en-US" altLang="zh-CN" dirty="0" smtClean="0"/>
              <a:t>representation</a:t>
            </a:r>
            <a:r>
              <a:rPr lang="zh-CN" altLang="en-US" dirty="0" smtClean="0"/>
              <a:t> </a:t>
            </a:r>
            <a:r>
              <a:rPr lang="en-US" altLang="zh-CN" dirty="0" smtClean="0"/>
              <a:t>of</a:t>
            </a:r>
            <a:r>
              <a:rPr lang="zh-CN" altLang="en-US" dirty="0" smtClean="0"/>
              <a:t> </a:t>
            </a:r>
            <a:r>
              <a:rPr lang="en-US" altLang="zh-CN" dirty="0" smtClean="0"/>
              <a:t>networks</a:t>
            </a:r>
            <a:r>
              <a:rPr lang="zh-CN" altLang="en-US" dirty="0" smtClean="0"/>
              <a:t>?</a:t>
            </a:r>
            <a:endParaRPr lang="en-US" altLang="zh-CN" dirty="0" smtClean="0"/>
          </a:p>
          <a:p>
            <a:endParaRPr lang="en-US" altLang="zh-CN" dirty="0" smtClean="0"/>
          </a:p>
          <a:p>
            <a:r>
              <a:rPr lang="en-US" altLang="zh-CN" dirty="0" smtClean="0"/>
              <a:t>This</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very</a:t>
            </a:r>
            <a:r>
              <a:rPr lang="zh-CN" altLang="en-US" dirty="0" smtClean="0"/>
              <a:t> </a:t>
            </a:r>
            <a:r>
              <a:rPr lang="en-US" altLang="zh-CN" dirty="0" smtClean="0"/>
              <a:t>challenging</a:t>
            </a:r>
            <a:r>
              <a:rPr lang="zh-CN" altLang="en-US" dirty="0" smtClean="0"/>
              <a:t> </a:t>
            </a:r>
            <a:r>
              <a:rPr lang="en-US" altLang="zh-CN" dirty="0" smtClean="0"/>
              <a:t>problem</a:t>
            </a:r>
            <a:r>
              <a:rPr lang="zh-CN" altLang="en-US" dirty="0" smtClean="0"/>
              <a:t> </a:t>
            </a:r>
            <a:r>
              <a:rPr lang="en-US" altLang="zh-CN" dirty="0" smtClean="0"/>
              <a:t>since</a:t>
            </a:r>
            <a:r>
              <a:rPr lang="zh-CN" altLang="en-US" dirty="0" smtClean="0"/>
              <a:t> </a:t>
            </a:r>
            <a:r>
              <a:rPr lang="en-US" altLang="zh-CN" dirty="0" smtClean="0"/>
              <a:t>real-world</a:t>
            </a:r>
            <a:r>
              <a:rPr lang="zh-CN" altLang="en-US" dirty="0" smtClean="0"/>
              <a:t> </a:t>
            </a:r>
            <a:r>
              <a:rPr lang="en-US" altLang="zh-CN" dirty="0" smtClean="0"/>
              <a:t>networks</a:t>
            </a:r>
            <a:r>
              <a:rPr lang="zh-CN" altLang="en-US" dirty="0" smtClean="0"/>
              <a:t> </a:t>
            </a:r>
            <a:r>
              <a:rPr lang="en-US" altLang="zh-CN" dirty="0" smtClean="0"/>
              <a:t>are</a:t>
            </a:r>
            <a:r>
              <a:rPr lang="zh-CN" altLang="en-US" dirty="0" smtClean="0"/>
              <a:t> </a:t>
            </a:r>
            <a:r>
              <a:rPr lang="en-US" altLang="zh-CN" dirty="0" smtClean="0"/>
              <a:t>very</a:t>
            </a:r>
            <a:r>
              <a:rPr lang="zh-CN" altLang="en-US" dirty="0" smtClean="0"/>
              <a:t> </a:t>
            </a:r>
            <a:r>
              <a:rPr lang="en-US" altLang="zh-CN" dirty="0" smtClean="0"/>
              <a:t>large-scale,</a:t>
            </a:r>
            <a:r>
              <a:rPr lang="zh-CN" altLang="en-US" dirty="0" smtClean="0"/>
              <a:t> </a:t>
            </a:r>
            <a:r>
              <a:rPr lang="en-US" altLang="zh-CN" dirty="0" smtClean="0"/>
              <a:t>which</a:t>
            </a:r>
            <a:r>
              <a:rPr lang="zh-CN" altLang="en-US" dirty="0" smtClean="0"/>
              <a:t> </a:t>
            </a:r>
            <a:r>
              <a:rPr lang="en-US" altLang="zh-CN" dirty="0" smtClean="0"/>
              <a:t>usually</a:t>
            </a:r>
            <a:r>
              <a:rPr lang="zh-CN" altLang="en-US" dirty="0" smtClean="0"/>
              <a:t> </a:t>
            </a:r>
            <a:r>
              <a:rPr lang="en-US" altLang="zh-CN" dirty="0" smtClean="0"/>
              <a:t>contain</a:t>
            </a:r>
            <a:r>
              <a:rPr lang="zh-CN" altLang="en-US" dirty="0" smtClean="0"/>
              <a:t> </a:t>
            </a:r>
            <a:r>
              <a:rPr lang="en-US" altLang="zh-CN" dirty="0" smtClean="0"/>
              <a:t>millions</a:t>
            </a:r>
            <a:r>
              <a:rPr lang="zh-CN" altLang="en-US" dirty="0" smtClean="0"/>
              <a:t> </a:t>
            </a:r>
            <a:r>
              <a:rPr lang="en-US" altLang="zh-CN" dirty="0" smtClean="0"/>
              <a:t>of</a:t>
            </a:r>
            <a:r>
              <a:rPr lang="zh-CN" altLang="en-US" dirty="0" smtClean="0"/>
              <a:t> </a:t>
            </a:r>
            <a:r>
              <a:rPr lang="en-US" altLang="zh-CN" dirty="0" smtClean="0"/>
              <a:t>nodes</a:t>
            </a:r>
            <a:r>
              <a:rPr lang="zh-CN" altLang="en-US" dirty="0" smtClean="0"/>
              <a:t> </a:t>
            </a:r>
            <a:r>
              <a:rPr lang="en-US" altLang="zh-CN" dirty="0" smtClean="0"/>
              <a:t>and</a:t>
            </a:r>
            <a:r>
              <a:rPr lang="zh-CN" altLang="en-US" dirty="0" smtClean="0"/>
              <a:t> </a:t>
            </a:r>
            <a:r>
              <a:rPr lang="en-US" altLang="zh-CN" dirty="0" smtClean="0"/>
              <a:t>billions</a:t>
            </a:r>
            <a:r>
              <a:rPr lang="zh-CN" altLang="en-US" dirty="0" smtClean="0"/>
              <a:t> </a:t>
            </a:r>
            <a:r>
              <a:rPr lang="en-US" altLang="zh-CN" dirty="0" smtClean="0"/>
              <a:t>of</a:t>
            </a:r>
            <a:r>
              <a:rPr lang="zh-CN" altLang="en-US" dirty="0" smtClean="0"/>
              <a:t> </a:t>
            </a:r>
            <a:r>
              <a:rPr lang="en-US" altLang="zh-CN" dirty="0" smtClean="0"/>
              <a:t>edges</a:t>
            </a:r>
            <a:r>
              <a:rPr lang="zh-CN" altLang="en-US" dirty="0" smtClean="0"/>
              <a:t> </a:t>
            </a:r>
            <a:r>
              <a:rPr lang="en-US" altLang="zh-CN" dirty="0" smtClean="0"/>
              <a:t>or</a:t>
            </a:r>
            <a:r>
              <a:rPr lang="zh-CN" altLang="en-US" dirty="0" smtClean="0"/>
              <a:t> </a:t>
            </a:r>
            <a:r>
              <a:rPr lang="en-US" altLang="zh-CN" dirty="0" smtClean="0"/>
              <a:t>even</a:t>
            </a:r>
            <a:r>
              <a:rPr lang="zh-CN" altLang="en-US" dirty="0" smtClean="0"/>
              <a:t> </a:t>
            </a:r>
            <a:r>
              <a:rPr lang="en-US" altLang="zh-CN" dirty="0" smtClean="0"/>
              <a:t>beyond</a:t>
            </a:r>
            <a:r>
              <a:rPr lang="zh-CN" altLang="en-US" dirty="0" smtClean="0"/>
              <a:t> </a:t>
            </a:r>
            <a:r>
              <a:rPr lang="en-US" altLang="zh-CN" dirty="0" smtClean="0"/>
              <a:t>this.</a:t>
            </a:r>
            <a:r>
              <a:rPr lang="zh-CN" altLang="en-US" dirty="0" smtClean="0"/>
              <a:t>  </a:t>
            </a:r>
            <a:r>
              <a:rPr lang="en-US" altLang="zh-CN" dirty="0" smtClean="0"/>
              <a:t>Besides,</a:t>
            </a:r>
            <a:r>
              <a:rPr lang="zh-CN" altLang="en-US" dirty="0" smtClean="0"/>
              <a:t> </a:t>
            </a:r>
            <a:r>
              <a:rPr lang="en-US" altLang="zh-CN" dirty="0" smtClean="0"/>
              <a:t>Real</a:t>
            </a:r>
            <a:r>
              <a:rPr lang="zh-CN" altLang="en-US" dirty="0" smtClean="0"/>
              <a:t>-</a:t>
            </a:r>
            <a:r>
              <a:rPr lang="en-US" altLang="zh-CN" dirty="0" smtClean="0"/>
              <a:t>world</a:t>
            </a:r>
            <a:r>
              <a:rPr lang="zh-CN" altLang="en-US" dirty="0" smtClean="0"/>
              <a:t> </a:t>
            </a:r>
            <a:r>
              <a:rPr lang="en-US" altLang="zh-CN" dirty="0" smtClean="0"/>
              <a:t>networks</a:t>
            </a:r>
            <a:r>
              <a:rPr lang="zh-CN" altLang="en-US" dirty="0" smtClean="0"/>
              <a:t> </a:t>
            </a:r>
            <a:r>
              <a:rPr lang="en-US" altLang="zh-CN" dirty="0" smtClean="0"/>
              <a:t>are</a:t>
            </a:r>
            <a:r>
              <a:rPr lang="zh-CN" altLang="en-US" dirty="0" smtClean="0"/>
              <a:t> </a:t>
            </a:r>
            <a:r>
              <a:rPr lang="en-US" altLang="zh-CN" dirty="0" smtClean="0"/>
              <a:t>also</a:t>
            </a:r>
            <a:r>
              <a:rPr lang="zh-CN" altLang="en-US" dirty="0" smtClean="0"/>
              <a:t> </a:t>
            </a:r>
            <a:r>
              <a:rPr lang="en-US" altLang="zh-CN" dirty="0" smtClean="0"/>
              <a:t>heterogeneous.</a:t>
            </a:r>
            <a:r>
              <a:rPr lang="zh-CN" altLang="en-US" dirty="0" smtClean="0"/>
              <a:t> </a:t>
            </a:r>
            <a:r>
              <a:rPr lang="en-US" altLang="zh-CN" dirty="0" smtClean="0"/>
              <a:t>The</a:t>
            </a:r>
            <a:r>
              <a:rPr lang="zh-CN" altLang="en-US" dirty="0" smtClean="0"/>
              <a:t> </a:t>
            </a:r>
            <a:r>
              <a:rPr lang="en-US" altLang="zh-CN" dirty="0" smtClean="0"/>
              <a:t>edges</a:t>
            </a:r>
            <a:r>
              <a:rPr lang="zh-CN" altLang="en-US" dirty="0" smtClean="0"/>
              <a:t> </a:t>
            </a:r>
            <a:r>
              <a:rPr lang="en-US" altLang="zh-CN" dirty="0" smtClean="0"/>
              <a:t>of</a:t>
            </a:r>
            <a:r>
              <a:rPr lang="zh-CN" altLang="en-US" dirty="0" smtClean="0"/>
              <a:t> </a:t>
            </a:r>
            <a:r>
              <a:rPr lang="en-US" altLang="zh-CN" dirty="0" smtClean="0"/>
              <a:t>networks</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directed,</a:t>
            </a:r>
            <a:r>
              <a:rPr lang="zh-CN" altLang="en-US" dirty="0" smtClean="0"/>
              <a:t> </a:t>
            </a:r>
            <a:r>
              <a:rPr lang="en-US" altLang="zh-CN" dirty="0" smtClean="0"/>
              <a:t>undirected</a:t>
            </a:r>
            <a:r>
              <a:rPr lang="zh-CN" altLang="en-US" dirty="0" smtClean="0"/>
              <a:t>, </a:t>
            </a:r>
            <a:r>
              <a:rPr lang="en-US" altLang="zh-CN" dirty="0" smtClean="0"/>
              <a:t>binary</a:t>
            </a:r>
            <a:r>
              <a:rPr lang="zh-CN" altLang="en-US" dirty="0" smtClean="0"/>
              <a:t>, </a:t>
            </a:r>
            <a:r>
              <a:rPr lang="en-US" altLang="zh-CN" dirty="0" smtClean="0"/>
              <a:t>or</a:t>
            </a:r>
            <a:r>
              <a:rPr lang="zh-CN" altLang="en-US" dirty="0" smtClean="0"/>
              <a:t>, </a:t>
            </a:r>
            <a:r>
              <a:rPr lang="en-US" altLang="zh-CN" dirty="0" smtClean="0"/>
              <a:t>weighted.</a:t>
            </a:r>
            <a:r>
              <a:rPr lang="zh-CN" altLang="en-US" dirty="0" smtClean="0"/>
              <a:t>  </a:t>
            </a:r>
            <a:endParaRPr lang="en-US" dirty="0" smtClean="0"/>
          </a:p>
          <a:p>
            <a:r>
              <a:rPr lang="en-US" dirty="0" smtClean="0"/>
              <a:t>In</a:t>
            </a:r>
            <a:r>
              <a:rPr lang="zh-CN" altLang="en-US" dirty="0" smtClean="0"/>
              <a:t> </a:t>
            </a:r>
            <a:r>
              <a:rPr lang="en-US" altLang="zh-CN" dirty="0" smtClean="0"/>
              <a:t>machine</a:t>
            </a:r>
            <a:r>
              <a:rPr lang="zh-CN" altLang="en-US" dirty="0" smtClean="0"/>
              <a:t> </a:t>
            </a:r>
            <a:r>
              <a:rPr lang="en-US" altLang="zh-CN" dirty="0" smtClean="0"/>
              <a:t>learning</a:t>
            </a:r>
            <a:r>
              <a:rPr lang="zh-CN" altLang="en-US" dirty="0" smtClean="0"/>
              <a:t> </a:t>
            </a:r>
            <a:r>
              <a:rPr lang="en-US" altLang="zh-CN" dirty="0" smtClean="0"/>
              <a:t>literature,</a:t>
            </a:r>
            <a:r>
              <a:rPr lang="zh-CN" altLang="en-US" dirty="0" smtClean="0"/>
              <a:t> </a:t>
            </a:r>
            <a:r>
              <a:rPr lang="en-US" altLang="zh-CN" dirty="0" smtClean="0"/>
              <a:t>although</a:t>
            </a:r>
            <a:r>
              <a:rPr lang="zh-CN" altLang="en-US" dirty="0" smtClean="0"/>
              <a:t> </a:t>
            </a:r>
            <a:r>
              <a:rPr lang="en-US" altLang="zh-CN" dirty="0" smtClean="0"/>
              <a:t>there</a:t>
            </a:r>
            <a:r>
              <a:rPr lang="zh-CN" altLang="en-US" dirty="0" smtClean="0"/>
              <a:t> </a:t>
            </a:r>
            <a:r>
              <a:rPr lang="en-US" altLang="zh-CN" dirty="0" smtClean="0"/>
              <a:t>are</a:t>
            </a:r>
            <a:r>
              <a:rPr lang="zh-CN" altLang="en-US" dirty="0" smtClean="0"/>
              <a:t> </a:t>
            </a:r>
            <a:r>
              <a:rPr lang="en-US" altLang="zh-CN" dirty="0" smtClean="0"/>
              <a:t>many</a:t>
            </a:r>
            <a:r>
              <a:rPr lang="zh-CN" altLang="en-US" dirty="0" smtClean="0"/>
              <a:t> </a:t>
            </a:r>
            <a:r>
              <a:rPr lang="en-US" altLang="zh-CN" dirty="0" smtClean="0"/>
              <a:t>work</a:t>
            </a:r>
            <a:r>
              <a:rPr lang="zh-CN" altLang="en-US" dirty="0" smtClean="0"/>
              <a:t> </a:t>
            </a:r>
            <a:r>
              <a:rPr lang="en-US" altLang="zh-CN" dirty="0" smtClean="0"/>
              <a:t>study</a:t>
            </a:r>
            <a:r>
              <a:rPr lang="zh-CN" altLang="en-US" dirty="0" smtClean="0"/>
              <a:t> </a:t>
            </a:r>
            <a:r>
              <a:rPr lang="en-US" altLang="zh-CN" dirty="0" smtClean="0"/>
              <a:t>learning</a:t>
            </a:r>
            <a:r>
              <a:rPr lang="zh-CN" altLang="en-US" dirty="0" smtClean="0"/>
              <a:t> </a:t>
            </a:r>
            <a:r>
              <a:rPr lang="en-US" altLang="zh-CN" dirty="0" smtClean="0"/>
              <a:t>representations</a:t>
            </a:r>
            <a:r>
              <a:rPr lang="zh-CN" altLang="en-US" dirty="0" smtClean="0"/>
              <a:t> </a:t>
            </a:r>
            <a:r>
              <a:rPr lang="en-US" altLang="zh-CN" dirty="0" smtClean="0"/>
              <a:t>of</a:t>
            </a:r>
            <a:r>
              <a:rPr lang="zh-CN" altLang="en-US" dirty="0" smtClean="0"/>
              <a:t> </a:t>
            </a:r>
            <a:r>
              <a:rPr lang="en-US" altLang="zh-CN" dirty="0" smtClean="0"/>
              <a:t>images,</a:t>
            </a:r>
            <a:r>
              <a:rPr lang="zh-CN" altLang="en-US" dirty="0" smtClean="0"/>
              <a:t> </a:t>
            </a:r>
            <a:r>
              <a:rPr lang="en-US" altLang="zh-CN" dirty="0" smtClean="0"/>
              <a:t>speeches</a:t>
            </a:r>
            <a:r>
              <a:rPr lang="zh-CN" altLang="en-US" dirty="0" smtClean="0"/>
              <a:t> </a:t>
            </a:r>
            <a:r>
              <a:rPr lang="en-US" altLang="zh-CN" dirty="0" smtClean="0"/>
              <a:t>or</a:t>
            </a:r>
            <a:r>
              <a:rPr lang="zh-CN" altLang="en-US" dirty="0" smtClean="0"/>
              <a:t> </a:t>
            </a:r>
            <a:r>
              <a:rPr lang="en-US" altLang="zh-CN" dirty="0" smtClean="0"/>
              <a:t>natural</a:t>
            </a:r>
            <a:r>
              <a:rPr lang="zh-CN" altLang="en-US" dirty="0" smtClean="0"/>
              <a:t> </a:t>
            </a:r>
            <a:r>
              <a:rPr lang="en-US" altLang="zh-CN" dirty="0" smtClean="0"/>
              <a:t>languages,</a:t>
            </a:r>
            <a:r>
              <a:rPr lang="zh-CN" altLang="en-US" dirty="0" smtClean="0"/>
              <a:t> </a:t>
            </a:r>
            <a:r>
              <a:rPr lang="en-US" altLang="zh-CN" dirty="0" smtClean="0"/>
              <a:t>there</a:t>
            </a:r>
            <a:r>
              <a:rPr lang="zh-CN" altLang="en-US" dirty="0" smtClean="0"/>
              <a:t> </a:t>
            </a:r>
            <a:r>
              <a:rPr lang="en-US" altLang="zh-CN" dirty="0" smtClean="0"/>
              <a:t>is</a:t>
            </a:r>
            <a:r>
              <a:rPr lang="zh-CN" altLang="en-US" dirty="0" smtClean="0"/>
              <a:t> </a:t>
            </a:r>
            <a:r>
              <a:rPr lang="en-US" altLang="zh-CN" dirty="0" smtClean="0"/>
              <a:t>little</a:t>
            </a:r>
            <a:r>
              <a:rPr lang="zh-CN" altLang="en-US" dirty="0" smtClean="0"/>
              <a:t> </a:t>
            </a:r>
            <a:r>
              <a:rPr lang="en-US" altLang="zh-CN" dirty="0" smtClean="0"/>
              <a:t>work</a:t>
            </a:r>
            <a:r>
              <a:rPr lang="zh-CN" altLang="en-US" dirty="0" smtClean="0"/>
              <a:t> </a:t>
            </a:r>
            <a:r>
              <a:rPr lang="en-US" altLang="zh-CN" dirty="0" smtClean="0"/>
              <a:t>on</a:t>
            </a:r>
            <a:r>
              <a:rPr lang="zh-CN" altLang="en-US" dirty="0" smtClean="0"/>
              <a:t> </a:t>
            </a:r>
            <a:r>
              <a:rPr lang="en-US" altLang="zh-CN" dirty="0" smtClean="0"/>
              <a:t>learning</a:t>
            </a:r>
            <a:r>
              <a:rPr lang="zh-CN" altLang="en-US" dirty="0" smtClean="0"/>
              <a:t> </a:t>
            </a:r>
            <a:r>
              <a:rPr lang="en-US" altLang="zh-CN" dirty="0" smtClean="0"/>
              <a:t>representations</a:t>
            </a:r>
            <a:r>
              <a:rPr lang="zh-CN" altLang="en-US" dirty="0" smtClean="0"/>
              <a:t> </a:t>
            </a:r>
            <a:r>
              <a:rPr lang="en-US" altLang="zh-CN" dirty="0" smtClean="0"/>
              <a:t>of</a:t>
            </a:r>
            <a:r>
              <a:rPr lang="zh-CN" altLang="en-US" dirty="0" smtClean="0"/>
              <a:t> </a:t>
            </a:r>
            <a:r>
              <a:rPr lang="en-US" altLang="zh-CN" dirty="0" smtClean="0"/>
              <a:t>networks.</a:t>
            </a:r>
            <a:r>
              <a:rPr lang="zh-CN" altLang="en-US" dirty="0" smtClean="0"/>
              <a:t> </a:t>
            </a:r>
            <a:endParaRPr lang="en-US" dirty="0"/>
          </a:p>
        </p:txBody>
      </p:sp>
    </p:spTree>
    <p:extLst>
      <p:ext uri="{BB962C8B-B14F-4D97-AF65-F5344CB8AC3E}">
        <p14:creationId xmlns:p14="http://schemas.microsoft.com/office/powerpoint/2010/main" val="1285701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Once</a:t>
            </a:r>
            <a:r>
              <a:rPr lang="zh-CN" altLang="en-US" dirty="0" smtClean="0"/>
              <a:t> </a:t>
            </a:r>
            <a:r>
              <a:rPr lang="en-US" altLang="zh-CN" dirty="0" smtClean="0"/>
              <a:t>the</a:t>
            </a:r>
            <a:r>
              <a:rPr lang="zh-CN" altLang="en-US" dirty="0" smtClean="0"/>
              <a:t> </a:t>
            </a:r>
            <a:r>
              <a:rPr lang="en-US" altLang="zh-CN" dirty="0" smtClean="0"/>
              <a:t>K-nearest</a:t>
            </a:r>
            <a:r>
              <a:rPr lang="zh-CN" altLang="en-US" dirty="0" smtClean="0"/>
              <a:t> </a:t>
            </a:r>
            <a:r>
              <a:rPr lang="en-US" altLang="zh-CN" dirty="0" smtClean="0"/>
              <a:t>neighbor</a:t>
            </a:r>
            <a:r>
              <a:rPr lang="zh-CN" altLang="en-US" dirty="0" smtClean="0"/>
              <a:t> </a:t>
            </a:r>
            <a:r>
              <a:rPr lang="en-US" altLang="zh-CN" dirty="0" smtClean="0"/>
              <a:t>graph</a:t>
            </a:r>
            <a:r>
              <a:rPr lang="zh-CN" altLang="en-US" dirty="0" smtClean="0"/>
              <a:t> </a:t>
            </a:r>
            <a:r>
              <a:rPr lang="en-US" altLang="zh-CN" dirty="0" smtClean="0"/>
              <a:t>is</a:t>
            </a:r>
            <a:r>
              <a:rPr lang="zh-CN" altLang="en-US" dirty="0" smtClean="0"/>
              <a:t> </a:t>
            </a:r>
            <a:r>
              <a:rPr lang="en-US" altLang="zh-CN" dirty="0" smtClean="0"/>
              <a:t>constructed,</a:t>
            </a:r>
            <a:r>
              <a:rPr lang="zh-CN" altLang="en-US" dirty="0" smtClean="0"/>
              <a:t> </a:t>
            </a:r>
            <a:r>
              <a:rPr lang="en-US" altLang="zh-CN" dirty="0" smtClean="0"/>
              <a:t>we</a:t>
            </a:r>
            <a:r>
              <a:rPr lang="zh-CN" altLang="en-US" dirty="0" smtClean="0"/>
              <a:t> </a:t>
            </a:r>
            <a:r>
              <a:rPr lang="en-US" altLang="zh-CN" dirty="0" smtClean="0"/>
              <a:t>need</a:t>
            </a:r>
            <a:r>
              <a:rPr lang="zh-CN" altLang="en-US" dirty="0" smtClean="0"/>
              <a:t> </a:t>
            </a:r>
            <a:r>
              <a:rPr lang="en-US" altLang="zh-CN" dirty="0" smtClean="0"/>
              <a:t>to</a:t>
            </a:r>
            <a:r>
              <a:rPr lang="zh-CN" altLang="en-US" dirty="0" smtClean="0"/>
              <a:t> </a:t>
            </a:r>
            <a:r>
              <a:rPr lang="en-US" altLang="zh-CN" dirty="0" smtClean="0"/>
              <a:t>map</a:t>
            </a:r>
            <a:r>
              <a:rPr lang="zh-CN" altLang="en-US" dirty="0" smtClean="0"/>
              <a:t> </a:t>
            </a:r>
            <a:r>
              <a:rPr lang="en-US" altLang="zh-CN" dirty="0" smtClean="0"/>
              <a:t>it</a:t>
            </a:r>
            <a:r>
              <a:rPr lang="zh-CN" altLang="en-US" dirty="0" smtClean="0"/>
              <a:t> </a:t>
            </a:r>
            <a:r>
              <a:rPr lang="en-US" altLang="zh-CN" dirty="0" smtClean="0"/>
              <a:t>to</a:t>
            </a:r>
            <a:r>
              <a:rPr lang="zh-CN" altLang="en-US" dirty="0" smtClean="0"/>
              <a:t> </a:t>
            </a:r>
            <a:r>
              <a:rPr lang="en-US" altLang="zh-CN" dirty="0" smtClean="0"/>
              <a:t>a</a:t>
            </a:r>
            <a:r>
              <a:rPr lang="zh-CN" altLang="en-US" dirty="0" smtClean="0"/>
              <a:t> </a:t>
            </a:r>
            <a:r>
              <a:rPr lang="en-US" altLang="zh-CN" dirty="0" smtClean="0"/>
              <a:t>two-dimensional</a:t>
            </a:r>
            <a:r>
              <a:rPr lang="zh-CN" altLang="en-US" dirty="0" smtClean="0"/>
              <a:t> </a:t>
            </a:r>
            <a:r>
              <a:rPr lang="zh-CN" altLang="zh-CN" dirty="0" smtClean="0"/>
              <a:t> </a:t>
            </a:r>
            <a:r>
              <a:rPr lang="en-US" altLang="zh-CN" dirty="0" smtClean="0"/>
              <a:t>or</a:t>
            </a:r>
            <a:r>
              <a:rPr lang="zh-CN" altLang="en-US" dirty="0" smtClean="0"/>
              <a:t> </a:t>
            </a:r>
            <a:r>
              <a:rPr lang="en-US" altLang="zh-CN" dirty="0" smtClean="0"/>
              <a:t>three-dimensional</a:t>
            </a:r>
            <a:r>
              <a:rPr lang="zh-CN" altLang="en-US" dirty="0" smtClean="0"/>
              <a:t> </a:t>
            </a:r>
            <a:r>
              <a:rPr lang="en-US" altLang="zh-CN" dirty="0" smtClean="0"/>
              <a:t>space.</a:t>
            </a:r>
            <a:r>
              <a:rPr lang="zh-CN" altLang="en-US" dirty="0" smtClean="0"/>
              <a:t> </a:t>
            </a:r>
            <a:r>
              <a:rPr lang="en-US" altLang="zh-CN" dirty="0" smtClean="0"/>
              <a:t>The</a:t>
            </a:r>
            <a:r>
              <a:rPr lang="zh-CN" altLang="en-US" dirty="0" smtClean="0"/>
              <a:t> </a:t>
            </a:r>
            <a:r>
              <a:rPr lang="en-US" altLang="zh-CN" dirty="0" smtClean="0"/>
              <a:t>goal</a:t>
            </a:r>
            <a:r>
              <a:rPr lang="zh-CN" altLang="en-US" dirty="0" smtClean="0"/>
              <a:t> </a:t>
            </a:r>
            <a:r>
              <a:rPr lang="en-US" altLang="zh-CN" dirty="0" smtClean="0"/>
              <a:t>is</a:t>
            </a:r>
            <a:r>
              <a:rPr lang="zh-CN" altLang="en-US" dirty="0" smtClean="0"/>
              <a:t> </a:t>
            </a:r>
            <a:r>
              <a:rPr lang="en-US" altLang="zh-CN" dirty="0" smtClean="0"/>
              <a:t>to</a:t>
            </a:r>
            <a:r>
              <a:rPr lang="zh-CN" altLang="en-US" dirty="0" smtClean="0"/>
              <a:t> </a:t>
            </a:r>
            <a:r>
              <a:rPr lang="en-US" altLang="zh-CN" dirty="0" smtClean="0"/>
              <a:t>represent</a:t>
            </a:r>
            <a:r>
              <a:rPr lang="zh-CN" altLang="en-US" dirty="0" smtClean="0"/>
              <a:t> </a:t>
            </a:r>
            <a:r>
              <a:rPr lang="en-US" altLang="zh-CN" dirty="0" smtClean="0"/>
              <a:t>each</a:t>
            </a:r>
            <a:r>
              <a:rPr lang="zh-CN" altLang="en-US" dirty="0" smtClean="0"/>
              <a:t> </a:t>
            </a:r>
            <a:r>
              <a:rPr lang="en-US" altLang="zh-CN" dirty="0" smtClean="0"/>
              <a:t>,</a:t>
            </a:r>
            <a:r>
              <a:rPr lang="zh-CN" altLang="en-US" dirty="0" smtClean="0"/>
              <a:t> </a:t>
            </a:r>
            <a:r>
              <a:rPr lang="en-US" altLang="zh-CN" dirty="0" smtClean="0"/>
              <a:t>making</a:t>
            </a:r>
            <a:r>
              <a:rPr lang="zh-CN" altLang="en-US" dirty="0" smtClean="0"/>
              <a:t> </a:t>
            </a:r>
            <a:r>
              <a:rPr lang="en-US" altLang="zh-CN" dirty="0" smtClean="0"/>
              <a:t>sure</a:t>
            </a:r>
            <a:r>
              <a:rPr lang="zh-CN" altLang="en-US" dirty="0" smtClean="0"/>
              <a:t> </a:t>
            </a:r>
            <a:r>
              <a:rPr lang="en-US" altLang="zh-CN" dirty="0" smtClean="0"/>
              <a:t>that</a:t>
            </a:r>
            <a:r>
              <a:rPr lang="zh-CN" altLang="en-US" dirty="0" smtClean="0"/>
              <a:t> </a:t>
            </a:r>
            <a:r>
              <a:rPr lang="en-US" altLang="zh-CN" dirty="0" smtClean="0"/>
              <a:t>similar</a:t>
            </a:r>
            <a:r>
              <a:rPr lang="zh-CN" altLang="en-US" dirty="0" smtClean="0"/>
              <a:t> </a:t>
            </a:r>
            <a:r>
              <a:rPr lang="en-US" altLang="zh-CN" dirty="0" smtClean="0"/>
              <a:t>data</a:t>
            </a:r>
            <a:r>
              <a:rPr lang="zh-CN" altLang="en-US" dirty="0" smtClean="0"/>
              <a:t> </a:t>
            </a:r>
            <a:r>
              <a:rPr lang="en-US" altLang="zh-CN" dirty="0" smtClean="0"/>
              <a:t>points</a:t>
            </a:r>
            <a:r>
              <a:rPr lang="zh-CN" altLang="en-US" dirty="0" smtClean="0"/>
              <a:t> </a:t>
            </a:r>
            <a:r>
              <a:rPr lang="en-US" altLang="zh-CN" dirty="0" smtClean="0"/>
              <a:t>are</a:t>
            </a:r>
            <a:r>
              <a:rPr lang="zh-CN" altLang="en-US" dirty="0" smtClean="0"/>
              <a:t> </a:t>
            </a:r>
            <a:r>
              <a:rPr lang="en-US" altLang="zh-CN" dirty="0" smtClean="0"/>
              <a:t>close</a:t>
            </a:r>
            <a:r>
              <a:rPr lang="zh-CN" altLang="en-US" dirty="0" smtClean="0"/>
              <a:t> </a:t>
            </a:r>
            <a:r>
              <a:rPr lang="en-US" altLang="zh-CN" dirty="0" smtClean="0"/>
              <a:t>to</a:t>
            </a:r>
            <a:r>
              <a:rPr lang="zh-CN" altLang="en-US" dirty="0" smtClean="0"/>
              <a:t> </a:t>
            </a:r>
            <a:r>
              <a:rPr lang="en-US" altLang="zh-CN" dirty="0" smtClean="0"/>
              <a:t>each</a:t>
            </a:r>
            <a:r>
              <a:rPr lang="zh-CN" altLang="en-US" dirty="0" smtClean="0"/>
              <a:t> </a:t>
            </a:r>
            <a:r>
              <a:rPr lang="en-US" altLang="zh-CN" dirty="0" smtClean="0"/>
              <a:t>other</a:t>
            </a:r>
            <a:r>
              <a:rPr lang="zh-CN" altLang="en-US" dirty="0" smtClean="0"/>
              <a:t> </a:t>
            </a:r>
            <a:r>
              <a:rPr lang="en-US" altLang="zh-CN" dirty="0" smtClean="0"/>
              <a:t>and</a:t>
            </a:r>
            <a:r>
              <a:rPr lang="zh-CN" altLang="en-US" dirty="0" smtClean="0"/>
              <a:t> </a:t>
            </a:r>
            <a:r>
              <a:rPr lang="en-US" altLang="zh-CN" dirty="0" smtClean="0"/>
              <a:t>dissimilar</a:t>
            </a:r>
            <a:r>
              <a:rPr lang="zh-CN" altLang="en-US" dirty="0" smtClean="0"/>
              <a:t> </a:t>
            </a:r>
            <a:r>
              <a:rPr lang="en-US" altLang="zh-CN" dirty="0" smtClean="0"/>
              <a:t>data</a:t>
            </a:r>
            <a:r>
              <a:rPr lang="zh-CN" altLang="en-US" dirty="0" smtClean="0"/>
              <a:t> </a:t>
            </a:r>
            <a:r>
              <a:rPr lang="en-US" altLang="zh-CN" dirty="0" smtClean="0"/>
              <a:t>points</a:t>
            </a:r>
            <a:r>
              <a:rPr lang="zh-CN" altLang="en-US" dirty="0" smtClean="0"/>
              <a:t> </a:t>
            </a:r>
            <a:r>
              <a:rPr lang="en-US" altLang="zh-CN" dirty="0" smtClean="0"/>
              <a:t>stay</a:t>
            </a:r>
            <a:r>
              <a:rPr lang="zh-CN" altLang="en-US" dirty="0" smtClean="0"/>
              <a:t> </a:t>
            </a:r>
            <a:r>
              <a:rPr lang="en-US" altLang="zh-CN" dirty="0" smtClean="0"/>
              <a:t>away</a:t>
            </a:r>
            <a:r>
              <a:rPr lang="zh-CN" altLang="en-US" dirty="0" smtClean="0"/>
              <a:t> </a:t>
            </a:r>
            <a:r>
              <a:rPr lang="en-US" altLang="zh-CN" dirty="0" smtClean="0"/>
              <a:t>from</a:t>
            </a:r>
            <a:r>
              <a:rPr lang="zh-CN" altLang="en-US" dirty="0" smtClean="0"/>
              <a:t> </a:t>
            </a:r>
            <a:r>
              <a:rPr lang="en-US" altLang="zh-CN" dirty="0" smtClean="0"/>
              <a:t>each</a:t>
            </a:r>
            <a:r>
              <a:rPr lang="zh-CN" altLang="en-US" dirty="0" smtClean="0"/>
              <a:t> </a:t>
            </a:r>
            <a:r>
              <a:rPr lang="en-US" altLang="zh-CN" dirty="0" smtClean="0"/>
              <a:t>other.</a:t>
            </a:r>
            <a:r>
              <a:rPr lang="zh-CN" altLang="en-US" dirty="0" smtClean="0"/>
              <a:t> </a:t>
            </a:r>
            <a:endParaRPr lang="en-US" altLang="zh-CN" dirty="0" smtClean="0"/>
          </a:p>
          <a:p>
            <a:pPr marL="0" marR="0" indent="0" defTabSz="457200" eaLnBrk="1" fontAlgn="auto" latinLnBrk="0" hangingPunct="1">
              <a:lnSpc>
                <a:spcPct val="125000"/>
              </a:lnSpc>
              <a:spcBef>
                <a:spcPts val="0"/>
              </a:spcBef>
              <a:spcAft>
                <a:spcPts val="0"/>
              </a:spcAft>
              <a:buClrTx/>
              <a:buSzTx/>
              <a:buFontTx/>
              <a:buNone/>
              <a:tabLst/>
              <a:defRPr/>
            </a:pPr>
            <a:endParaRPr lang="en-US" altLang="zh-CN" dirty="0" smtClean="0"/>
          </a:p>
          <a:p>
            <a:pPr marL="0" marR="0" indent="0" defTabSz="457200" eaLnBrk="1" fontAlgn="auto" latinLnBrk="0" hangingPunct="1">
              <a:lnSpc>
                <a:spcPct val="125000"/>
              </a:lnSpc>
              <a:spcBef>
                <a:spcPts val="0"/>
              </a:spcBef>
              <a:spcAft>
                <a:spcPts val="0"/>
              </a:spcAft>
              <a:buClrTx/>
              <a:buSzTx/>
              <a:buFontTx/>
              <a:buNone/>
              <a:tabLst/>
              <a:defRPr/>
            </a:pPr>
            <a:r>
              <a:rPr lang="en-US" altLang="zh-CN" dirty="0" smtClean="0"/>
              <a:t>To</a:t>
            </a:r>
            <a:r>
              <a:rPr lang="zh-CN" altLang="en-US" dirty="0" smtClean="0"/>
              <a:t> </a:t>
            </a:r>
            <a:r>
              <a:rPr lang="en-US" altLang="zh-CN" dirty="0" smtClean="0"/>
              <a:t>achieve</a:t>
            </a:r>
            <a:r>
              <a:rPr lang="zh-CN" altLang="en-US" dirty="0" smtClean="0"/>
              <a:t> </a:t>
            </a:r>
            <a:r>
              <a:rPr lang="en-US" altLang="zh-CN" dirty="0" smtClean="0"/>
              <a:t>this,</a:t>
            </a:r>
            <a:r>
              <a:rPr lang="zh-CN" altLang="en-US" dirty="0" smtClean="0"/>
              <a:t> </a:t>
            </a:r>
            <a:r>
              <a:rPr lang="en-US" altLang="zh-CN" dirty="0" smtClean="0"/>
              <a:t>for</a:t>
            </a:r>
            <a:r>
              <a:rPr lang="zh-CN" altLang="en-US" dirty="0" smtClean="0"/>
              <a:t> </a:t>
            </a:r>
            <a:r>
              <a:rPr lang="en-US" altLang="zh-CN" dirty="0" smtClean="0"/>
              <a:t>each</a:t>
            </a:r>
            <a:r>
              <a:rPr lang="zh-CN" altLang="en-US" dirty="0" smtClean="0"/>
              <a:t> </a:t>
            </a:r>
            <a:r>
              <a:rPr lang="en-US" altLang="zh-CN" dirty="0" smtClean="0"/>
              <a:t>pair</a:t>
            </a:r>
            <a:r>
              <a:rPr lang="zh-CN" altLang="en-US" dirty="0" smtClean="0"/>
              <a:t> </a:t>
            </a:r>
            <a:r>
              <a:rPr lang="en-US" altLang="zh-CN" dirty="0" smtClean="0"/>
              <a:t>of</a:t>
            </a:r>
            <a:r>
              <a:rPr lang="zh-CN" altLang="en-US" dirty="0" smtClean="0"/>
              <a:t> </a:t>
            </a:r>
            <a:r>
              <a:rPr lang="en-US" altLang="zh-CN" dirty="0" err="1" smtClean="0"/>
              <a:t>vertice</a:t>
            </a:r>
            <a:r>
              <a:rPr lang="zh-CN" altLang="en-US" dirty="0" smtClean="0"/>
              <a:t> </a:t>
            </a:r>
            <a:r>
              <a:rPr lang="zh-CN" altLang="zh-CN" dirty="0" smtClean="0"/>
              <a:t>(</a:t>
            </a:r>
            <a:r>
              <a:rPr lang="en-US" altLang="zh-CN" dirty="0" err="1" smtClean="0"/>
              <a:t>i</a:t>
            </a:r>
            <a:r>
              <a:rPr lang="en-US" altLang="zh-CN" dirty="0" smtClean="0"/>
              <a:t>,</a:t>
            </a:r>
            <a:r>
              <a:rPr lang="zh-CN" altLang="en-US" dirty="0" smtClean="0"/>
              <a:t> </a:t>
            </a:r>
            <a:r>
              <a:rPr lang="en-US" altLang="zh-CN" dirty="0" smtClean="0"/>
              <a:t>j),</a:t>
            </a:r>
            <a:r>
              <a:rPr lang="zh-CN" altLang="en-US" dirty="0" smtClean="0"/>
              <a:t> </a:t>
            </a:r>
            <a:r>
              <a:rPr lang="en-US" altLang="zh-CN" dirty="0" smtClean="0"/>
              <a:t>we</a:t>
            </a:r>
            <a:r>
              <a:rPr lang="zh-CN" altLang="en-US" dirty="0" smtClean="0"/>
              <a:t> </a:t>
            </a:r>
            <a:r>
              <a:rPr lang="en-US" altLang="zh-CN" dirty="0" smtClean="0"/>
              <a:t>define</a:t>
            </a:r>
            <a:r>
              <a:rPr lang="zh-CN" altLang="en-US" dirty="0" smtClean="0"/>
              <a:t> </a:t>
            </a:r>
            <a:r>
              <a:rPr lang="en-US" altLang="zh-CN" dirty="0" smtClean="0"/>
              <a:t>the</a:t>
            </a:r>
            <a:r>
              <a:rPr lang="zh-CN" altLang="en-US" dirty="0" smtClean="0"/>
              <a:t> </a:t>
            </a:r>
            <a:r>
              <a:rPr lang="en-US" altLang="zh-CN" dirty="0" smtClean="0"/>
              <a:t>probability</a:t>
            </a:r>
            <a:r>
              <a:rPr lang="zh-CN" altLang="en-US" dirty="0" smtClean="0"/>
              <a:t> </a:t>
            </a:r>
            <a:r>
              <a:rPr lang="en-US" altLang="zh-CN" dirty="0" smtClean="0"/>
              <a:t>of</a:t>
            </a:r>
            <a:r>
              <a:rPr lang="zh-CN" altLang="en-US" dirty="0" smtClean="0"/>
              <a:t> </a:t>
            </a:r>
            <a:r>
              <a:rPr lang="en-US" altLang="zh-CN" dirty="0" smtClean="0"/>
              <a:t>observing</a:t>
            </a:r>
            <a:r>
              <a:rPr lang="zh-CN" altLang="en-US" dirty="0" smtClean="0"/>
              <a:t> </a:t>
            </a:r>
            <a:r>
              <a:rPr lang="en-US" altLang="zh-CN" dirty="0" smtClean="0"/>
              <a:t>a</a:t>
            </a:r>
            <a:r>
              <a:rPr lang="zh-CN" altLang="en-US" dirty="0" smtClean="0"/>
              <a:t> </a:t>
            </a:r>
            <a:r>
              <a:rPr lang="en-US" altLang="zh-CN" dirty="0" smtClean="0"/>
              <a:t>binary</a:t>
            </a:r>
            <a:r>
              <a:rPr lang="zh-CN" altLang="en-US" dirty="0" smtClean="0"/>
              <a:t> </a:t>
            </a:r>
            <a:r>
              <a:rPr lang="en-US" altLang="zh-CN" dirty="0" smtClean="0"/>
              <a:t>edge</a:t>
            </a:r>
            <a:r>
              <a:rPr lang="zh-CN" altLang="en-US" dirty="0" smtClean="0"/>
              <a:t> </a:t>
            </a:r>
            <a:r>
              <a:rPr lang="en-US" altLang="zh-CN" dirty="0" smtClean="0"/>
              <a:t>between</a:t>
            </a:r>
            <a:r>
              <a:rPr lang="zh-CN" altLang="en-US" dirty="0" smtClean="0"/>
              <a:t> </a:t>
            </a:r>
            <a:r>
              <a:rPr lang="en-US" altLang="zh-CN" dirty="0" smtClean="0"/>
              <a:t>as</a:t>
            </a:r>
            <a:r>
              <a:rPr lang="zh-CN" altLang="en-US" dirty="0" smtClean="0"/>
              <a:t> </a:t>
            </a:r>
            <a:r>
              <a:rPr lang="en-US" altLang="zh-CN" dirty="0" smtClean="0"/>
              <a:t>the</a:t>
            </a:r>
            <a:r>
              <a:rPr lang="zh-CN" altLang="en-US" dirty="0" smtClean="0"/>
              <a:t> </a:t>
            </a:r>
            <a:r>
              <a:rPr lang="en-US" altLang="zh-CN" dirty="0" smtClean="0"/>
              <a:t>following</a:t>
            </a:r>
            <a:r>
              <a:rPr lang="zh-CN" altLang="en-US" dirty="0" smtClean="0"/>
              <a:t> </a:t>
            </a:r>
            <a:r>
              <a:rPr lang="en-US" altLang="zh-CN" dirty="0" smtClean="0"/>
              <a:t>function.</a:t>
            </a:r>
            <a:r>
              <a:rPr lang="zh-CN" altLang="en-US" dirty="0" smtClean="0"/>
              <a:t> </a:t>
            </a:r>
            <a:r>
              <a:rPr lang="en-US" altLang="zh-CN" dirty="0" smtClean="0"/>
              <a:t>Here</a:t>
            </a:r>
            <a:r>
              <a:rPr lang="zh-CN" altLang="en-US" dirty="0" smtClean="0"/>
              <a:t> </a:t>
            </a:r>
            <a:r>
              <a:rPr lang="en-US" altLang="zh-CN" dirty="0" err="1" smtClean="0"/>
              <a:t>yi</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layout</a:t>
            </a:r>
            <a:r>
              <a:rPr lang="zh-CN" altLang="en-US" dirty="0" smtClean="0"/>
              <a:t> </a:t>
            </a:r>
            <a:r>
              <a:rPr lang="en-US" altLang="zh-CN" dirty="0" smtClean="0"/>
              <a:t>of</a:t>
            </a:r>
            <a:r>
              <a:rPr lang="zh-CN" altLang="en-US" dirty="0" smtClean="0"/>
              <a:t> </a:t>
            </a:r>
            <a:r>
              <a:rPr lang="en-US" altLang="zh-CN" dirty="0" smtClean="0"/>
              <a:t>vertex</a:t>
            </a:r>
            <a:r>
              <a:rPr lang="zh-CN" altLang="en-US" dirty="0" smtClean="0"/>
              <a:t> </a:t>
            </a:r>
            <a:r>
              <a:rPr lang="en-US" altLang="zh-CN" dirty="0" err="1" smtClean="0"/>
              <a:t>i</a:t>
            </a:r>
            <a:r>
              <a:rPr lang="en-US" altLang="zh-CN" dirty="0" smtClean="0"/>
              <a:t>.</a:t>
            </a:r>
            <a:r>
              <a:rPr lang="zh-CN" altLang="en-US" dirty="0" smtClean="0"/>
              <a:t> </a:t>
            </a:r>
            <a:r>
              <a:rPr lang="en-US" altLang="zh-CN" dirty="0" smtClean="0"/>
              <a:t>If</a:t>
            </a:r>
            <a:r>
              <a:rPr lang="zh-CN" altLang="en-US" dirty="0" smtClean="0"/>
              <a:t> </a:t>
            </a:r>
            <a:r>
              <a:rPr lang="en-US" altLang="zh-CN" dirty="0" smtClean="0"/>
              <a:t>two</a:t>
            </a:r>
            <a:r>
              <a:rPr lang="zh-CN" altLang="en-US" dirty="0" smtClean="0"/>
              <a:t> </a:t>
            </a:r>
            <a:r>
              <a:rPr lang="en-US" altLang="zh-CN" dirty="0" smtClean="0"/>
              <a:t>vertices</a:t>
            </a:r>
            <a:r>
              <a:rPr lang="zh-CN" altLang="en-US" dirty="0" smtClean="0"/>
              <a:t> </a:t>
            </a:r>
            <a:r>
              <a:rPr lang="en-US" altLang="zh-CN" dirty="0" smtClean="0"/>
              <a:t>(I,</a:t>
            </a:r>
            <a:r>
              <a:rPr lang="zh-CN" altLang="en-US" dirty="0" smtClean="0"/>
              <a:t> </a:t>
            </a:r>
            <a:r>
              <a:rPr lang="en-US" altLang="zh-CN" dirty="0" smtClean="0"/>
              <a:t>j)</a:t>
            </a:r>
            <a:r>
              <a:rPr lang="zh-CN" altLang="en-US" dirty="0" smtClean="0"/>
              <a:t> </a:t>
            </a:r>
            <a:r>
              <a:rPr lang="en-US" altLang="zh-CN" dirty="0" smtClean="0"/>
              <a:t>are</a:t>
            </a:r>
            <a:r>
              <a:rPr lang="zh-CN" altLang="en-US" dirty="0" smtClean="0"/>
              <a:t> </a:t>
            </a:r>
            <a:r>
              <a:rPr lang="en-US" altLang="zh-CN" dirty="0" smtClean="0"/>
              <a:t>close</a:t>
            </a:r>
            <a:r>
              <a:rPr lang="zh-CN" altLang="en-US" dirty="0" smtClean="0"/>
              <a:t> </a:t>
            </a:r>
            <a:r>
              <a:rPr lang="en-US" altLang="zh-CN" dirty="0" smtClean="0"/>
              <a:t>to</a:t>
            </a:r>
            <a:r>
              <a:rPr lang="zh-CN" altLang="en-US" dirty="0" smtClean="0"/>
              <a:t> </a:t>
            </a:r>
            <a:r>
              <a:rPr lang="en-US" altLang="zh-CN" dirty="0" smtClean="0"/>
              <a:t>each</a:t>
            </a:r>
            <a:r>
              <a:rPr lang="zh-CN" altLang="en-US" dirty="0" smtClean="0"/>
              <a:t> </a:t>
            </a:r>
            <a:r>
              <a:rPr lang="en-US" altLang="zh-CN" dirty="0" smtClean="0"/>
              <a:t>other,</a:t>
            </a:r>
            <a:r>
              <a:rPr lang="zh-CN" altLang="en-US" dirty="0" smtClean="0"/>
              <a:t> </a:t>
            </a:r>
            <a:r>
              <a:rPr lang="en-US" altLang="zh-CN" dirty="0" smtClean="0"/>
              <a:t>the</a:t>
            </a:r>
            <a:r>
              <a:rPr lang="zh-CN" altLang="en-US" dirty="0" smtClean="0"/>
              <a:t> </a:t>
            </a:r>
            <a:r>
              <a:rPr lang="en-US" altLang="zh-CN" dirty="0" smtClean="0"/>
              <a:t>probability</a:t>
            </a:r>
            <a:r>
              <a:rPr lang="zh-CN" altLang="en-US" dirty="0" smtClean="0"/>
              <a:t> </a:t>
            </a:r>
            <a:r>
              <a:rPr lang="en-US" altLang="zh-CN" dirty="0" smtClean="0"/>
              <a:t>of</a:t>
            </a:r>
            <a:r>
              <a:rPr lang="zh-CN" altLang="en-US" dirty="0" smtClean="0"/>
              <a:t> </a:t>
            </a:r>
            <a:r>
              <a:rPr lang="en-US" altLang="zh-CN" dirty="0" smtClean="0"/>
              <a:t>observing</a:t>
            </a:r>
            <a:r>
              <a:rPr lang="zh-CN" altLang="en-US" dirty="0" smtClean="0"/>
              <a:t> </a:t>
            </a:r>
            <a:r>
              <a:rPr lang="en-US" altLang="zh-CN" dirty="0" smtClean="0"/>
              <a:t>a</a:t>
            </a:r>
            <a:r>
              <a:rPr lang="zh-CN" altLang="en-US" dirty="0" smtClean="0"/>
              <a:t> </a:t>
            </a:r>
            <a:r>
              <a:rPr lang="en-US" altLang="zh-CN" dirty="0" smtClean="0"/>
              <a:t>binary</a:t>
            </a:r>
            <a:r>
              <a:rPr lang="zh-CN" altLang="en-US" dirty="0" smtClean="0"/>
              <a:t> </a:t>
            </a:r>
            <a:r>
              <a:rPr lang="en-US" altLang="zh-CN" dirty="0" smtClean="0"/>
              <a:t>edge</a:t>
            </a:r>
            <a:r>
              <a:rPr lang="zh-CN" altLang="en-US" dirty="0" smtClean="0"/>
              <a:t> </a:t>
            </a:r>
            <a:r>
              <a:rPr lang="en-US" altLang="zh-CN" dirty="0" smtClean="0"/>
              <a:t>between</a:t>
            </a:r>
            <a:r>
              <a:rPr lang="zh-CN" altLang="en-US" dirty="0" smtClean="0"/>
              <a:t> </a:t>
            </a:r>
            <a:r>
              <a:rPr lang="en-US" altLang="zh-CN" dirty="0" smtClean="0"/>
              <a:t>them.</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smtClean="0"/>
              <a:t>this</a:t>
            </a:r>
            <a:r>
              <a:rPr lang="zh-CN" altLang="en-US" dirty="0" smtClean="0"/>
              <a:t> </a:t>
            </a:r>
            <a:r>
              <a:rPr lang="en-US" altLang="zh-CN" dirty="0" smtClean="0"/>
              <a:t>definition,</a:t>
            </a:r>
            <a:r>
              <a:rPr lang="zh-CN" altLang="en-US" dirty="0" smtClean="0"/>
              <a:t> </a:t>
            </a:r>
            <a:r>
              <a:rPr lang="en-US" altLang="zh-CN" dirty="0" smtClean="0"/>
              <a:t>we</a:t>
            </a:r>
            <a:r>
              <a:rPr lang="zh-CN" altLang="en-US" dirty="0" smtClean="0"/>
              <a:t> </a:t>
            </a:r>
            <a:r>
              <a:rPr lang="en-US" altLang="zh-CN" dirty="0" smtClean="0"/>
              <a:t>also</a:t>
            </a:r>
            <a:r>
              <a:rPr lang="zh-CN" altLang="en-US" dirty="0" smtClean="0"/>
              <a:t> </a:t>
            </a:r>
            <a:r>
              <a:rPr lang="en-US" altLang="zh-CN" dirty="0" smtClean="0"/>
              <a:t>define</a:t>
            </a:r>
            <a:r>
              <a:rPr lang="zh-CN" altLang="en-US" dirty="0" smtClean="0"/>
              <a:t> </a:t>
            </a:r>
            <a:r>
              <a:rPr lang="en-US" altLang="zh-CN" dirty="0" smtClean="0"/>
              <a:t>the</a:t>
            </a:r>
            <a:r>
              <a:rPr lang="zh-CN" altLang="en-US" dirty="0" smtClean="0"/>
              <a:t> </a:t>
            </a:r>
            <a:r>
              <a:rPr lang="en-US" altLang="zh-CN" dirty="0" smtClean="0"/>
              <a:t>probability</a:t>
            </a:r>
            <a:r>
              <a:rPr lang="zh-CN" altLang="en-US" dirty="0" smtClean="0"/>
              <a:t> </a:t>
            </a:r>
            <a:r>
              <a:rPr lang="en-US" altLang="zh-CN" dirty="0" smtClean="0"/>
              <a:t>of</a:t>
            </a:r>
            <a:r>
              <a:rPr lang="zh-CN" altLang="en-US" dirty="0" smtClean="0"/>
              <a:t> </a:t>
            </a:r>
            <a:r>
              <a:rPr lang="en-US" altLang="zh-CN" dirty="0" smtClean="0"/>
              <a:t>observing</a:t>
            </a:r>
            <a:r>
              <a:rPr lang="zh-CN" altLang="en-US" dirty="0" smtClean="0"/>
              <a:t> </a:t>
            </a:r>
            <a:r>
              <a:rPr lang="en-US" altLang="zh-CN" dirty="0" smtClean="0"/>
              <a:t>a</a:t>
            </a:r>
            <a:r>
              <a:rPr lang="zh-CN" altLang="en-US" dirty="0" smtClean="0"/>
              <a:t> </a:t>
            </a:r>
            <a:r>
              <a:rPr lang="en-US" altLang="zh-CN" dirty="0" smtClean="0"/>
              <a:t>negative</a:t>
            </a:r>
            <a:r>
              <a:rPr lang="zh-CN" altLang="en-US" dirty="0" smtClean="0"/>
              <a:t> </a:t>
            </a:r>
            <a:r>
              <a:rPr lang="en-US" altLang="zh-CN" dirty="0" smtClean="0"/>
              <a:t>edge,</a:t>
            </a:r>
            <a:r>
              <a:rPr lang="zh-CN" altLang="en-US" dirty="0" smtClean="0"/>
              <a:t> </a:t>
            </a:r>
            <a:r>
              <a:rPr lang="en-US" altLang="zh-CN" dirty="0" smtClean="0"/>
              <a:t>in</a:t>
            </a:r>
            <a:r>
              <a:rPr lang="zh-CN" altLang="en-US" dirty="0" smtClean="0"/>
              <a:t> </a:t>
            </a:r>
            <a:r>
              <a:rPr lang="en-US" altLang="zh-CN" dirty="0" smtClean="0"/>
              <a:t>other</a:t>
            </a:r>
            <a:r>
              <a:rPr lang="zh-CN" altLang="en-US" dirty="0" smtClean="0"/>
              <a:t> </a:t>
            </a:r>
            <a:r>
              <a:rPr lang="en-US" altLang="zh-CN" dirty="0" smtClean="0"/>
              <a:t>words,</a:t>
            </a:r>
            <a:r>
              <a:rPr lang="zh-CN" altLang="en-US" dirty="0" smtClean="0"/>
              <a:t> </a:t>
            </a:r>
            <a:r>
              <a:rPr lang="en-US" altLang="zh-CN" dirty="0" smtClean="0"/>
              <a:t>the</a:t>
            </a:r>
            <a:r>
              <a:rPr lang="zh-CN" altLang="en-US" dirty="0" smtClean="0"/>
              <a:t> </a:t>
            </a:r>
            <a:r>
              <a:rPr lang="en-US" altLang="zh-CN" dirty="0" smtClean="0"/>
              <a:t>probability</a:t>
            </a:r>
            <a:r>
              <a:rPr lang="zh-CN" altLang="en-US" dirty="0" smtClean="0"/>
              <a:t> </a:t>
            </a:r>
            <a:r>
              <a:rPr lang="en-US" altLang="zh-CN" dirty="0" smtClean="0"/>
              <a:t>of</a:t>
            </a:r>
            <a:r>
              <a:rPr lang="zh-CN" altLang="en-US" dirty="0" smtClean="0"/>
              <a:t> </a:t>
            </a:r>
            <a:r>
              <a:rPr lang="en-US" altLang="zh-CN" dirty="0" smtClean="0"/>
              <a:t>not</a:t>
            </a:r>
            <a:r>
              <a:rPr lang="zh-CN" altLang="en-US" dirty="0" smtClean="0"/>
              <a:t> </a:t>
            </a:r>
            <a:r>
              <a:rPr lang="en-US" altLang="zh-CN" dirty="0" smtClean="0"/>
              <a:t>having</a:t>
            </a:r>
            <a:r>
              <a:rPr lang="zh-CN" altLang="en-US" dirty="0" smtClean="0"/>
              <a:t> </a:t>
            </a:r>
            <a:r>
              <a:rPr lang="en-US" altLang="zh-CN" dirty="0" smtClean="0"/>
              <a:t>an</a:t>
            </a:r>
            <a:r>
              <a:rPr lang="zh-CN" altLang="en-US" dirty="0" smtClean="0"/>
              <a:t> </a:t>
            </a:r>
            <a:r>
              <a:rPr lang="en-US" altLang="zh-CN" dirty="0" smtClean="0"/>
              <a:t>edge</a:t>
            </a:r>
            <a:r>
              <a:rPr lang="zh-CN" altLang="en-US" dirty="0" smtClean="0"/>
              <a:t> </a:t>
            </a:r>
            <a:r>
              <a:rPr lang="en-US" altLang="zh-CN" dirty="0" smtClean="0"/>
              <a:t>between</a:t>
            </a:r>
            <a:r>
              <a:rPr lang="zh-CN" altLang="en-US" dirty="0" smtClean="0"/>
              <a:t> </a:t>
            </a:r>
            <a:r>
              <a:rPr lang="en-US" altLang="zh-CN" dirty="0" smtClean="0"/>
              <a:t>two</a:t>
            </a:r>
            <a:r>
              <a:rPr lang="zh-CN" altLang="en-US" dirty="0" smtClean="0"/>
              <a:t> </a:t>
            </a:r>
            <a:r>
              <a:rPr lang="en-US" altLang="zh-CN" dirty="0" smtClean="0"/>
              <a:t>vertices,</a:t>
            </a:r>
            <a:r>
              <a:rPr lang="zh-CN" altLang="en-US" dirty="0" smtClean="0"/>
              <a:t> </a:t>
            </a:r>
            <a:r>
              <a:rPr lang="en-US" altLang="zh-CN" dirty="0" smtClean="0"/>
              <a:t>which</a:t>
            </a:r>
            <a:r>
              <a:rPr lang="zh-CN" altLang="en-US" dirty="0" smtClean="0"/>
              <a:t> </a:t>
            </a:r>
            <a:r>
              <a:rPr lang="en-US" altLang="zh-CN" dirty="0" smtClean="0"/>
              <a:t>is</a:t>
            </a:r>
            <a:r>
              <a:rPr lang="zh-CN" altLang="en-US" dirty="0" smtClean="0"/>
              <a:t> </a:t>
            </a:r>
            <a:r>
              <a:rPr lang="en-US" altLang="zh-CN" dirty="0" smtClean="0"/>
              <a:t>1</a:t>
            </a:r>
            <a:r>
              <a:rPr lang="zh-CN" altLang="en-US" dirty="0" smtClean="0"/>
              <a:t> </a:t>
            </a:r>
            <a:r>
              <a:rPr lang="en-US" altLang="zh-CN" dirty="0" smtClean="0"/>
              <a:t>minus</a:t>
            </a:r>
            <a:r>
              <a:rPr lang="zh-CN" altLang="en-US" dirty="0" smtClean="0"/>
              <a:t> </a:t>
            </a:r>
            <a:r>
              <a:rPr lang="en-US" altLang="zh-CN" dirty="0" smtClean="0"/>
              <a:t>this</a:t>
            </a:r>
            <a:r>
              <a:rPr lang="zh-CN" altLang="en-US" dirty="0" smtClean="0"/>
              <a:t> </a:t>
            </a:r>
            <a:r>
              <a:rPr lang="en-US" altLang="zh-CN" dirty="0" smtClean="0"/>
              <a:t>probability.</a:t>
            </a:r>
            <a:r>
              <a:rPr lang="zh-CN" altLang="en-US" dirty="0" smtClean="0"/>
              <a:t> </a:t>
            </a:r>
            <a:r>
              <a:rPr lang="en-US" altLang="zh-CN" dirty="0" smtClean="0"/>
              <a:t>Similarly,</a:t>
            </a:r>
            <a:r>
              <a:rPr lang="zh-CN" altLang="en-US" dirty="0" smtClean="0"/>
              <a:t> </a:t>
            </a:r>
            <a:r>
              <a:rPr lang="en-US" altLang="zh-CN" dirty="0" smtClean="0"/>
              <a:t>the</a:t>
            </a:r>
            <a:r>
              <a:rPr lang="zh-CN" altLang="en-US" dirty="0" smtClean="0"/>
              <a:t> </a:t>
            </a:r>
            <a:r>
              <a:rPr lang="en-US" altLang="zh-CN" dirty="0" smtClean="0"/>
              <a:t>likelihood</a:t>
            </a:r>
            <a:r>
              <a:rPr lang="zh-CN" altLang="en-US" dirty="0" smtClean="0"/>
              <a:t> </a:t>
            </a:r>
            <a:r>
              <a:rPr lang="en-US" altLang="zh-CN" dirty="0" smtClean="0"/>
              <a:t>of</a:t>
            </a:r>
            <a:r>
              <a:rPr lang="zh-CN" altLang="en-US" dirty="0" smtClean="0"/>
              <a:t> </a:t>
            </a:r>
            <a:r>
              <a:rPr lang="en-US" altLang="zh-CN" dirty="0" smtClean="0"/>
              <a:t>observing</a:t>
            </a:r>
            <a:r>
              <a:rPr lang="zh-CN" altLang="en-US" dirty="0" smtClean="0"/>
              <a:t> </a:t>
            </a:r>
            <a:r>
              <a:rPr lang="en-US" altLang="zh-CN" dirty="0" smtClean="0"/>
              <a:t>a</a:t>
            </a:r>
            <a:r>
              <a:rPr lang="zh-CN" altLang="en-US" dirty="0" smtClean="0"/>
              <a:t> </a:t>
            </a:r>
            <a:r>
              <a:rPr lang="en-US" altLang="zh-CN" dirty="0" smtClean="0"/>
              <a:t>weighted</a:t>
            </a:r>
            <a:r>
              <a:rPr lang="zh-CN" altLang="en-US" dirty="0" smtClean="0"/>
              <a:t> </a:t>
            </a:r>
            <a:r>
              <a:rPr lang="en-US" altLang="zh-CN" dirty="0" smtClean="0"/>
              <a:t>edge</a:t>
            </a:r>
            <a:r>
              <a:rPr lang="zh-CN" altLang="en-US" dirty="0" smtClean="0"/>
              <a:t> </a:t>
            </a:r>
            <a:r>
              <a:rPr lang="en-US" altLang="zh-CN" dirty="0" smtClean="0"/>
              <a:t>between</a:t>
            </a:r>
            <a:r>
              <a:rPr lang="zh-CN" altLang="en-US" dirty="0" smtClean="0"/>
              <a:t> </a:t>
            </a:r>
            <a:r>
              <a:rPr lang="en-US" altLang="zh-CN" dirty="0" smtClean="0"/>
              <a:t>vertices</a:t>
            </a:r>
            <a:r>
              <a:rPr lang="zh-CN" altLang="en-US" dirty="0" smtClean="0"/>
              <a:t> </a:t>
            </a:r>
            <a:r>
              <a:rPr lang="en-US" altLang="zh-CN" dirty="0" smtClean="0"/>
              <a:t>(</a:t>
            </a:r>
            <a:r>
              <a:rPr lang="en-US" altLang="zh-CN" dirty="0" err="1" smtClean="0"/>
              <a:t>i</a:t>
            </a:r>
            <a:r>
              <a:rPr lang="en-US" altLang="zh-CN" dirty="0" smtClean="0"/>
              <a:t>,</a:t>
            </a:r>
            <a:r>
              <a:rPr lang="zh-CN" altLang="en-US" dirty="0" smtClean="0"/>
              <a:t> </a:t>
            </a:r>
            <a:r>
              <a:rPr lang="en-US" altLang="zh-CN" dirty="0" smtClean="0"/>
              <a:t>j)</a:t>
            </a:r>
            <a:r>
              <a:rPr lang="zh-CN" altLang="en-US" dirty="0" smtClean="0"/>
              <a:t> </a:t>
            </a:r>
            <a:r>
              <a:rPr lang="en-US" altLang="zh-CN" dirty="0" smtClean="0"/>
              <a:t>as</a:t>
            </a:r>
            <a:r>
              <a:rPr lang="zh-CN" altLang="en-US" dirty="0" smtClean="0"/>
              <a:t> </a:t>
            </a:r>
            <a:r>
              <a:rPr lang="en-US" altLang="zh-CN" dirty="0" smtClean="0"/>
              <a:t>follows:</a:t>
            </a:r>
            <a:r>
              <a:rPr lang="zh-CN" altLang="en-US" dirty="0" smtClean="0"/>
              <a:t> </a:t>
            </a:r>
            <a:endParaRPr lang="en-US" altLang="zh-CN" dirty="0" smtClean="0"/>
          </a:p>
          <a:p>
            <a:pPr marL="0" marR="0" indent="0" defTabSz="457200" eaLnBrk="1" fontAlgn="auto" latinLnBrk="0" hangingPunct="1">
              <a:lnSpc>
                <a:spcPct val="125000"/>
              </a:lnSpc>
              <a:spcBef>
                <a:spcPts val="0"/>
              </a:spcBef>
              <a:spcAft>
                <a:spcPts val="0"/>
              </a:spcAft>
              <a:buClrTx/>
              <a:buSzTx/>
              <a:buFontTx/>
              <a:buNone/>
              <a:tabLst/>
              <a:defRPr/>
            </a:pPr>
            <a:endParaRPr lang="en-US" altLang="zh-CN" dirty="0" smtClean="0"/>
          </a:p>
        </p:txBody>
      </p:sp>
    </p:spTree>
    <p:extLst>
      <p:ext uri="{BB962C8B-B14F-4D97-AF65-F5344CB8AC3E}">
        <p14:creationId xmlns:p14="http://schemas.microsoft.com/office/powerpoint/2010/main" val="2900121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preserve the similarities of the vertices, our </a:t>
            </a:r>
            <a:r>
              <a:rPr lang="en-US" baseline="0" dirty="0" smtClean="0"/>
              <a:t>objective is</a:t>
            </a:r>
            <a:r>
              <a:rPr lang="en-US" dirty="0" smtClean="0"/>
              <a:t> to maximize the likelihood</a:t>
            </a:r>
            <a:r>
              <a:rPr lang="en-US" baseline="0" dirty="0" smtClean="0"/>
              <a:t> of the observed edges including both the positive edges and the negative edges. By maximizing the likelihood of positive edges, we can keep similar data points close to each other. By maximizing the likelihood of negative edges, we can make dissimilar data points far away from each other.</a:t>
            </a:r>
          </a:p>
          <a:p>
            <a:endParaRPr lang="en-US" baseline="0" dirty="0" smtClean="0"/>
          </a:p>
          <a:p>
            <a:r>
              <a:rPr lang="en-US" baseline="0" dirty="0" smtClean="0"/>
              <a:t>As there may be many negative edges, we randomly sample a fraction of them to reduce the computational complexity. The final objective can be efficiently optimized through the asynchronous stochastic gradient descent, and the time complexity is linear to the number of data points, which is very efficient. </a:t>
            </a:r>
            <a:endParaRPr lang="en-US" dirty="0" smtClean="0"/>
          </a:p>
          <a:p>
            <a:endParaRPr lang="en-US" dirty="0"/>
          </a:p>
        </p:txBody>
      </p:sp>
    </p:spTree>
    <p:extLst>
      <p:ext uri="{BB962C8B-B14F-4D97-AF65-F5344CB8AC3E}">
        <p14:creationId xmlns:p14="http://schemas.microsoft.com/office/powerpoint/2010/main" val="3373061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Here</a:t>
            </a:r>
            <a:r>
              <a:rPr lang="en-US" baseline="0" dirty="0" smtClean="0"/>
              <a:t> we </a:t>
            </a:r>
            <a:r>
              <a:rPr lang="en-US" dirty="0" smtClean="0"/>
              <a:t>compare the efficiency of</a:t>
            </a:r>
            <a:r>
              <a:rPr lang="en-US" baseline="0" dirty="0" smtClean="0"/>
              <a:t> graph visualization on the KNN graph between </a:t>
            </a:r>
            <a:r>
              <a:rPr lang="en-US" baseline="0" dirty="0" err="1" smtClean="0"/>
              <a:t>LargeVis</a:t>
            </a:r>
            <a:r>
              <a:rPr lang="en-US" baseline="0" dirty="0" smtClean="0"/>
              <a:t> and t-SNE. The x-axis is different percentages of random samples from three million data; y-axis is the running time measured by hours. We can see that the </a:t>
            </a:r>
            <a:r>
              <a:rPr lang="en-US" baseline="0" dirty="0" err="1" smtClean="0"/>
              <a:t>LargeVis</a:t>
            </a:r>
            <a:r>
              <a:rPr lang="en-US" baseline="0" dirty="0" smtClean="0"/>
              <a:t> is much more efficient than t-SNE, especially when the number of data points grows larger. This is because the time complexity of t-SNE is O(NLOGN) while the time complexity of </a:t>
            </a:r>
            <a:r>
              <a:rPr lang="en-US" baseline="0" dirty="0" err="1" smtClean="0"/>
              <a:t>LargeVis</a:t>
            </a:r>
            <a:r>
              <a:rPr lang="en-US" baseline="0" dirty="0" smtClean="0"/>
              <a:t> is O(N), which is linear to the number of data points. On three million data points, t-SNE takes 45 hours while </a:t>
            </a:r>
            <a:r>
              <a:rPr lang="en-US" baseline="0" dirty="0" err="1" smtClean="0"/>
              <a:t>LargeVis</a:t>
            </a:r>
            <a:r>
              <a:rPr lang="en-US" baseline="0" dirty="0" smtClean="0"/>
              <a:t> only take around 5hours, which is seven time faster than t-SNE.</a:t>
            </a:r>
            <a:endParaRPr lang="en-US" dirty="0" smtClean="0"/>
          </a:p>
          <a:p>
            <a:endParaRPr lang="en-US" dirty="0"/>
          </a:p>
        </p:txBody>
      </p:sp>
    </p:spTree>
    <p:extLst>
      <p:ext uri="{BB962C8B-B14F-4D97-AF65-F5344CB8AC3E}">
        <p14:creationId xmlns:p14="http://schemas.microsoft.com/office/powerpoint/2010/main" val="1594523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We also compare the visualization quality of different algorithms.</a:t>
            </a:r>
            <a:r>
              <a:rPr lang="en-US" baseline="0" dirty="0" smtClean="0"/>
              <a:t> It</a:t>
            </a:r>
            <a:r>
              <a:rPr lang="zh-CN" altLang="en-US" baseline="0" dirty="0" smtClean="0"/>
              <a:t> </a:t>
            </a:r>
            <a:r>
              <a:rPr lang="en-US" altLang="zh-CN" baseline="0" dirty="0" smtClean="0"/>
              <a:t>is</a:t>
            </a:r>
            <a:r>
              <a:rPr lang="zh-CN" altLang="en-US" baseline="0" dirty="0" smtClean="0"/>
              <a:t> </a:t>
            </a:r>
            <a:r>
              <a:rPr lang="en-US" altLang="zh-CN" baseline="0" dirty="0" smtClean="0"/>
              <a:t>very</a:t>
            </a:r>
            <a:r>
              <a:rPr lang="zh-CN" altLang="en-US" baseline="0" dirty="0" smtClean="0"/>
              <a:t> </a:t>
            </a:r>
            <a:r>
              <a:rPr lang="en-US" altLang="zh-CN" baseline="0" dirty="0" smtClean="0"/>
              <a:t>difficult</a:t>
            </a:r>
            <a:r>
              <a:rPr lang="zh-CN" altLang="en-US" baseline="0" dirty="0" smtClean="0"/>
              <a:t> </a:t>
            </a:r>
            <a:r>
              <a:rPr lang="en-US" altLang="zh-CN" baseline="0" dirty="0" smtClean="0"/>
              <a:t>to</a:t>
            </a:r>
            <a:r>
              <a:rPr lang="zh-CN" altLang="en-US" baseline="0" dirty="0" smtClean="0"/>
              <a:t> </a:t>
            </a:r>
            <a:r>
              <a:rPr lang="en-US" altLang="zh-CN" baseline="0" dirty="0" smtClean="0"/>
              <a:t>measure</a:t>
            </a:r>
            <a:r>
              <a:rPr lang="zh-CN" altLang="en-US" baseline="0" dirty="0" smtClean="0"/>
              <a:t> </a:t>
            </a:r>
            <a:r>
              <a:rPr lang="en-US" altLang="zh-CN" baseline="0" dirty="0" smtClean="0"/>
              <a:t>the</a:t>
            </a:r>
            <a:r>
              <a:rPr lang="zh-CN" altLang="en-US" baseline="0" dirty="0" smtClean="0"/>
              <a:t> </a:t>
            </a:r>
            <a:r>
              <a:rPr lang="en-US" altLang="zh-CN" baseline="0" dirty="0" smtClean="0"/>
              <a:t>visualization</a:t>
            </a:r>
            <a:r>
              <a:rPr lang="zh-CN" altLang="en-US" baseline="0" dirty="0" smtClean="0"/>
              <a:t> </a:t>
            </a:r>
            <a:r>
              <a:rPr lang="en-US" altLang="zh-CN" baseline="0" dirty="0" smtClean="0"/>
              <a:t>quality</a:t>
            </a:r>
            <a:r>
              <a:rPr lang="zh-CN" altLang="en-US" baseline="0" dirty="0" smtClean="0"/>
              <a:t> </a:t>
            </a:r>
            <a:r>
              <a:rPr lang="en-US" altLang="zh-CN" baseline="0" dirty="0" smtClean="0"/>
              <a:t>directly.</a:t>
            </a:r>
            <a:r>
              <a:rPr lang="zh-CN" altLang="en-US" baseline="0" dirty="0" smtClean="0"/>
              <a:t>  </a:t>
            </a:r>
            <a:r>
              <a:rPr lang="en-US" altLang="zh-CN" baseline="0" dirty="0" smtClean="0"/>
              <a:t>Intuitively,</a:t>
            </a:r>
            <a:r>
              <a:rPr lang="zh-CN" altLang="en-US" baseline="0" dirty="0" smtClean="0"/>
              <a:t> </a:t>
            </a:r>
            <a:r>
              <a:rPr lang="en-US" altLang="zh-CN" baseline="0" dirty="0" smtClean="0"/>
              <a:t>with</a:t>
            </a:r>
            <a:r>
              <a:rPr lang="zh-CN" altLang="en-US" baseline="0" dirty="0" smtClean="0"/>
              <a:t> </a:t>
            </a:r>
            <a:r>
              <a:rPr lang="en-US" altLang="zh-CN" baseline="0" dirty="0" smtClean="0"/>
              <a:t>a</a:t>
            </a:r>
            <a:r>
              <a:rPr lang="zh-CN" altLang="en-US" baseline="0" dirty="0" smtClean="0"/>
              <a:t> </a:t>
            </a:r>
            <a:r>
              <a:rPr lang="en-US" altLang="zh-CN" baseline="0" dirty="0" smtClean="0"/>
              <a:t>good</a:t>
            </a:r>
            <a:r>
              <a:rPr lang="zh-CN" altLang="en-US" baseline="0" dirty="0" smtClean="0"/>
              <a:t> </a:t>
            </a:r>
            <a:r>
              <a:rPr lang="en-US" altLang="zh-CN" baseline="0" dirty="0" smtClean="0"/>
              <a:t>visualization,</a:t>
            </a:r>
            <a:r>
              <a:rPr lang="zh-CN" altLang="en-US" baseline="0" dirty="0" smtClean="0"/>
              <a:t> </a:t>
            </a:r>
            <a:r>
              <a:rPr lang="en-US" altLang="zh-CN" baseline="0" dirty="0" smtClean="0"/>
              <a:t>data</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class</a:t>
            </a:r>
            <a:r>
              <a:rPr lang="zh-CN" altLang="en-US" baseline="0" dirty="0" smtClean="0"/>
              <a:t> </a:t>
            </a:r>
            <a:r>
              <a:rPr lang="en-US" altLang="zh-CN" baseline="0" dirty="0" smtClean="0"/>
              <a:t>are</a:t>
            </a:r>
            <a:r>
              <a:rPr lang="zh-CN" altLang="en-US" baseline="0" dirty="0" smtClean="0"/>
              <a:t> </a:t>
            </a:r>
            <a:r>
              <a:rPr lang="en-US" altLang="zh-CN" baseline="0" dirty="0" smtClean="0"/>
              <a:t>close</a:t>
            </a:r>
            <a:r>
              <a:rPr lang="zh-CN" altLang="en-US" baseline="0" dirty="0" smtClean="0"/>
              <a:t> </a:t>
            </a:r>
            <a:r>
              <a:rPr lang="en-US" altLang="zh-CN" baseline="0" dirty="0" smtClean="0"/>
              <a:t>to</a:t>
            </a:r>
            <a:r>
              <a:rPr lang="zh-CN" altLang="en-US" baseline="0" dirty="0" smtClean="0"/>
              <a:t> </a:t>
            </a:r>
            <a:r>
              <a:rPr lang="en-US" altLang="zh-CN" baseline="0" dirty="0" smtClean="0"/>
              <a:t>each</a:t>
            </a:r>
            <a:r>
              <a:rPr lang="zh-CN" altLang="en-US" baseline="0" dirty="0" smtClean="0"/>
              <a:t> </a:t>
            </a:r>
            <a:r>
              <a:rPr lang="en-US" altLang="zh-CN" baseline="0" dirty="0" smtClean="0"/>
              <a:t>other</a:t>
            </a:r>
            <a:r>
              <a:rPr lang="zh-CN" altLang="en-US" baseline="0" dirty="0" smtClean="0"/>
              <a:t> </a:t>
            </a:r>
            <a:r>
              <a:rPr lang="en-US" altLang="zh-CN" baseline="0" dirty="0" smtClean="0"/>
              <a:t>and</a:t>
            </a:r>
            <a:r>
              <a:rPr lang="zh-CN" altLang="en-US" baseline="0" dirty="0" smtClean="0"/>
              <a:t> </a:t>
            </a:r>
            <a:r>
              <a:rPr lang="en-US" altLang="zh-CN" baseline="0" dirty="0" smtClean="0"/>
              <a:t>for</a:t>
            </a:r>
            <a:r>
              <a:rPr lang="zh-CN" altLang="en-US" baseline="0" dirty="0" smtClean="0"/>
              <a:t> </a:t>
            </a:r>
            <a:r>
              <a:rPr lang="en-US" altLang="zh-CN" baseline="0" dirty="0" smtClean="0"/>
              <a:t>clusters.</a:t>
            </a:r>
            <a:r>
              <a:rPr lang="zh-CN" altLang="en-US" baseline="0" dirty="0" smtClean="0"/>
              <a:t> </a:t>
            </a:r>
            <a:r>
              <a:rPr lang="en-US" altLang="zh-CN" baseline="0" dirty="0" err="1" smtClean="0"/>
              <a:t>Thereofre</a:t>
            </a:r>
            <a:r>
              <a:rPr lang="en-US" altLang="zh-CN" baseline="0" dirty="0" smtClean="0"/>
              <a:t>,</a:t>
            </a:r>
            <a:r>
              <a:rPr lang="zh-CN" altLang="en-US" baseline="0" dirty="0" smtClean="0"/>
              <a:t> </a:t>
            </a:r>
            <a:r>
              <a:rPr lang="en-US" baseline="0" dirty="0" smtClean="0"/>
              <a:t>We measure the visualization quality through the classification accuracy of the KNN classifier on the low-dimensional spaces.  In this figure, the a-</a:t>
            </a:r>
            <a:r>
              <a:rPr lang="en-US" baseline="0" dirty="0" err="1" smtClean="0"/>
              <a:t>xis</a:t>
            </a:r>
            <a:r>
              <a:rPr lang="en-US" baseline="0" dirty="0" smtClean="0"/>
              <a:t> is the number of neighbors used in KNN classifier, y-axis is the classification accuracy.  For </a:t>
            </a:r>
            <a:r>
              <a:rPr lang="en-US" baseline="0" dirty="0" err="1" smtClean="0"/>
              <a:t>LargeVis</a:t>
            </a:r>
            <a:r>
              <a:rPr lang="en-US" baseline="0" dirty="0" smtClean="0"/>
              <a:t>, we use the default parameters. For t-SNE, we use both the default parameters and parameters empirically tuned on different</a:t>
            </a:r>
            <a:r>
              <a:rPr lang="zh-CN" altLang="en-US" baseline="0" dirty="0" smtClean="0"/>
              <a:t> </a:t>
            </a:r>
            <a:r>
              <a:rPr lang="en-US" baseline="0" dirty="0" smtClean="0"/>
              <a:t>data sets, which is very computationally expensive.   We can see that </a:t>
            </a:r>
            <a:r>
              <a:rPr lang="en-US" baseline="0" dirty="0" err="1" smtClean="0"/>
              <a:t>LargeVis</a:t>
            </a:r>
            <a:r>
              <a:rPr lang="en-US" baseline="0" dirty="0" smtClean="0"/>
              <a:t> with</a:t>
            </a:r>
            <a:r>
              <a:rPr lang="zh-CN" altLang="en-US" baseline="0" dirty="0" smtClean="0"/>
              <a:t> </a:t>
            </a:r>
            <a:r>
              <a:rPr lang="en-US" altLang="zh-CN" baseline="0" dirty="0" smtClean="0"/>
              <a:t>default</a:t>
            </a:r>
            <a:r>
              <a:rPr lang="zh-CN" altLang="en-US" baseline="0" dirty="0" smtClean="0"/>
              <a:t> </a:t>
            </a:r>
            <a:r>
              <a:rPr lang="en-US" altLang="zh-CN" baseline="0" dirty="0" smtClean="0"/>
              <a:t>parameters</a:t>
            </a:r>
            <a:r>
              <a:rPr lang="zh-CN" altLang="en-US" baseline="0" dirty="0" smtClean="0"/>
              <a:t> </a:t>
            </a:r>
            <a:r>
              <a:rPr lang="en-US" baseline="0" dirty="0" smtClean="0"/>
              <a:t>slightly outperforms </a:t>
            </a:r>
            <a:r>
              <a:rPr lang="en-US" baseline="0" dirty="0" err="1" smtClean="0"/>
              <a:t>tSNE</a:t>
            </a:r>
            <a:r>
              <a:rPr lang="en-US" baseline="0" dirty="0" smtClean="0"/>
              <a:t> with optimal parameters but significantly outperform t-SNE with default parameters. However, empirically turning the optimal parameters on big data sets is very expensive. In many data sets of our experiments, we observe that the parameters of </a:t>
            </a:r>
            <a:r>
              <a:rPr lang="en-US" baseline="0" dirty="0" err="1" smtClean="0"/>
              <a:t>LargeVis</a:t>
            </a:r>
            <a:r>
              <a:rPr lang="en-US" baseline="0" dirty="0" smtClean="0"/>
              <a:t> are very stable while the parameters of t-SNE are very sensitive.</a:t>
            </a:r>
          </a:p>
          <a:p>
            <a:endParaRPr lang="en-US" dirty="0"/>
          </a:p>
        </p:txBody>
      </p:sp>
    </p:spTree>
    <p:extLst>
      <p:ext uri="{BB962C8B-B14F-4D97-AF65-F5344CB8AC3E}">
        <p14:creationId xmlns:p14="http://schemas.microsoft.com/office/powerpoint/2010/main" val="1861664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zh-CN" altLang="en-US" dirty="0" smtClean="0"/>
              <a:t> </a:t>
            </a:r>
            <a:r>
              <a:rPr lang="en-US" altLang="zh-CN" dirty="0" smtClean="0"/>
              <a:t>look</a:t>
            </a:r>
            <a:r>
              <a:rPr lang="zh-CN" altLang="en-US" dirty="0" smtClean="0"/>
              <a:t> </a:t>
            </a:r>
            <a:r>
              <a:rPr lang="en-US" altLang="zh-CN" dirty="0" smtClean="0"/>
              <a:t>at</a:t>
            </a:r>
            <a:r>
              <a:rPr lang="zh-CN" altLang="en-US" dirty="0" smtClean="0"/>
              <a:t> </a:t>
            </a:r>
            <a:r>
              <a:rPr lang="en-US" altLang="zh-CN" dirty="0" smtClean="0"/>
              <a:t>some</a:t>
            </a:r>
            <a:r>
              <a:rPr lang="zh-CN" altLang="en-US" dirty="0" smtClean="0"/>
              <a:t> </a:t>
            </a:r>
            <a:r>
              <a:rPr lang="en-US" altLang="zh-CN" dirty="0" smtClean="0"/>
              <a:t>other</a:t>
            </a:r>
            <a:r>
              <a:rPr lang="zh-CN" altLang="en-US" dirty="0" smtClean="0"/>
              <a:t> </a:t>
            </a:r>
            <a:r>
              <a:rPr lang="en-US" altLang="zh-CN" dirty="0" smtClean="0"/>
              <a:t>visualizations</a:t>
            </a:r>
            <a:r>
              <a:rPr lang="zh-CN" altLang="en-US" dirty="0" smtClean="0"/>
              <a:t> </a:t>
            </a:r>
            <a:r>
              <a:rPr lang="en-US" altLang="zh-CN" dirty="0" smtClean="0"/>
              <a:t>generated</a:t>
            </a:r>
            <a:r>
              <a:rPr lang="zh-CN" altLang="en-US" dirty="0" smtClean="0"/>
              <a:t> </a:t>
            </a:r>
            <a:r>
              <a:rPr lang="en-US" altLang="zh-CN" dirty="0" smtClean="0"/>
              <a:t>by</a:t>
            </a:r>
            <a:r>
              <a:rPr lang="zh-CN" altLang="en-US" dirty="0" smtClean="0"/>
              <a:t> </a:t>
            </a:r>
            <a:r>
              <a:rPr lang="en-US" altLang="zh-CN" dirty="0" err="1" smtClean="0"/>
              <a:t>LargeVis</a:t>
            </a:r>
            <a:r>
              <a:rPr lang="en-US" altLang="zh-CN" dirty="0" smtClean="0"/>
              <a:t>.</a:t>
            </a:r>
            <a:r>
              <a:rPr lang="zh-CN" altLang="en-US" dirty="0" smtClean="0"/>
              <a:t> </a:t>
            </a:r>
            <a:r>
              <a:rPr lang="en-US" altLang="zh-CN" dirty="0" smtClean="0"/>
              <a:t>This</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visualization</a:t>
            </a:r>
            <a:r>
              <a:rPr lang="zh-CN" altLang="en-US" dirty="0" smtClean="0"/>
              <a:t> </a:t>
            </a:r>
            <a:r>
              <a:rPr lang="en-US" altLang="zh-CN" dirty="0" smtClean="0"/>
              <a:t>of</a:t>
            </a:r>
            <a:r>
              <a:rPr lang="zh-CN" altLang="en-US" dirty="0" smtClean="0"/>
              <a:t> </a:t>
            </a:r>
            <a:r>
              <a:rPr lang="en-US" altLang="zh-CN" dirty="0" smtClean="0"/>
              <a:t>three</a:t>
            </a:r>
            <a:r>
              <a:rPr lang="zh-CN" altLang="en-US" dirty="0" smtClean="0"/>
              <a:t> </a:t>
            </a:r>
            <a:r>
              <a:rPr lang="en-US" altLang="zh-CN" dirty="0" smtClean="0"/>
              <a:t>million</a:t>
            </a:r>
            <a:r>
              <a:rPr lang="zh-CN" altLang="en-US" dirty="0" smtClean="0"/>
              <a:t> </a:t>
            </a:r>
            <a:r>
              <a:rPr lang="en-US" altLang="zh-CN" dirty="0" smtClean="0"/>
              <a:t>Wikipedia</a:t>
            </a:r>
            <a:r>
              <a:rPr lang="zh-CN" altLang="en-US" dirty="0" smtClean="0"/>
              <a:t> </a:t>
            </a:r>
            <a:r>
              <a:rPr lang="en-US" altLang="zh-CN" dirty="0" smtClean="0"/>
              <a:t>articles</a:t>
            </a:r>
            <a:r>
              <a:rPr lang="zh-CN" altLang="zh-CN" dirty="0" smtClean="0"/>
              <a:t>.</a:t>
            </a:r>
            <a:r>
              <a:rPr lang="zh-CN" altLang="en-US" dirty="0" smtClean="0"/>
              <a:t> </a:t>
            </a:r>
            <a:r>
              <a:rPr lang="en-US" altLang="zh-CN" dirty="0" smtClean="0"/>
              <a:t>Every</a:t>
            </a:r>
            <a:r>
              <a:rPr lang="zh-CN" altLang="en-US" dirty="0" smtClean="0"/>
              <a:t> </a:t>
            </a:r>
            <a:r>
              <a:rPr lang="en-US" altLang="zh-CN" dirty="0" smtClean="0"/>
              <a:t>data</a:t>
            </a:r>
            <a:r>
              <a:rPr lang="zh-CN" altLang="en-US" dirty="0" smtClean="0"/>
              <a:t> </a:t>
            </a:r>
            <a:r>
              <a:rPr lang="en-US" altLang="zh-CN" dirty="0" smtClean="0"/>
              <a:t>point</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node.</a:t>
            </a:r>
            <a:r>
              <a:rPr lang="zh-CN" altLang="en-US" dirty="0" smtClean="0"/>
              <a:t>  </a:t>
            </a:r>
            <a:r>
              <a:rPr lang="en-US" altLang="zh-CN" dirty="0" smtClean="0"/>
              <a:t>each</a:t>
            </a:r>
            <a:r>
              <a:rPr lang="zh-CN" altLang="en-US" dirty="0" smtClean="0"/>
              <a:t> </a:t>
            </a:r>
            <a:r>
              <a:rPr lang="en-US" altLang="zh-CN" dirty="0" smtClean="0"/>
              <a:t>color</a:t>
            </a:r>
            <a:r>
              <a:rPr lang="zh-CN" altLang="en-US" dirty="0" smtClean="0"/>
              <a:t> </a:t>
            </a:r>
            <a:r>
              <a:rPr lang="en-US" altLang="zh-CN" dirty="0" smtClean="0"/>
              <a:t>represents</a:t>
            </a:r>
            <a:r>
              <a:rPr lang="zh-CN" altLang="en-US" dirty="0" smtClean="0"/>
              <a:t> </a:t>
            </a:r>
            <a:r>
              <a:rPr lang="en-US" altLang="zh-CN" dirty="0" smtClean="0"/>
              <a:t>a</a:t>
            </a:r>
            <a:r>
              <a:rPr lang="zh-CN" altLang="en-US" dirty="0" smtClean="0"/>
              <a:t> </a:t>
            </a:r>
            <a:r>
              <a:rPr lang="en-US" altLang="zh-CN" dirty="0" smtClean="0"/>
              <a:t>semantic</a:t>
            </a:r>
            <a:r>
              <a:rPr lang="zh-CN" altLang="en-US" dirty="0" smtClean="0"/>
              <a:t> </a:t>
            </a:r>
            <a:r>
              <a:rPr lang="en-US" altLang="zh-CN" dirty="0" smtClean="0"/>
              <a:t>cluster</a:t>
            </a:r>
            <a:r>
              <a:rPr lang="zh-CN" altLang="en-US" dirty="0" smtClean="0"/>
              <a:t> </a:t>
            </a:r>
            <a:r>
              <a:rPr lang="en-US" altLang="zh-CN" dirty="0" smtClean="0"/>
              <a:t>of</a:t>
            </a:r>
            <a:r>
              <a:rPr lang="zh-CN" altLang="en-US" dirty="0" smtClean="0"/>
              <a:t> </a:t>
            </a:r>
            <a:r>
              <a:rPr lang="en-US" altLang="zh-CN" dirty="0" smtClean="0"/>
              <a:t>Wikipedia</a:t>
            </a:r>
            <a:r>
              <a:rPr lang="zh-CN" altLang="en-US" dirty="0" smtClean="0"/>
              <a:t> </a:t>
            </a:r>
            <a:r>
              <a:rPr lang="en-US" altLang="zh-CN" dirty="0" smtClean="0"/>
              <a:t>articles.</a:t>
            </a:r>
            <a:endParaRPr lang="en-US" dirty="0"/>
          </a:p>
        </p:txBody>
      </p:sp>
    </p:spTree>
    <p:extLst>
      <p:ext uri="{BB962C8B-B14F-4D97-AF65-F5344CB8AC3E}">
        <p14:creationId xmlns:p14="http://schemas.microsoft.com/office/powerpoint/2010/main" val="297270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visualization</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err="1" smtClean="0"/>
              <a:t>LiveJournal</a:t>
            </a:r>
            <a:r>
              <a:rPr lang="zh-CN" altLang="en-US" dirty="0" smtClean="0"/>
              <a:t> </a:t>
            </a:r>
            <a:r>
              <a:rPr lang="en-US" altLang="zh-CN" dirty="0" smtClean="0"/>
              <a:t>network,</a:t>
            </a:r>
            <a:r>
              <a:rPr lang="zh-CN" altLang="en-US" dirty="0" smtClean="0"/>
              <a:t> </a:t>
            </a:r>
            <a:r>
              <a:rPr lang="en-US" altLang="zh-CN" dirty="0" smtClean="0"/>
              <a:t>which</a:t>
            </a:r>
            <a:r>
              <a:rPr lang="zh-CN" altLang="en-US" dirty="0" smtClean="0"/>
              <a:t> </a:t>
            </a:r>
            <a:r>
              <a:rPr lang="en-US" altLang="zh-CN" dirty="0" smtClean="0"/>
              <a:t>contains</a:t>
            </a:r>
            <a:r>
              <a:rPr lang="zh-CN" altLang="en-US" dirty="0" smtClean="0"/>
              <a:t> </a:t>
            </a:r>
            <a:r>
              <a:rPr lang="en-US" altLang="zh-CN" dirty="0" smtClean="0"/>
              <a:t>4</a:t>
            </a:r>
            <a:r>
              <a:rPr lang="zh-CN" altLang="en-US" dirty="0" smtClean="0"/>
              <a:t> </a:t>
            </a:r>
            <a:r>
              <a:rPr lang="en-US" altLang="zh-CN" dirty="0" smtClean="0"/>
              <a:t>million</a:t>
            </a:r>
            <a:r>
              <a:rPr lang="zh-CN" altLang="en-US" dirty="0" smtClean="0"/>
              <a:t> </a:t>
            </a:r>
            <a:r>
              <a:rPr lang="en-US" altLang="zh-CN" dirty="0" smtClean="0"/>
              <a:t>nodes.</a:t>
            </a:r>
            <a:r>
              <a:rPr lang="zh-CN" altLang="en-US" dirty="0" smtClean="0"/>
              <a:t>  </a:t>
            </a:r>
            <a:r>
              <a:rPr lang="en-US" altLang="zh-CN" dirty="0" smtClean="0"/>
              <a:t>Every</a:t>
            </a:r>
            <a:r>
              <a:rPr lang="zh-CN" altLang="en-US" dirty="0" smtClean="0"/>
              <a:t> </a:t>
            </a:r>
            <a:r>
              <a:rPr lang="en-US" altLang="zh-CN" dirty="0" smtClean="0"/>
              <a:t>data</a:t>
            </a:r>
            <a:r>
              <a:rPr lang="zh-CN" altLang="en-US" dirty="0" smtClean="0"/>
              <a:t> </a:t>
            </a:r>
            <a:r>
              <a:rPr lang="en-US" altLang="zh-CN" dirty="0" smtClean="0"/>
              <a:t>point</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node,</a:t>
            </a:r>
            <a:r>
              <a:rPr lang="zh-CN" altLang="en-US" dirty="0" smtClean="0"/>
              <a:t> </a:t>
            </a:r>
            <a:r>
              <a:rPr lang="en-US" altLang="zh-CN" dirty="0" smtClean="0"/>
              <a:t>and</a:t>
            </a:r>
            <a:r>
              <a:rPr lang="zh-CN" altLang="en-US" dirty="0" smtClean="0"/>
              <a:t> </a:t>
            </a:r>
            <a:r>
              <a:rPr lang="en-US" altLang="zh-CN" dirty="0" smtClean="0"/>
              <a:t>each</a:t>
            </a:r>
            <a:r>
              <a:rPr lang="zh-CN" altLang="en-US" dirty="0" smtClean="0"/>
              <a:t> </a:t>
            </a:r>
            <a:r>
              <a:rPr lang="en-US" altLang="zh-CN" dirty="0" smtClean="0"/>
              <a:t>color</a:t>
            </a:r>
            <a:r>
              <a:rPr lang="zh-CN" altLang="en-US" dirty="0" smtClean="0"/>
              <a:t> </a:t>
            </a:r>
            <a:r>
              <a:rPr lang="en-US" altLang="zh-CN" dirty="0" smtClean="0"/>
              <a:t>corresponds</a:t>
            </a:r>
            <a:r>
              <a:rPr lang="zh-CN" altLang="en-US" dirty="0" smtClean="0"/>
              <a:t> </a:t>
            </a:r>
            <a:r>
              <a:rPr lang="en-US" altLang="zh-CN" dirty="0" smtClean="0"/>
              <a:t>to</a:t>
            </a:r>
            <a:r>
              <a:rPr lang="zh-CN" altLang="en-US" dirty="0" smtClean="0"/>
              <a:t> </a:t>
            </a:r>
            <a:r>
              <a:rPr lang="en-US" altLang="zh-CN" dirty="0" smtClean="0"/>
              <a:t>a</a:t>
            </a:r>
            <a:r>
              <a:rPr lang="zh-CN" altLang="en-US" dirty="0" smtClean="0"/>
              <a:t> </a:t>
            </a:r>
            <a:r>
              <a:rPr lang="en-US" altLang="zh-CN" dirty="0" smtClean="0"/>
              <a:t>community.</a:t>
            </a:r>
            <a:endParaRPr lang="en-US" dirty="0"/>
          </a:p>
        </p:txBody>
      </p:sp>
    </p:spTree>
    <p:extLst>
      <p:ext uri="{BB962C8B-B14F-4D97-AF65-F5344CB8AC3E}">
        <p14:creationId xmlns:p14="http://schemas.microsoft.com/office/powerpoint/2010/main" val="1607807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visualization</a:t>
            </a:r>
            <a:r>
              <a:rPr lang="zh-CN" altLang="en-US" dirty="0" smtClean="0"/>
              <a:t> </a:t>
            </a:r>
            <a:r>
              <a:rPr lang="en-US" altLang="zh-CN" dirty="0" smtClean="0"/>
              <a:t>of</a:t>
            </a:r>
            <a:r>
              <a:rPr lang="zh-CN" altLang="en-US" dirty="0" smtClean="0"/>
              <a:t> </a:t>
            </a:r>
            <a:r>
              <a:rPr lang="en-US" altLang="zh-CN" dirty="0" smtClean="0"/>
              <a:t>1</a:t>
            </a:r>
            <a:r>
              <a:rPr lang="zh-CN" altLang="en-US" dirty="0" smtClean="0"/>
              <a:t> </a:t>
            </a:r>
            <a:r>
              <a:rPr lang="en-US" altLang="zh-CN" dirty="0" smtClean="0"/>
              <a:t>million</a:t>
            </a:r>
            <a:r>
              <a:rPr lang="zh-CN" altLang="en-US" dirty="0" smtClean="0"/>
              <a:t> </a:t>
            </a:r>
            <a:r>
              <a:rPr lang="en-US" altLang="zh-CN" dirty="0" smtClean="0"/>
              <a:t>computer</a:t>
            </a:r>
            <a:r>
              <a:rPr lang="zh-CN" altLang="en-US" dirty="0" smtClean="0"/>
              <a:t> </a:t>
            </a:r>
            <a:r>
              <a:rPr lang="en-US" altLang="zh-CN" dirty="0" smtClean="0"/>
              <a:t>science</a:t>
            </a:r>
            <a:r>
              <a:rPr lang="zh-CN" altLang="en-US" dirty="0" smtClean="0"/>
              <a:t> </a:t>
            </a:r>
            <a:r>
              <a:rPr lang="en-US" altLang="zh-CN" dirty="0" smtClean="0"/>
              <a:t>authors.</a:t>
            </a:r>
            <a:r>
              <a:rPr lang="zh-CN" altLang="en-US" dirty="0" smtClean="0"/>
              <a:t> </a:t>
            </a:r>
            <a:r>
              <a:rPr lang="en-US" altLang="zh-CN" dirty="0" smtClean="0"/>
              <a:t>Every</a:t>
            </a:r>
            <a:r>
              <a:rPr lang="zh-CN" altLang="en-US" dirty="0" smtClean="0"/>
              <a:t> </a:t>
            </a:r>
            <a:r>
              <a:rPr lang="en-US" altLang="zh-CN" dirty="0" smtClean="0"/>
              <a:t>data</a:t>
            </a:r>
            <a:r>
              <a:rPr lang="zh-CN" altLang="en-US" dirty="0" smtClean="0"/>
              <a:t> </a:t>
            </a:r>
            <a:r>
              <a:rPr lang="en-US" altLang="zh-CN" dirty="0" smtClean="0"/>
              <a:t>point</a:t>
            </a:r>
            <a:r>
              <a:rPr lang="zh-CN" altLang="en-US" dirty="0" smtClean="0"/>
              <a:t> </a:t>
            </a:r>
            <a:r>
              <a:rPr lang="en-US" altLang="zh-CN" dirty="0" smtClean="0"/>
              <a:t>is</a:t>
            </a:r>
            <a:r>
              <a:rPr lang="zh-CN" altLang="en-US" dirty="0" smtClean="0"/>
              <a:t> </a:t>
            </a:r>
            <a:r>
              <a:rPr lang="en-US" altLang="zh-CN" dirty="0" smtClean="0"/>
              <a:t>an</a:t>
            </a:r>
            <a:r>
              <a:rPr lang="zh-CN" altLang="en-US" dirty="0" smtClean="0"/>
              <a:t> </a:t>
            </a:r>
            <a:r>
              <a:rPr lang="en-US" altLang="zh-CN" dirty="0" smtClean="0"/>
              <a:t>author,</a:t>
            </a:r>
            <a:r>
              <a:rPr lang="zh-CN" altLang="en-US" dirty="0" smtClean="0"/>
              <a:t> </a:t>
            </a:r>
            <a:r>
              <a:rPr lang="en-US" altLang="zh-CN" dirty="0" smtClean="0"/>
              <a:t>and</a:t>
            </a:r>
            <a:r>
              <a:rPr lang="zh-CN" altLang="en-US" dirty="0" smtClean="0"/>
              <a:t> </a:t>
            </a:r>
            <a:r>
              <a:rPr lang="en-US" altLang="zh-CN" dirty="0" smtClean="0"/>
              <a:t>every</a:t>
            </a:r>
            <a:r>
              <a:rPr lang="zh-CN" altLang="en-US" dirty="0" smtClean="0"/>
              <a:t> </a:t>
            </a:r>
            <a:r>
              <a:rPr lang="en-US" altLang="zh-CN" dirty="0" smtClean="0"/>
              <a:t>color</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community.</a:t>
            </a:r>
            <a:r>
              <a:rPr lang="zh-CN" altLang="en-US" dirty="0" smtClean="0"/>
              <a:t> </a:t>
            </a:r>
            <a:endParaRPr lang="en-US" dirty="0"/>
          </a:p>
        </p:txBody>
      </p:sp>
    </p:spTree>
    <p:extLst>
      <p:ext uri="{BB962C8B-B14F-4D97-AF65-F5344CB8AC3E}">
        <p14:creationId xmlns:p14="http://schemas.microsoft.com/office/powerpoint/2010/main" val="4059356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zh-CN" altLang="en-US" dirty="0" smtClean="0"/>
              <a:t> </a:t>
            </a:r>
            <a:r>
              <a:rPr lang="en-US" altLang="zh-CN" dirty="0" smtClean="0"/>
              <a:t>summarize,</a:t>
            </a:r>
            <a:r>
              <a:rPr lang="zh-CN" altLang="en-US" dirty="0" smtClean="0"/>
              <a:t> </a:t>
            </a:r>
            <a:r>
              <a:rPr lang="en-US" altLang="zh-CN" dirty="0" smtClean="0"/>
              <a:t>in</a:t>
            </a:r>
            <a:r>
              <a:rPr lang="zh-CN" altLang="en-US" dirty="0" smtClean="0"/>
              <a:t> </a:t>
            </a:r>
            <a:r>
              <a:rPr lang="en-US" altLang="zh-CN" dirty="0" smtClean="0"/>
              <a:t>this</a:t>
            </a:r>
            <a:r>
              <a:rPr lang="zh-CN" altLang="en-US" dirty="0" smtClean="0"/>
              <a:t> </a:t>
            </a:r>
            <a:r>
              <a:rPr lang="en-US" altLang="zh-CN" dirty="0" smtClean="0"/>
              <a:t>project,</a:t>
            </a:r>
            <a:r>
              <a:rPr lang="zh-CN" altLang="en-US" dirty="0" smtClean="0"/>
              <a:t> </a:t>
            </a:r>
            <a:r>
              <a:rPr lang="en-US" altLang="zh-CN" dirty="0" smtClean="0"/>
              <a:t>I</a:t>
            </a:r>
            <a:r>
              <a:rPr lang="zh-CN" altLang="en-US" dirty="0" smtClean="0"/>
              <a:t> </a:t>
            </a:r>
            <a:r>
              <a:rPr lang="en-US" altLang="zh-CN" dirty="0" smtClean="0"/>
              <a:t>propose</a:t>
            </a:r>
            <a:r>
              <a:rPr lang="zh-CN" altLang="en-US" dirty="0" smtClean="0"/>
              <a:t> </a:t>
            </a:r>
            <a:r>
              <a:rPr lang="en-US" altLang="zh-CN" dirty="0" smtClean="0"/>
              <a:t>a</a:t>
            </a:r>
            <a:r>
              <a:rPr lang="zh-CN" altLang="en-US" dirty="0" smtClean="0"/>
              <a:t> </a:t>
            </a:r>
            <a:r>
              <a:rPr lang="en-US" altLang="zh-CN" dirty="0" smtClean="0"/>
              <a:t>new</a:t>
            </a:r>
            <a:r>
              <a:rPr lang="zh-CN" altLang="en-US" dirty="0" smtClean="0"/>
              <a:t> </a:t>
            </a:r>
            <a:r>
              <a:rPr lang="en-US" altLang="zh-CN" dirty="0" smtClean="0"/>
              <a:t>visualization</a:t>
            </a:r>
            <a:r>
              <a:rPr lang="zh-CN" altLang="en-US" dirty="0" smtClean="0"/>
              <a:t> </a:t>
            </a:r>
            <a:r>
              <a:rPr lang="en-US" altLang="zh-CN" dirty="0" smtClean="0"/>
              <a:t>technique</a:t>
            </a:r>
            <a:r>
              <a:rPr lang="zh-CN" altLang="en-US" dirty="0" smtClean="0"/>
              <a:t> </a:t>
            </a:r>
            <a:r>
              <a:rPr lang="en-US" altLang="zh-CN" dirty="0" smtClean="0"/>
              <a:t>called</a:t>
            </a:r>
            <a:r>
              <a:rPr lang="zh-CN" altLang="en-US" dirty="0" smtClean="0"/>
              <a:t> </a:t>
            </a:r>
            <a:r>
              <a:rPr lang="en-US" altLang="zh-CN" dirty="0" err="1" smtClean="0"/>
              <a:t>LargeVis</a:t>
            </a:r>
            <a:r>
              <a:rPr lang="en-US" altLang="zh-CN" dirty="0" smtClean="0"/>
              <a:t>,</a:t>
            </a:r>
            <a:r>
              <a:rPr lang="zh-CN" altLang="en-US" dirty="0" smtClean="0"/>
              <a:t> </a:t>
            </a:r>
            <a:r>
              <a:rPr lang="en-US" altLang="zh-CN" dirty="0" smtClean="0"/>
              <a:t>which</a:t>
            </a:r>
            <a:r>
              <a:rPr lang="zh-CN" altLang="en-US" dirty="0" smtClean="0"/>
              <a:t> </a:t>
            </a:r>
            <a:r>
              <a:rPr lang="en-US" altLang="zh-CN" dirty="0" smtClean="0"/>
              <a:t>is</a:t>
            </a:r>
            <a:r>
              <a:rPr lang="zh-CN" altLang="en-US" dirty="0" smtClean="0"/>
              <a:t> </a:t>
            </a:r>
            <a:r>
              <a:rPr lang="en-US" altLang="zh-CN" dirty="0" smtClean="0"/>
              <a:t>able</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both</a:t>
            </a:r>
            <a:r>
              <a:rPr lang="zh-CN" altLang="en-US" dirty="0" smtClean="0"/>
              <a:t> </a:t>
            </a:r>
            <a:r>
              <a:rPr lang="en-US" altLang="zh-CN" dirty="0" smtClean="0"/>
              <a:t>networks</a:t>
            </a:r>
            <a:r>
              <a:rPr lang="zh-CN" altLang="en-US" dirty="0" smtClean="0"/>
              <a:t> </a:t>
            </a:r>
            <a:r>
              <a:rPr lang="en-US" altLang="zh-CN" dirty="0" smtClean="0"/>
              <a:t>and</a:t>
            </a:r>
            <a:r>
              <a:rPr lang="zh-CN" altLang="en-US" dirty="0" smtClean="0"/>
              <a:t> </a:t>
            </a:r>
            <a:r>
              <a:rPr lang="en-US" altLang="zh-CN" dirty="0" smtClean="0"/>
              <a:t>high-dimensional</a:t>
            </a:r>
            <a:r>
              <a:rPr lang="zh-CN" altLang="en-US" dirty="0" smtClean="0"/>
              <a:t> </a:t>
            </a:r>
            <a:r>
              <a:rPr lang="en-US" altLang="zh-CN" dirty="0" smtClean="0"/>
              <a:t>data.</a:t>
            </a:r>
            <a:r>
              <a:rPr lang="zh-CN" altLang="en-US" dirty="0" smtClean="0"/>
              <a:t> </a:t>
            </a:r>
            <a:r>
              <a:rPr lang="en-US" altLang="zh-CN" dirty="0" smtClean="0"/>
              <a:t>It</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better</a:t>
            </a:r>
            <a:r>
              <a:rPr lang="zh-CN" altLang="en-US" dirty="0" smtClean="0"/>
              <a:t> </a:t>
            </a:r>
            <a:r>
              <a:rPr lang="en-US" altLang="zh-CN" dirty="0" smtClean="0"/>
              <a:t>tool</a:t>
            </a:r>
            <a:r>
              <a:rPr lang="zh-CN" altLang="en-US" dirty="0" smtClean="0"/>
              <a:t> </a:t>
            </a:r>
            <a:r>
              <a:rPr lang="en-US" altLang="zh-CN" dirty="0" smtClean="0"/>
              <a:t>than</a:t>
            </a:r>
            <a:r>
              <a:rPr lang="zh-CN" altLang="en-US" dirty="0" smtClean="0"/>
              <a:t> </a:t>
            </a:r>
            <a:r>
              <a:rPr lang="en-US" altLang="zh-CN" dirty="0" err="1" smtClean="0"/>
              <a:t>tSNE</a:t>
            </a:r>
            <a:r>
              <a:rPr lang="en-US" altLang="zh-CN" dirty="0" smtClean="0"/>
              <a:t>,</a:t>
            </a:r>
            <a:r>
              <a:rPr lang="zh-CN" altLang="en-US" dirty="0" smtClean="0"/>
              <a:t> </a:t>
            </a:r>
            <a:r>
              <a:rPr lang="en-US" altLang="zh-CN" dirty="0" smtClean="0"/>
              <a:t>which</a:t>
            </a:r>
            <a:r>
              <a:rPr lang="zh-CN" altLang="en-US" dirty="0" smtClean="0"/>
              <a:t> </a:t>
            </a:r>
            <a:r>
              <a:rPr lang="en-US" altLang="zh-CN" dirty="0" smtClean="0"/>
              <a:t>is</a:t>
            </a:r>
            <a:r>
              <a:rPr lang="zh-CN" altLang="en-US" dirty="0" smtClean="0"/>
              <a:t> </a:t>
            </a:r>
            <a:r>
              <a:rPr lang="en-US" altLang="zh-CN" dirty="0" smtClean="0"/>
              <a:t>more</a:t>
            </a:r>
            <a:r>
              <a:rPr lang="zh-CN" altLang="en-US" dirty="0" smtClean="0"/>
              <a:t> </a:t>
            </a:r>
            <a:r>
              <a:rPr lang="en-US" altLang="zh-CN" dirty="0" smtClean="0"/>
              <a:t>than</a:t>
            </a:r>
            <a:r>
              <a:rPr lang="zh-CN" altLang="en-US" dirty="0" smtClean="0"/>
              <a:t> </a:t>
            </a:r>
            <a:r>
              <a:rPr lang="en-US" altLang="zh-CN" dirty="0" smtClean="0"/>
              <a:t>seven</a:t>
            </a:r>
            <a:r>
              <a:rPr lang="zh-CN" altLang="en-US" dirty="0" smtClean="0"/>
              <a:t> </a:t>
            </a:r>
            <a:r>
              <a:rPr lang="en-US" altLang="zh-CN" dirty="0" smtClean="0"/>
              <a:t>times</a:t>
            </a:r>
            <a:r>
              <a:rPr lang="zh-CN" altLang="en-US" dirty="0" smtClean="0"/>
              <a:t> </a:t>
            </a:r>
            <a:r>
              <a:rPr lang="en-US" altLang="zh-CN" dirty="0" smtClean="0"/>
              <a:t>faster</a:t>
            </a:r>
            <a:r>
              <a:rPr lang="zh-CN" altLang="en-US" dirty="0" smtClean="0"/>
              <a:t> </a:t>
            </a:r>
            <a:r>
              <a:rPr lang="en-US" altLang="zh-CN" dirty="0" smtClean="0"/>
              <a:t>than</a:t>
            </a:r>
            <a:r>
              <a:rPr lang="zh-CN" altLang="en-US" dirty="0" smtClean="0"/>
              <a:t> </a:t>
            </a:r>
            <a:r>
              <a:rPr lang="en-US" altLang="zh-CN" dirty="0" smtClean="0"/>
              <a:t>t-SNE</a:t>
            </a:r>
            <a:r>
              <a:rPr lang="zh-CN" altLang="en-US" dirty="0" smtClean="0"/>
              <a:t> </a:t>
            </a:r>
            <a:r>
              <a:rPr lang="en-US" altLang="zh-CN" dirty="0" smtClean="0"/>
              <a:t>on</a:t>
            </a:r>
            <a:r>
              <a:rPr lang="zh-CN" altLang="en-US" dirty="0" smtClean="0"/>
              <a:t> </a:t>
            </a:r>
            <a:r>
              <a:rPr lang="en-US" altLang="zh-CN" dirty="0" smtClean="0"/>
              <a:t>three</a:t>
            </a:r>
            <a:r>
              <a:rPr lang="zh-CN" altLang="en-US" dirty="0" smtClean="0"/>
              <a:t> </a:t>
            </a:r>
            <a:r>
              <a:rPr lang="en-US" altLang="zh-CN" dirty="0" smtClean="0"/>
              <a:t>million</a:t>
            </a:r>
            <a:r>
              <a:rPr lang="zh-CN" altLang="en-US" dirty="0" smtClean="0"/>
              <a:t> </a:t>
            </a:r>
            <a:r>
              <a:rPr lang="en-US" altLang="zh-CN" dirty="0" smtClean="0"/>
              <a:t>data</a:t>
            </a:r>
            <a:r>
              <a:rPr lang="zh-CN" altLang="en-US" dirty="0" smtClean="0"/>
              <a:t> </a:t>
            </a:r>
            <a:r>
              <a:rPr lang="en-US" altLang="zh-CN" dirty="0" smtClean="0"/>
              <a:t>points.</a:t>
            </a:r>
            <a:r>
              <a:rPr lang="zh-CN" altLang="en-US" dirty="0" smtClean="0"/>
              <a:t>  </a:t>
            </a:r>
            <a:r>
              <a:rPr lang="en-US" altLang="zh-CN" dirty="0" smtClean="0"/>
              <a:t>I</a:t>
            </a:r>
            <a:r>
              <a:rPr lang="zh-CN" altLang="en-US" dirty="0" smtClean="0"/>
              <a:t> </a:t>
            </a:r>
            <a:r>
              <a:rPr lang="en-US" altLang="zh-CN" dirty="0" smtClean="0"/>
              <a:t>actually</a:t>
            </a:r>
            <a:r>
              <a:rPr lang="zh-CN" altLang="en-US" dirty="0" smtClean="0"/>
              <a:t> </a:t>
            </a:r>
            <a:r>
              <a:rPr lang="en-US" altLang="zh-CN" dirty="0" smtClean="0"/>
              <a:t>suggest</a:t>
            </a:r>
            <a:r>
              <a:rPr lang="zh-CN" altLang="en-US" dirty="0" smtClean="0"/>
              <a:t> </a:t>
            </a:r>
            <a:r>
              <a:rPr lang="en-US" altLang="zh-CN" dirty="0" smtClean="0"/>
              <a:t>you</a:t>
            </a:r>
            <a:r>
              <a:rPr lang="zh-CN" altLang="en-US" dirty="0" smtClean="0"/>
              <a:t> </a:t>
            </a:r>
            <a:r>
              <a:rPr lang="en-US" altLang="zh-CN" dirty="0" smtClean="0"/>
              <a:t>to</a:t>
            </a:r>
            <a:r>
              <a:rPr lang="zh-CN" altLang="en-US" dirty="0" smtClean="0"/>
              <a:t> </a:t>
            </a:r>
            <a:r>
              <a:rPr lang="en-US" altLang="zh-CN" dirty="0" smtClean="0"/>
              <a:t>use</a:t>
            </a:r>
            <a:r>
              <a:rPr lang="zh-CN" altLang="en-US" dirty="0" smtClean="0"/>
              <a:t> </a:t>
            </a:r>
            <a:r>
              <a:rPr lang="en-US" altLang="zh-CN" dirty="0" err="1" smtClean="0"/>
              <a:t>LargeVis</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your</a:t>
            </a:r>
            <a:r>
              <a:rPr lang="zh-CN" altLang="en-US" dirty="0" smtClean="0"/>
              <a:t> </a:t>
            </a:r>
            <a:r>
              <a:rPr lang="en-US" altLang="zh-CN" dirty="0" smtClean="0"/>
              <a:t>data</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future.</a:t>
            </a:r>
            <a:r>
              <a:rPr lang="zh-CN" altLang="en-US" dirty="0" smtClean="0"/>
              <a:t> </a:t>
            </a:r>
            <a:endParaRPr lang="en-US" dirty="0"/>
          </a:p>
        </p:txBody>
      </p:sp>
    </p:spTree>
    <p:extLst>
      <p:ext uri="{BB962C8B-B14F-4D97-AF65-F5344CB8AC3E}">
        <p14:creationId xmlns:p14="http://schemas.microsoft.com/office/powerpoint/2010/main" val="1150691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zh-CN" altLang="en-US" dirty="0" smtClean="0"/>
              <a:t> </a:t>
            </a:r>
            <a:r>
              <a:rPr lang="en-US" altLang="zh-CN" dirty="0" smtClean="0"/>
              <a:t>the</a:t>
            </a:r>
            <a:r>
              <a:rPr lang="zh-CN" altLang="en-US" dirty="0" smtClean="0"/>
              <a:t> </a:t>
            </a:r>
            <a:r>
              <a:rPr lang="en-US" altLang="zh-CN" dirty="0" smtClean="0"/>
              <a:t>source</a:t>
            </a:r>
            <a:r>
              <a:rPr lang="zh-CN" altLang="en-US" dirty="0" smtClean="0"/>
              <a:t> </a:t>
            </a:r>
            <a:r>
              <a:rPr lang="en-US" altLang="zh-CN" dirty="0" smtClean="0"/>
              <a:t>codes</a:t>
            </a:r>
            <a:r>
              <a:rPr lang="zh-CN" altLang="en-US" dirty="0" smtClean="0"/>
              <a:t> </a:t>
            </a:r>
            <a:r>
              <a:rPr lang="en-US" altLang="zh-CN" dirty="0" smtClean="0"/>
              <a:t>of</a:t>
            </a:r>
            <a:r>
              <a:rPr lang="zh-CN" altLang="en-US" dirty="0" smtClean="0"/>
              <a:t> </a:t>
            </a:r>
            <a:r>
              <a:rPr lang="en-US" altLang="zh-CN" dirty="0" smtClean="0"/>
              <a:t>LINE</a:t>
            </a:r>
            <a:r>
              <a:rPr lang="zh-CN" altLang="en-US" dirty="0" smtClean="0"/>
              <a:t> </a:t>
            </a:r>
            <a:r>
              <a:rPr lang="en-US" altLang="zh-CN" dirty="0" smtClean="0"/>
              <a:t>and</a:t>
            </a:r>
            <a:r>
              <a:rPr lang="zh-CN" altLang="en-US" dirty="0" smtClean="0"/>
              <a:t> </a:t>
            </a:r>
            <a:r>
              <a:rPr lang="en-US" altLang="zh-CN" dirty="0" err="1" smtClean="0"/>
              <a:t>LargeVis</a:t>
            </a:r>
            <a:r>
              <a:rPr lang="zh-CN" altLang="en-US" dirty="0" smtClean="0"/>
              <a:t> </a:t>
            </a:r>
            <a:r>
              <a:rPr lang="en-US" altLang="zh-CN" dirty="0" smtClean="0"/>
              <a:t>are</a:t>
            </a:r>
            <a:r>
              <a:rPr lang="zh-CN" altLang="en-US" dirty="0" smtClean="0"/>
              <a:t> </a:t>
            </a:r>
            <a:r>
              <a:rPr lang="en-US" altLang="zh-CN" dirty="0" smtClean="0"/>
              <a:t>released</a:t>
            </a:r>
            <a:r>
              <a:rPr lang="zh-CN" altLang="en-US" dirty="0" smtClean="0"/>
              <a:t> </a:t>
            </a:r>
            <a:r>
              <a:rPr lang="en-US" altLang="zh-CN" dirty="0" smtClean="0"/>
              <a:t>and</a:t>
            </a:r>
            <a:r>
              <a:rPr lang="zh-CN" altLang="en-US" dirty="0" smtClean="0"/>
              <a:t> </a:t>
            </a:r>
            <a:r>
              <a:rPr lang="en-US" altLang="zh-CN" dirty="0" smtClean="0"/>
              <a:t>received</a:t>
            </a:r>
            <a:r>
              <a:rPr lang="zh-CN" altLang="en-US" dirty="0" smtClean="0"/>
              <a:t> </a:t>
            </a:r>
            <a:r>
              <a:rPr lang="en-US" altLang="zh-CN" dirty="0" smtClean="0"/>
              <a:t>a</a:t>
            </a:r>
            <a:r>
              <a:rPr lang="zh-CN" altLang="en-US" dirty="0" smtClean="0"/>
              <a:t> </a:t>
            </a:r>
            <a:r>
              <a:rPr lang="en-US" altLang="zh-CN" dirty="0" smtClean="0"/>
              <a:t>lot</a:t>
            </a:r>
            <a:r>
              <a:rPr lang="zh-CN" altLang="en-US" dirty="0" smtClean="0"/>
              <a:t> </a:t>
            </a:r>
            <a:r>
              <a:rPr lang="en-US" altLang="zh-CN" dirty="0" smtClean="0"/>
              <a:t>of</a:t>
            </a:r>
            <a:r>
              <a:rPr lang="zh-CN" altLang="en-US" dirty="0" smtClean="0"/>
              <a:t> </a:t>
            </a:r>
            <a:r>
              <a:rPr lang="en-US" altLang="zh-CN" dirty="0" smtClean="0"/>
              <a:t>attention.</a:t>
            </a:r>
            <a:r>
              <a:rPr lang="zh-CN" altLang="en-US" dirty="0" smtClean="0"/>
              <a:t> </a:t>
            </a:r>
            <a:r>
              <a:rPr lang="en-US" altLang="zh-CN" dirty="0" smtClean="0"/>
              <a:t>There</a:t>
            </a:r>
            <a:r>
              <a:rPr lang="zh-CN" altLang="en-US" dirty="0" smtClean="0"/>
              <a:t> </a:t>
            </a:r>
            <a:r>
              <a:rPr lang="en-US" altLang="zh-CN" dirty="0" smtClean="0"/>
              <a:t>are</a:t>
            </a:r>
            <a:r>
              <a:rPr lang="zh-CN" altLang="en-US" dirty="0" smtClean="0"/>
              <a:t> </a:t>
            </a:r>
            <a:r>
              <a:rPr lang="en-US" altLang="zh-CN" dirty="0" smtClean="0"/>
              <a:t>also</a:t>
            </a:r>
            <a:r>
              <a:rPr lang="zh-CN" altLang="en-US" dirty="0" smtClean="0"/>
              <a:t> </a:t>
            </a:r>
            <a:r>
              <a:rPr lang="en-US" altLang="zh-CN" dirty="0" smtClean="0"/>
              <a:t>many</a:t>
            </a:r>
            <a:r>
              <a:rPr lang="zh-CN" altLang="en-US" dirty="0" smtClean="0"/>
              <a:t> </a:t>
            </a:r>
            <a:r>
              <a:rPr lang="en-US" altLang="zh-CN" dirty="0" smtClean="0"/>
              <a:t>other</a:t>
            </a:r>
            <a:r>
              <a:rPr lang="zh-CN" altLang="en-US" dirty="0" smtClean="0"/>
              <a:t> </a:t>
            </a:r>
            <a:r>
              <a:rPr lang="en-US" altLang="zh-CN" dirty="0" smtClean="0"/>
              <a:t>open</a:t>
            </a:r>
            <a:r>
              <a:rPr lang="zh-CN" altLang="en-US" dirty="0" smtClean="0"/>
              <a:t> </a:t>
            </a:r>
            <a:r>
              <a:rPr lang="en-US" altLang="zh-CN" dirty="0" smtClean="0"/>
              <a:t>source</a:t>
            </a:r>
            <a:r>
              <a:rPr lang="zh-CN" altLang="en-US" dirty="0" smtClean="0"/>
              <a:t> </a:t>
            </a:r>
            <a:r>
              <a:rPr lang="en-US" altLang="zh-CN" dirty="0" smtClean="0"/>
              <a:t>implementations</a:t>
            </a:r>
            <a:r>
              <a:rPr lang="zh-CN" altLang="en-US" dirty="0" smtClean="0"/>
              <a:t> </a:t>
            </a:r>
            <a:r>
              <a:rPr lang="en-US" altLang="zh-CN" dirty="0" smtClean="0"/>
              <a:t>or</a:t>
            </a:r>
            <a:r>
              <a:rPr lang="zh-CN" altLang="en-US" dirty="0" smtClean="0"/>
              <a:t> </a:t>
            </a:r>
            <a:r>
              <a:rPr lang="en-US" altLang="zh-CN" dirty="0" smtClean="0"/>
              <a:t>tools</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smtClean="0"/>
              <a:t>our</a:t>
            </a:r>
            <a:r>
              <a:rPr lang="zh-CN" altLang="en-US" dirty="0" smtClean="0"/>
              <a:t> </a:t>
            </a:r>
            <a:r>
              <a:rPr lang="en-US" altLang="zh-CN" dirty="0" smtClean="0"/>
              <a:t>release.</a:t>
            </a:r>
            <a:r>
              <a:rPr lang="zh-CN" altLang="en-US" dirty="0" smtClean="0"/>
              <a:t> </a:t>
            </a:r>
            <a:r>
              <a:rPr lang="en-US" altLang="zh-CN" dirty="0" smtClean="0"/>
              <a:t>To</a:t>
            </a:r>
            <a:r>
              <a:rPr lang="zh-CN" altLang="en-US" dirty="0" smtClean="0"/>
              <a:t> </a:t>
            </a:r>
            <a:r>
              <a:rPr lang="en-US" altLang="zh-CN" dirty="0" smtClean="0"/>
              <a:t>name</a:t>
            </a:r>
            <a:r>
              <a:rPr lang="zh-CN" altLang="en-US" dirty="0" smtClean="0"/>
              <a:t> </a:t>
            </a:r>
            <a:r>
              <a:rPr lang="en-US" altLang="zh-CN" dirty="0" smtClean="0"/>
              <a:t>a</a:t>
            </a:r>
            <a:r>
              <a:rPr lang="zh-CN" altLang="en-US" dirty="0" smtClean="0"/>
              <a:t> </a:t>
            </a:r>
            <a:r>
              <a:rPr lang="en-US" altLang="zh-CN" dirty="0" smtClean="0"/>
              <a:t>few,</a:t>
            </a:r>
            <a:r>
              <a:rPr lang="zh-CN" altLang="en-US" dirty="0" smtClean="0"/>
              <a:t> </a:t>
            </a:r>
            <a:r>
              <a:rPr lang="en-US" altLang="zh-CN" dirty="0" smtClean="0"/>
              <a:t>there</a:t>
            </a:r>
            <a:r>
              <a:rPr lang="zh-CN" altLang="en-US" dirty="0" smtClean="0"/>
              <a:t> </a:t>
            </a:r>
            <a:r>
              <a:rPr lang="en-US" altLang="zh-CN" dirty="0" smtClean="0"/>
              <a:t>is</a:t>
            </a:r>
            <a:r>
              <a:rPr lang="zh-CN" altLang="en-US" dirty="0" smtClean="0"/>
              <a:t> </a:t>
            </a:r>
            <a:r>
              <a:rPr lang="en-US" altLang="zh-CN" dirty="0" smtClean="0"/>
              <a:t>an</a:t>
            </a:r>
            <a:r>
              <a:rPr lang="zh-CN" altLang="en-US" dirty="0" smtClean="0"/>
              <a:t> </a:t>
            </a:r>
            <a:r>
              <a:rPr lang="en-US" altLang="zh-CN" dirty="0" smtClean="0"/>
              <a:t>R</a:t>
            </a:r>
            <a:r>
              <a:rPr lang="zh-CN" altLang="en-US" dirty="0" smtClean="0"/>
              <a:t> </a:t>
            </a:r>
            <a:r>
              <a:rPr lang="en-US" altLang="zh-CN" dirty="0" smtClean="0"/>
              <a:t>implementation</a:t>
            </a:r>
            <a:r>
              <a:rPr lang="zh-CN" altLang="en-US" dirty="0" smtClean="0"/>
              <a:t> </a:t>
            </a:r>
            <a:r>
              <a:rPr lang="en-US" altLang="zh-CN" dirty="0" smtClean="0"/>
              <a:t>of</a:t>
            </a:r>
            <a:r>
              <a:rPr lang="zh-CN" altLang="en-US" dirty="0" smtClean="0"/>
              <a:t> </a:t>
            </a:r>
            <a:r>
              <a:rPr lang="en-US" altLang="zh-CN" dirty="0" err="1" smtClean="0"/>
              <a:t>LargeVis</a:t>
            </a:r>
            <a:r>
              <a:rPr lang="zh-CN" altLang="en-US" dirty="0" smtClean="0"/>
              <a:t> </a:t>
            </a:r>
            <a:r>
              <a:rPr lang="en-US" altLang="zh-CN" dirty="0" smtClean="0"/>
              <a:t>released</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official</a:t>
            </a:r>
            <a:r>
              <a:rPr lang="zh-CN" altLang="en-US" dirty="0" smtClean="0"/>
              <a:t> </a:t>
            </a:r>
            <a:r>
              <a:rPr lang="en-US" altLang="zh-CN" dirty="0" smtClean="0"/>
              <a:t>repository</a:t>
            </a:r>
            <a:r>
              <a:rPr lang="zh-CN" altLang="en-US" dirty="0" smtClean="0"/>
              <a:t> </a:t>
            </a:r>
            <a:r>
              <a:rPr lang="en-US" altLang="zh-CN" dirty="0" smtClean="0"/>
              <a:t>of</a:t>
            </a:r>
            <a:r>
              <a:rPr lang="zh-CN" altLang="en-US" dirty="0" smtClean="0"/>
              <a:t> </a:t>
            </a:r>
            <a:r>
              <a:rPr lang="en-US" altLang="zh-CN" dirty="0" smtClean="0"/>
              <a:t>CRAN.</a:t>
            </a:r>
            <a:r>
              <a:rPr lang="zh-CN" altLang="en-US" dirty="0" smtClean="0"/>
              <a:t> </a:t>
            </a:r>
            <a:r>
              <a:rPr lang="en-US" altLang="zh-CN" dirty="0" smtClean="0"/>
              <a:t>There</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python</a:t>
            </a:r>
            <a:r>
              <a:rPr lang="zh-CN" altLang="en-US" dirty="0" smtClean="0"/>
              <a:t> </a:t>
            </a:r>
            <a:r>
              <a:rPr lang="en-US" altLang="zh-CN" dirty="0" smtClean="0"/>
              <a:t>tutorial</a:t>
            </a:r>
            <a:r>
              <a:rPr lang="zh-CN" altLang="en-US" dirty="0" smtClean="0"/>
              <a:t> </a:t>
            </a:r>
            <a:r>
              <a:rPr lang="en-US" altLang="zh-CN" dirty="0" smtClean="0"/>
              <a:t>on</a:t>
            </a:r>
            <a:r>
              <a:rPr lang="zh-CN" altLang="en-US" dirty="0" smtClean="0"/>
              <a:t> </a:t>
            </a:r>
            <a:r>
              <a:rPr lang="en-US" altLang="zh-CN" dirty="0" smtClean="0"/>
              <a:t>how</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high-dimensional</a:t>
            </a:r>
            <a:r>
              <a:rPr lang="zh-CN" altLang="en-US" dirty="0" smtClean="0"/>
              <a:t> </a:t>
            </a:r>
            <a:r>
              <a:rPr lang="en-US" altLang="zh-CN" dirty="0" smtClean="0"/>
              <a:t>data</a:t>
            </a:r>
            <a:r>
              <a:rPr lang="zh-CN" altLang="en-US" dirty="0" smtClean="0"/>
              <a:t> </a:t>
            </a:r>
            <a:r>
              <a:rPr lang="en-US" altLang="zh-CN" dirty="0" smtClean="0"/>
              <a:t>with</a:t>
            </a:r>
            <a:r>
              <a:rPr lang="zh-CN" altLang="en-US" dirty="0" smtClean="0"/>
              <a:t> </a:t>
            </a:r>
            <a:r>
              <a:rPr lang="en-US" altLang="zh-CN" dirty="0" err="1" smtClean="0"/>
              <a:t>LargeVis</a:t>
            </a:r>
            <a:r>
              <a:rPr lang="zh-CN" altLang="en-US" dirty="0" smtClean="0"/>
              <a:t> </a:t>
            </a:r>
            <a:r>
              <a:rPr lang="en-US" altLang="zh-CN" dirty="0" smtClean="0"/>
              <a:t>from</a:t>
            </a:r>
            <a:r>
              <a:rPr lang="zh-CN" altLang="en-US" dirty="0" smtClean="0"/>
              <a:t> </a:t>
            </a:r>
            <a:r>
              <a:rPr lang="en-US" altLang="zh-CN" dirty="0" smtClean="0"/>
              <a:t>scratch.</a:t>
            </a:r>
            <a:r>
              <a:rPr lang="zh-CN" altLang="en-US" dirty="0" smtClean="0"/>
              <a:t> </a:t>
            </a:r>
            <a:r>
              <a:rPr lang="en-US" altLang="zh-CN" dirty="0" smtClean="0"/>
              <a:t>There</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interactive</a:t>
            </a:r>
            <a:r>
              <a:rPr lang="zh-CN" altLang="en-US" dirty="0" smtClean="0"/>
              <a:t> </a:t>
            </a:r>
            <a:r>
              <a:rPr lang="en-US" altLang="zh-CN" dirty="0" smtClean="0"/>
              <a:t>visualization</a:t>
            </a:r>
            <a:r>
              <a:rPr lang="zh-CN" altLang="en-US" dirty="0" smtClean="0"/>
              <a:t> </a:t>
            </a:r>
            <a:r>
              <a:rPr lang="en-US" altLang="zh-CN" dirty="0" smtClean="0"/>
              <a:t>tool</a:t>
            </a:r>
            <a:r>
              <a:rPr lang="zh-CN" altLang="en-US" dirty="0" smtClean="0"/>
              <a:t> </a:t>
            </a:r>
            <a:r>
              <a:rPr lang="en-US" altLang="zh-CN" dirty="0" smtClean="0"/>
              <a:t>to</a:t>
            </a:r>
            <a:r>
              <a:rPr lang="zh-CN" altLang="en-US" dirty="0" smtClean="0"/>
              <a:t> </a:t>
            </a:r>
            <a:r>
              <a:rPr lang="en-US" altLang="zh-CN" dirty="0" smtClean="0"/>
              <a:t>explore</a:t>
            </a:r>
            <a:r>
              <a:rPr lang="zh-CN" altLang="en-US" dirty="0" smtClean="0"/>
              <a:t> </a:t>
            </a:r>
            <a:r>
              <a:rPr lang="en-US" altLang="zh-CN" dirty="0" smtClean="0"/>
              <a:t>high-dimensional</a:t>
            </a:r>
            <a:r>
              <a:rPr lang="zh-CN" altLang="en-US" dirty="0" smtClean="0"/>
              <a:t> </a:t>
            </a:r>
            <a:r>
              <a:rPr lang="en-US" altLang="zh-CN" dirty="0" smtClean="0"/>
              <a:t>data</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err="1" smtClean="0"/>
              <a:t>LargeVis</a:t>
            </a:r>
            <a:r>
              <a:rPr lang="en-US" altLang="zh-CN" dirty="0" smtClean="0"/>
              <a:t>.</a:t>
            </a:r>
            <a:r>
              <a:rPr lang="zh-CN" altLang="en-US" dirty="0" smtClean="0"/>
              <a:t> </a:t>
            </a:r>
            <a:r>
              <a:rPr lang="en-US" altLang="zh-CN" dirty="0" err="1" smtClean="0"/>
              <a:t>LargeVis</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particularly</a:t>
            </a:r>
            <a:r>
              <a:rPr lang="zh-CN" altLang="en-US" dirty="0" smtClean="0"/>
              <a:t> </a:t>
            </a:r>
            <a:r>
              <a:rPr lang="en-US" altLang="zh-CN" dirty="0" smtClean="0"/>
              <a:t>useful</a:t>
            </a:r>
            <a:r>
              <a:rPr lang="zh-CN" altLang="en-US" dirty="0" smtClean="0"/>
              <a:t> </a:t>
            </a:r>
            <a:r>
              <a:rPr lang="en-US" altLang="zh-CN" dirty="0" smtClean="0"/>
              <a:t>in</a:t>
            </a:r>
            <a:r>
              <a:rPr lang="zh-CN" altLang="en-US" dirty="0" smtClean="0"/>
              <a:t> </a:t>
            </a:r>
            <a:r>
              <a:rPr lang="en-US" altLang="zh-CN" dirty="0" smtClean="0"/>
              <a:t>understanding</a:t>
            </a:r>
            <a:r>
              <a:rPr lang="zh-CN" altLang="en-US" dirty="0" smtClean="0"/>
              <a:t> </a:t>
            </a:r>
            <a:r>
              <a:rPr lang="en-US" altLang="zh-CN" dirty="0" smtClean="0"/>
              <a:t>deep</a:t>
            </a:r>
            <a:r>
              <a:rPr lang="zh-CN" altLang="en-US" dirty="0" smtClean="0"/>
              <a:t> </a:t>
            </a:r>
            <a:r>
              <a:rPr lang="en-US" altLang="zh-CN" dirty="0" smtClean="0"/>
              <a:t>neural</a:t>
            </a:r>
            <a:r>
              <a:rPr lang="zh-CN" altLang="en-US" dirty="0" smtClean="0"/>
              <a:t> </a:t>
            </a:r>
            <a:r>
              <a:rPr lang="en-US" altLang="zh-CN" dirty="0" smtClean="0"/>
              <a:t>networks</a:t>
            </a:r>
            <a:r>
              <a:rPr lang="zh-CN" altLang="en-US" dirty="0" smtClean="0"/>
              <a:t> </a:t>
            </a:r>
            <a:r>
              <a:rPr lang="en-US" altLang="zh-CN" dirty="0" smtClean="0"/>
              <a:t>by</a:t>
            </a:r>
            <a:r>
              <a:rPr lang="zh-CN" altLang="en-US" dirty="0" smtClean="0"/>
              <a:t> </a:t>
            </a:r>
            <a:r>
              <a:rPr lang="en-US" altLang="zh-CN" dirty="0" smtClean="0"/>
              <a:t>visualizing</a:t>
            </a:r>
            <a:r>
              <a:rPr lang="zh-CN" altLang="en-US" dirty="0" smtClean="0"/>
              <a:t> </a:t>
            </a:r>
            <a:r>
              <a:rPr lang="en-US" altLang="zh-CN" dirty="0" smtClean="0"/>
              <a:t>the</a:t>
            </a:r>
            <a:r>
              <a:rPr lang="zh-CN" altLang="en-US" dirty="0" smtClean="0"/>
              <a:t> </a:t>
            </a:r>
            <a:r>
              <a:rPr lang="en-US" altLang="zh-CN" dirty="0" smtClean="0"/>
              <a:t>representations</a:t>
            </a:r>
            <a:r>
              <a:rPr lang="zh-CN" altLang="en-US" dirty="0" smtClean="0"/>
              <a:t> </a:t>
            </a:r>
            <a:r>
              <a:rPr lang="en-US" altLang="zh-CN" dirty="0" smtClean="0"/>
              <a:t>learned</a:t>
            </a:r>
            <a:r>
              <a:rPr lang="zh-CN" altLang="en-US" dirty="0" smtClean="0"/>
              <a:t> </a:t>
            </a:r>
            <a:r>
              <a:rPr lang="en-US" altLang="zh-CN" dirty="0" smtClean="0"/>
              <a:t>by</a:t>
            </a:r>
            <a:r>
              <a:rPr lang="zh-CN" altLang="en-US" dirty="0" smtClean="0"/>
              <a:t> </a:t>
            </a:r>
            <a:r>
              <a:rPr lang="en-US" altLang="zh-CN" dirty="0" smtClean="0"/>
              <a:t>neural</a:t>
            </a:r>
            <a:r>
              <a:rPr lang="zh-CN" altLang="en-US" dirty="0" smtClean="0"/>
              <a:t> </a:t>
            </a:r>
            <a:r>
              <a:rPr lang="en-US" altLang="zh-CN" dirty="0" smtClean="0"/>
              <a:t>networks.</a:t>
            </a:r>
            <a:r>
              <a:rPr lang="zh-CN" altLang="en-US" dirty="0" smtClean="0"/>
              <a:t> </a:t>
            </a:r>
            <a:endParaRPr lang="en-US" dirty="0"/>
          </a:p>
        </p:txBody>
      </p:sp>
    </p:spTree>
    <p:extLst>
      <p:ext uri="{BB962C8B-B14F-4D97-AF65-F5344CB8AC3E}">
        <p14:creationId xmlns:p14="http://schemas.microsoft.com/office/powerpoint/2010/main" val="719106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zh-CN" altLang="en-US" dirty="0" smtClean="0"/>
              <a:t> </a:t>
            </a:r>
            <a:r>
              <a:rPr lang="en-US" altLang="zh-CN" dirty="0" smtClean="0"/>
              <a:t>I</a:t>
            </a:r>
            <a:r>
              <a:rPr lang="zh-CN" altLang="en-US" dirty="0" smtClean="0"/>
              <a:t> </a:t>
            </a:r>
            <a:r>
              <a:rPr lang="en-US" altLang="zh-CN" dirty="0" smtClean="0"/>
              <a:t>will</a:t>
            </a:r>
            <a:r>
              <a:rPr lang="zh-CN" altLang="en-US" dirty="0" smtClean="0"/>
              <a:t> </a:t>
            </a:r>
            <a:r>
              <a:rPr lang="en-US" altLang="zh-CN" dirty="0" smtClean="0"/>
              <a:t>talk</a:t>
            </a:r>
            <a:r>
              <a:rPr lang="zh-CN" altLang="en-US" dirty="0" smtClean="0"/>
              <a:t> </a:t>
            </a:r>
            <a:r>
              <a:rPr lang="en-US" altLang="zh-CN" dirty="0" smtClean="0"/>
              <a:t>about</a:t>
            </a:r>
            <a:r>
              <a:rPr lang="zh-CN" altLang="en-US" dirty="0" smtClean="0"/>
              <a:t> </a:t>
            </a:r>
            <a:r>
              <a:rPr lang="en-US" altLang="zh-CN" dirty="0" smtClean="0"/>
              <a:t>my</a:t>
            </a:r>
            <a:r>
              <a:rPr lang="zh-CN" altLang="en-US" dirty="0" smtClean="0"/>
              <a:t> </a:t>
            </a:r>
            <a:r>
              <a:rPr lang="en-US" altLang="zh-CN" dirty="0" smtClean="0"/>
              <a:t>future</a:t>
            </a:r>
            <a:r>
              <a:rPr lang="zh-CN" altLang="en-US" dirty="0" smtClean="0"/>
              <a:t> </a:t>
            </a:r>
            <a:r>
              <a:rPr lang="en-US" altLang="zh-CN" dirty="0" smtClean="0"/>
              <a:t>plans.</a:t>
            </a:r>
            <a:r>
              <a:rPr lang="zh-CN" altLang="en-US" dirty="0" smtClean="0"/>
              <a:t> </a:t>
            </a:r>
            <a:endParaRPr lang="en-US" dirty="0"/>
          </a:p>
        </p:txBody>
      </p:sp>
    </p:spTree>
    <p:extLst>
      <p:ext uri="{BB962C8B-B14F-4D97-AF65-F5344CB8AC3E}">
        <p14:creationId xmlns:p14="http://schemas.microsoft.com/office/powerpoint/2010/main" val="219536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My</a:t>
            </a:r>
            <a:r>
              <a:rPr lang="zh-CN" altLang="en-US" dirty="0" smtClean="0"/>
              <a:t> </a:t>
            </a:r>
            <a:r>
              <a:rPr lang="en-US" altLang="zh-CN" dirty="0" smtClean="0"/>
              <a:t>research</a:t>
            </a:r>
            <a:r>
              <a:rPr lang="zh-CN" altLang="zh-CN" dirty="0" smtClean="0"/>
              <a:t> </a:t>
            </a:r>
            <a:r>
              <a:rPr lang="en-US" altLang="zh-CN" dirty="0" smtClean="0"/>
              <a:t>focuses</a:t>
            </a:r>
            <a:r>
              <a:rPr lang="zh-CN" altLang="en-US" dirty="0" smtClean="0"/>
              <a:t> </a:t>
            </a:r>
            <a:r>
              <a:rPr lang="en-US" altLang="zh-CN" dirty="0" smtClean="0"/>
              <a:t>on</a:t>
            </a:r>
            <a:r>
              <a:rPr lang="zh-CN" altLang="en-US" dirty="0" smtClean="0"/>
              <a:t> </a:t>
            </a:r>
            <a:r>
              <a:rPr lang="en-US" altLang="zh-CN" dirty="0" smtClean="0"/>
              <a:t>learning</a:t>
            </a:r>
            <a:r>
              <a:rPr lang="zh-CN" altLang="en-US" dirty="0" smtClean="0"/>
              <a:t> </a:t>
            </a:r>
            <a:r>
              <a:rPr lang="en-US" altLang="zh-CN" dirty="0" smtClean="0"/>
              <a:t>node</a:t>
            </a:r>
            <a:r>
              <a:rPr lang="zh-CN" altLang="en-US" dirty="0" smtClean="0"/>
              <a:t> </a:t>
            </a:r>
            <a:r>
              <a:rPr lang="en-US" altLang="zh-CN" dirty="0" smtClean="0"/>
              <a:t>representations</a:t>
            </a:r>
            <a:r>
              <a:rPr lang="zh-CN" altLang="en-US" dirty="0" smtClean="0"/>
              <a:t> </a:t>
            </a:r>
            <a:r>
              <a:rPr lang="en-US" altLang="zh-CN" dirty="0" smtClean="0"/>
              <a:t>for</a:t>
            </a:r>
            <a:r>
              <a:rPr lang="zh-CN" altLang="en-US" dirty="0" smtClean="0"/>
              <a:t> </a:t>
            </a:r>
            <a:r>
              <a:rPr lang="en-US" altLang="zh-CN" dirty="0" smtClean="0"/>
              <a:t>networks.</a:t>
            </a:r>
            <a:r>
              <a:rPr lang="zh-CN" altLang="en-US" dirty="0" smtClean="0"/>
              <a:t> </a:t>
            </a:r>
            <a:r>
              <a:rPr lang="en-US" altLang="zh-CN" dirty="0" smtClean="0"/>
              <a:t>Given</a:t>
            </a:r>
            <a:r>
              <a:rPr lang="zh-CN" altLang="en-US" dirty="0" smtClean="0"/>
              <a:t> </a:t>
            </a:r>
            <a:r>
              <a:rPr lang="en-US" altLang="zh-CN" dirty="0" smtClean="0"/>
              <a:t>a</a:t>
            </a:r>
            <a:r>
              <a:rPr lang="zh-CN" altLang="en-US" dirty="0" smtClean="0"/>
              <a:t> </a:t>
            </a:r>
            <a:r>
              <a:rPr lang="en-US" altLang="zh-CN" dirty="0" smtClean="0"/>
              <a:t>large-scale</a:t>
            </a:r>
            <a:r>
              <a:rPr lang="zh-CN" altLang="en-US" dirty="0" smtClean="0"/>
              <a:t> </a:t>
            </a:r>
            <a:r>
              <a:rPr lang="en-US" altLang="zh-CN" dirty="0" smtClean="0"/>
              <a:t>network,</a:t>
            </a:r>
            <a:r>
              <a:rPr lang="zh-CN" altLang="en-US" dirty="0" smtClean="0"/>
              <a:t> </a:t>
            </a:r>
            <a:r>
              <a:rPr lang="en-US" altLang="zh-CN" dirty="0" smtClean="0"/>
              <a:t>the</a:t>
            </a:r>
            <a:r>
              <a:rPr lang="zh-CN" altLang="en-US" dirty="0" smtClean="0"/>
              <a:t> </a:t>
            </a:r>
            <a:r>
              <a:rPr lang="en-US" altLang="zh-CN" dirty="0" smtClean="0"/>
              <a:t>goal</a:t>
            </a:r>
            <a:r>
              <a:rPr lang="zh-CN" altLang="en-US" dirty="0" smtClean="0"/>
              <a:t> </a:t>
            </a:r>
            <a:r>
              <a:rPr lang="en-US" altLang="zh-CN" dirty="0" smtClean="0"/>
              <a:t>is</a:t>
            </a:r>
            <a:r>
              <a:rPr lang="zh-CN" altLang="en-US" dirty="0" smtClean="0"/>
              <a:t> </a:t>
            </a:r>
            <a:r>
              <a:rPr lang="en-US" altLang="zh-CN" dirty="0" smtClean="0"/>
              <a:t>to</a:t>
            </a:r>
            <a:r>
              <a:rPr lang="zh-CN" altLang="en-US" dirty="0" smtClean="0"/>
              <a:t> </a:t>
            </a:r>
            <a:r>
              <a:rPr lang="en-US" altLang="zh-CN" dirty="0" smtClean="0"/>
              <a:t>represent</a:t>
            </a:r>
            <a:r>
              <a:rPr lang="zh-CN" altLang="en-US" dirty="0" smtClean="0"/>
              <a:t> </a:t>
            </a:r>
            <a:r>
              <a:rPr lang="en-US" altLang="zh-CN" dirty="0" smtClean="0"/>
              <a:t>the</a:t>
            </a:r>
            <a:r>
              <a:rPr lang="zh-CN" altLang="en-US" dirty="0" smtClean="0"/>
              <a:t> </a:t>
            </a:r>
            <a:r>
              <a:rPr lang="en-US" altLang="zh-CN" dirty="0" smtClean="0"/>
              <a:t>nodes</a:t>
            </a:r>
            <a:r>
              <a:rPr lang="zh-CN" altLang="en-US" dirty="0" smtClean="0"/>
              <a:t> </a:t>
            </a:r>
            <a:r>
              <a:rPr lang="en-US" altLang="zh-CN" dirty="0" smtClean="0"/>
              <a:t>in</a:t>
            </a:r>
            <a:r>
              <a:rPr lang="zh-CN" altLang="en-US" dirty="0" smtClean="0"/>
              <a:t> </a:t>
            </a:r>
            <a:r>
              <a:rPr lang="en-US" altLang="zh-CN" dirty="0" smtClean="0"/>
              <a:t>low-dimensional</a:t>
            </a:r>
            <a:r>
              <a:rPr lang="zh-CN" altLang="en-US" dirty="0" smtClean="0"/>
              <a:t> </a:t>
            </a:r>
            <a:r>
              <a:rPr lang="en-US" altLang="zh-CN" dirty="0" smtClean="0"/>
              <a:t>spaces.</a:t>
            </a:r>
            <a:r>
              <a:rPr lang="zh-CN" altLang="en-US" dirty="0" smtClean="0"/>
              <a:t> </a:t>
            </a:r>
            <a:r>
              <a:rPr lang="en-US" altLang="zh-CN" dirty="0" smtClean="0"/>
              <a:t>Each</a:t>
            </a:r>
            <a:r>
              <a:rPr lang="zh-CN" altLang="en-US" dirty="0" smtClean="0"/>
              <a:t> </a:t>
            </a:r>
            <a:r>
              <a:rPr lang="en-US" altLang="zh-CN" dirty="0" smtClean="0"/>
              <a:t>node</a:t>
            </a:r>
            <a:r>
              <a:rPr lang="zh-CN" altLang="en-US" dirty="0" smtClean="0"/>
              <a:t> </a:t>
            </a:r>
            <a:r>
              <a:rPr lang="en-US" altLang="zh-CN" dirty="0" smtClean="0"/>
              <a:t>is</a:t>
            </a:r>
            <a:r>
              <a:rPr lang="zh-CN" altLang="en-US" dirty="0" smtClean="0"/>
              <a:t> </a:t>
            </a:r>
            <a:r>
              <a:rPr lang="en-US" altLang="zh-CN" dirty="0" smtClean="0"/>
              <a:t>represented</a:t>
            </a:r>
            <a:r>
              <a:rPr lang="zh-CN" altLang="en-US" dirty="0" smtClean="0"/>
              <a:t> </a:t>
            </a:r>
            <a:r>
              <a:rPr lang="en-US" altLang="zh-CN" dirty="0" smtClean="0"/>
              <a:t>with</a:t>
            </a:r>
            <a:r>
              <a:rPr lang="zh-CN" altLang="en-US" dirty="0" smtClean="0"/>
              <a:t> </a:t>
            </a:r>
            <a:r>
              <a:rPr lang="en-US" altLang="zh-CN" dirty="0" smtClean="0"/>
              <a:t>a</a:t>
            </a:r>
            <a:r>
              <a:rPr lang="zh-CN" altLang="en-US" dirty="0" smtClean="0"/>
              <a:t> </a:t>
            </a:r>
            <a:r>
              <a:rPr lang="en-US" altLang="zh-CN" dirty="0" smtClean="0"/>
              <a:t>low-dimensional</a:t>
            </a:r>
            <a:r>
              <a:rPr lang="zh-CN" altLang="en-US" dirty="0" smtClean="0"/>
              <a:t> </a:t>
            </a:r>
            <a:r>
              <a:rPr lang="en-US" altLang="zh-CN" dirty="0" smtClean="0"/>
              <a:t>vector,</a:t>
            </a:r>
            <a:r>
              <a:rPr lang="zh-CN" altLang="en-US" dirty="0" smtClean="0"/>
              <a:t>  </a:t>
            </a:r>
            <a:r>
              <a:rPr lang="en-US" altLang="zh-CN" dirty="0" smtClean="0"/>
              <a:t>and</a:t>
            </a:r>
            <a:r>
              <a:rPr lang="zh-CN" altLang="en-US" dirty="0" smtClean="0"/>
              <a:t> </a:t>
            </a:r>
            <a:r>
              <a:rPr lang="en-US" altLang="zh-CN" dirty="0" smtClean="0"/>
              <a:t>the</a:t>
            </a:r>
            <a:r>
              <a:rPr lang="zh-CN" altLang="en-US" dirty="0" smtClean="0"/>
              <a:t> </a:t>
            </a:r>
            <a:r>
              <a:rPr lang="en-US" altLang="zh-CN" dirty="0" smtClean="0"/>
              <a:t>similarities between the nodes are</a:t>
            </a:r>
            <a:r>
              <a:rPr lang="zh-CN" altLang="en-US" dirty="0" smtClean="0"/>
              <a:t> </a:t>
            </a:r>
            <a:r>
              <a:rPr lang="en-US" altLang="zh-CN" dirty="0" smtClean="0"/>
              <a:t>preserved</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low-dimensional</a:t>
            </a:r>
            <a:r>
              <a:rPr lang="zh-CN" altLang="en-US" dirty="0" smtClean="0"/>
              <a:t> </a:t>
            </a:r>
            <a:r>
              <a:rPr lang="en-US" altLang="zh-CN" dirty="0" smtClean="0"/>
              <a:t>space.</a:t>
            </a:r>
            <a:r>
              <a:rPr lang="zh-CN" altLang="en-US" dirty="0" smtClean="0"/>
              <a:t> </a:t>
            </a:r>
            <a:r>
              <a:rPr lang="en-US" altLang="zh-CN" dirty="0" smtClean="0"/>
              <a:t>The</a:t>
            </a:r>
            <a:r>
              <a:rPr lang="zh-CN" altLang="en-US" dirty="0" smtClean="0"/>
              <a:t> </a:t>
            </a:r>
            <a:r>
              <a:rPr lang="en-US" altLang="zh-CN" dirty="0" smtClean="0"/>
              <a:t>node</a:t>
            </a:r>
            <a:r>
              <a:rPr lang="zh-CN" altLang="en-US" dirty="0" smtClean="0"/>
              <a:t> </a:t>
            </a:r>
            <a:r>
              <a:rPr lang="en-US" altLang="zh-CN" dirty="0" smtClean="0"/>
              <a:t>representations</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potentially</a:t>
            </a:r>
            <a:r>
              <a:rPr lang="zh-CN" altLang="en-US" dirty="0" smtClean="0"/>
              <a:t> </a:t>
            </a:r>
            <a:r>
              <a:rPr lang="en-US" altLang="zh-CN" dirty="0" smtClean="0"/>
              <a:t>useful</a:t>
            </a:r>
            <a:r>
              <a:rPr lang="zh-CN" altLang="en-US" dirty="0" smtClean="0"/>
              <a:t> </a:t>
            </a:r>
            <a:r>
              <a:rPr lang="en-US" altLang="zh-CN" dirty="0" smtClean="0"/>
              <a:t>in</a:t>
            </a:r>
            <a:r>
              <a:rPr lang="zh-CN" altLang="en-US" dirty="0" smtClean="0"/>
              <a:t> </a:t>
            </a:r>
            <a:r>
              <a:rPr lang="en-US" altLang="zh-CN" dirty="0" smtClean="0"/>
              <a:t>a</a:t>
            </a:r>
            <a:r>
              <a:rPr lang="zh-CN" altLang="en-US" dirty="0" smtClean="0"/>
              <a:t> </a:t>
            </a:r>
            <a:r>
              <a:rPr lang="en-US" altLang="zh-CN" dirty="0" smtClean="0"/>
              <a:t>variety</a:t>
            </a:r>
            <a:r>
              <a:rPr lang="zh-CN" altLang="en-US" dirty="0" smtClean="0"/>
              <a:t> </a:t>
            </a:r>
            <a:r>
              <a:rPr lang="en-US" altLang="zh-CN" dirty="0" smtClean="0"/>
              <a:t>of</a:t>
            </a:r>
            <a:r>
              <a:rPr lang="zh-CN" altLang="en-US" dirty="0" smtClean="0"/>
              <a:t> </a:t>
            </a:r>
            <a:r>
              <a:rPr lang="en-US" altLang="zh-CN" dirty="0" smtClean="0"/>
              <a:t>applications</a:t>
            </a:r>
            <a:r>
              <a:rPr lang="zh-CN" altLang="en-US" dirty="0" smtClean="0"/>
              <a:t> </a:t>
            </a:r>
            <a:r>
              <a:rPr lang="en-US" altLang="zh-CN" dirty="0" smtClean="0"/>
              <a:t>such</a:t>
            </a:r>
            <a:r>
              <a:rPr lang="zh-CN" altLang="en-US" dirty="0" smtClean="0"/>
              <a:t> </a:t>
            </a:r>
            <a:r>
              <a:rPr lang="en-US" altLang="zh-CN" dirty="0" smtClean="0"/>
              <a:t>as</a:t>
            </a:r>
            <a:r>
              <a:rPr lang="zh-CN" altLang="en-US" dirty="0" smtClean="0"/>
              <a:t> </a:t>
            </a:r>
            <a:r>
              <a:rPr lang="en-US" altLang="zh-CN" dirty="0" smtClean="0"/>
              <a:t>node</a:t>
            </a:r>
            <a:r>
              <a:rPr lang="zh-CN" altLang="en-US" dirty="0" smtClean="0"/>
              <a:t> </a:t>
            </a:r>
            <a:r>
              <a:rPr lang="en-US" altLang="zh-CN" dirty="0" smtClean="0"/>
              <a:t>classification</a:t>
            </a:r>
            <a:r>
              <a:rPr lang="zh-CN" altLang="zh-CN" dirty="0" smtClean="0"/>
              <a:t> </a:t>
            </a:r>
            <a:r>
              <a:rPr lang="en-US" altLang="zh-CN" dirty="0" smtClean="0"/>
              <a:t>and</a:t>
            </a:r>
            <a:r>
              <a:rPr lang="zh-CN" altLang="en-US" dirty="0" smtClean="0"/>
              <a:t> </a:t>
            </a:r>
            <a:r>
              <a:rPr lang="en-US" altLang="zh-CN" dirty="0" smtClean="0"/>
              <a:t>recommendation.</a:t>
            </a:r>
            <a:r>
              <a:rPr lang="zh-CN" altLang="en-US" dirty="0" smtClean="0"/>
              <a:t> </a:t>
            </a:r>
            <a:r>
              <a:rPr lang="en-US" altLang="zh-CN" dirty="0" smtClean="0"/>
              <a:t>Take</a:t>
            </a:r>
            <a:r>
              <a:rPr lang="zh-CN" altLang="en-US" dirty="0" smtClean="0"/>
              <a:t> </a:t>
            </a:r>
            <a:r>
              <a:rPr lang="en-US" altLang="zh-CN" dirty="0" smtClean="0"/>
              <a:t>the</a:t>
            </a:r>
            <a:r>
              <a:rPr lang="zh-CN" altLang="en-US" dirty="0" smtClean="0"/>
              <a:t> </a:t>
            </a:r>
            <a:r>
              <a:rPr lang="en-US" altLang="zh-CN" dirty="0" smtClean="0"/>
              <a:t>social</a:t>
            </a:r>
            <a:r>
              <a:rPr lang="zh-CN" altLang="en-US" dirty="0" smtClean="0"/>
              <a:t> </a:t>
            </a:r>
            <a:r>
              <a:rPr lang="en-US" altLang="zh-CN" dirty="0" smtClean="0"/>
              <a:t>network</a:t>
            </a:r>
            <a:r>
              <a:rPr lang="zh-CN" altLang="en-US" dirty="0" smtClean="0"/>
              <a:t> </a:t>
            </a:r>
            <a:r>
              <a:rPr lang="en-US" altLang="zh-CN" dirty="0" smtClean="0"/>
              <a:t>between</a:t>
            </a:r>
            <a:r>
              <a:rPr lang="zh-CN" altLang="en-US" dirty="0" smtClean="0"/>
              <a:t> </a:t>
            </a:r>
            <a:r>
              <a:rPr lang="en-US" altLang="zh-CN" dirty="0" smtClean="0"/>
              <a:t>users</a:t>
            </a:r>
            <a:r>
              <a:rPr lang="zh-CN" altLang="en-US" dirty="0" smtClean="0"/>
              <a:t> </a:t>
            </a:r>
            <a:r>
              <a:rPr lang="en-US" altLang="zh-CN" dirty="0" smtClean="0"/>
              <a:t>in</a:t>
            </a:r>
            <a:r>
              <a:rPr lang="zh-CN" altLang="en-US" dirty="0" smtClean="0"/>
              <a:t> </a:t>
            </a:r>
            <a:r>
              <a:rPr lang="en-US" altLang="zh-CN" dirty="0" smtClean="0"/>
              <a:t>Facebook</a:t>
            </a:r>
            <a:r>
              <a:rPr lang="zh-CN" altLang="en-US" dirty="0" smtClean="0"/>
              <a:t> </a:t>
            </a:r>
            <a:r>
              <a:rPr lang="en-US" altLang="zh-CN" dirty="0" smtClean="0"/>
              <a:t>as</a:t>
            </a:r>
            <a:r>
              <a:rPr lang="zh-CN" altLang="en-US" dirty="0" smtClean="0"/>
              <a:t> </a:t>
            </a:r>
            <a:r>
              <a:rPr lang="en-US" altLang="zh-CN" dirty="0" smtClean="0"/>
              <a:t>a</a:t>
            </a:r>
            <a:r>
              <a:rPr lang="zh-CN" altLang="en-US" dirty="0" smtClean="0"/>
              <a:t> </a:t>
            </a:r>
            <a:r>
              <a:rPr lang="en-US" altLang="zh-CN" dirty="0" smtClean="0"/>
              <a:t>concrete</a:t>
            </a:r>
            <a:r>
              <a:rPr lang="zh-CN" altLang="en-US" dirty="0" smtClean="0"/>
              <a:t> </a:t>
            </a:r>
            <a:r>
              <a:rPr lang="en-US" altLang="zh-CN" dirty="0" smtClean="0"/>
              <a:t>example.</a:t>
            </a:r>
            <a:r>
              <a:rPr lang="zh-CN" altLang="en-US" dirty="0" smtClean="0"/>
              <a:t> </a:t>
            </a:r>
            <a:r>
              <a:rPr lang="en-US" altLang="zh-CN" dirty="0" smtClean="0"/>
              <a:t>By</a:t>
            </a:r>
            <a:r>
              <a:rPr lang="zh-CN" altLang="en-US" dirty="0" smtClean="0"/>
              <a:t> </a:t>
            </a:r>
            <a:r>
              <a:rPr lang="en-US" altLang="zh-CN" dirty="0" smtClean="0"/>
              <a:t>learning</a:t>
            </a:r>
            <a:r>
              <a:rPr lang="zh-CN" altLang="en-US" dirty="0" smtClean="0"/>
              <a:t> </a:t>
            </a:r>
            <a:r>
              <a:rPr lang="en-US" altLang="zh-CN" dirty="0" smtClean="0"/>
              <a:t>the</a:t>
            </a:r>
            <a:r>
              <a:rPr lang="zh-CN" altLang="en-US" dirty="0" smtClean="0"/>
              <a:t> </a:t>
            </a:r>
            <a:r>
              <a:rPr lang="en-US" altLang="zh-CN" dirty="0" smtClean="0"/>
              <a:t>representations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social</a:t>
            </a:r>
            <a:r>
              <a:rPr lang="zh-CN" altLang="en-US" dirty="0" smtClean="0"/>
              <a:t> </a:t>
            </a:r>
            <a:r>
              <a:rPr lang="en-US" altLang="zh-CN" dirty="0" smtClean="0"/>
              <a:t>network,</a:t>
            </a:r>
            <a:r>
              <a:rPr lang="zh-CN" altLang="en-US" dirty="0" smtClean="0"/>
              <a:t> </a:t>
            </a:r>
            <a:r>
              <a:rPr lang="en-US" altLang="zh-CN" dirty="0" smtClean="0"/>
              <a:t>each</a:t>
            </a:r>
            <a:r>
              <a:rPr lang="zh-CN" altLang="en-US" dirty="0" smtClean="0"/>
              <a:t> </a:t>
            </a:r>
            <a:r>
              <a:rPr lang="en-US" altLang="zh-CN" dirty="0" smtClean="0"/>
              <a:t>user</a:t>
            </a:r>
            <a:r>
              <a:rPr lang="zh-CN" altLang="en-US" dirty="0" smtClean="0"/>
              <a:t> </a:t>
            </a:r>
            <a:r>
              <a:rPr lang="en-US" altLang="zh-CN" dirty="0" smtClean="0"/>
              <a:t>will</a:t>
            </a:r>
            <a:r>
              <a:rPr lang="zh-CN" altLang="en-US" dirty="0" smtClean="0"/>
              <a:t> </a:t>
            </a:r>
            <a:r>
              <a:rPr lang="en-US" altLang="zh-CN" dirty="0" smtClean="0"/>
              <a:t>be</a:t>
            </a:r>
            <a:r>
              <a:rPr lang="zh-CN" altLang="en-US" dirty="0" smtClean="0"/>
              <a:t> </a:t>
            </a:r>
            <a:r>
              <a:rPr lang="en-US" altLang="zh-CN" dirty="0" smtClean="0"/>
              <a:t>represented</a:t>
            </a:r>
            <a:r>
              <a:rPr lang="zh-CN" altLang="en-US" dirty="0" smtClean="0"/>
              <a:t> </a:t>
            </a:r>
            <a:r>
              <a:rPr lang="en-US" altLang="zh-CN" dirty="0" smtClean="0"/>
              <a:t>as</a:t>
            </a:r>
            <a:r>
              <a:rPr lang="zh-CN" altLang="en-US" dirty="0" smtClean="0"/>
              <a:t> </a:t>
            </a:r>
            <a:r>
              <a:rPr lang="en-US" altLang="zh-CN" dirty="0" smtClean="0"/>
              <a:t>a</a:t>
            </a:r>
            <a:r>
              <a:rPr lang="zh-CN" altLang="en-US" dirty="0" smtClean="0"/>
              <a:t> </a:t>
            </a:r>
            <a:r>
              <a:rPr lang="en-US" altLang="zh-CN" dirty="0" smtClean="0"/>
              <a:t>low-dimensional</a:t>
            </a:r>
            <a:r>
              <a:rPr lang="zh-CN" altLang="en-US" dirty="0" smtClean="0"/>
              <a:t> </a:t>
            </a:r>
            <a:r>
              <a:rPr lang="en-US" altLang="zh-CN" dirty="0" smtClean="0"/>
              <a:t>vector,</a:t>
            </a:r>
            <a:r>
              <a:rPr lang="zh-CN" altLang="en-US" dirty="0" smtClean="0"/>
              <a:t> </a:t>
            </a:r>
            <a:r>
              <a:rPr lang="en-US" altLang="zh-CN" dirty="0" smtClean="0"/>
              <a:t>which</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used</a:t>
            </a:r>
            <a:r>
              <a:rPr lang="zh-CN" altLang="en-US" dirty="0" smtClean="0"/>
              <a:t> </a:t>
            </a:r>
            <a:r>
              <a:rPr lang="en-US" altLang="zh-CN" dirty="0" smtClean="0"/>
              <a:t>as</a:t>
            </a:r>
            <a:r>
              <a:rPr lang="zh-CN" altLang="en-US" dirty="0" smtClean="0"/>
              <a:t> </a:t>
            </a:r>
            <a:r>
              <a:rPr lang="en-US" altLang="zh-CN" dirty="0" smtClean="0"/>
              <a:t>features</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users.</a:t>
            </a:r>
            <a:r>
              <a:rPr lang="zh-CN" altLang="en-US" dirty="0" smtClean="0"/>
              <a:t> </a:t>
            </a:r>
            <a:r>
              <a:rPr lang="en-US" altLang="zh-CN" dirty="0" smtClean="0"/>
              <a:t>Then</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calculate</a:t>
            </a:r>
            <a:r>
              <a:rPr lang="zh-CN" altLang="en-US" dirty="0" smtClean="0"/>
              <a:t> </a:t>
            </a:r>
            <a:r>
              <a:rPr lang="en-US" altLang="zh-CN" dirty="0" smtClean="0"/>
              <a:t>the</a:t>
            </a:r>
            <a:r>
              <a:rPr lang="zh-CN" altLang="en-US" dirty="0" smtClean="0"/>
              <a:t> </a:t>
            </a:r>
            <a:r>
              <a:rPr lang="en-US" altLang="zh-CN" dirty="0" smtClean="0"/>
              <a:t>similarities</a:t>
            </a:r>
            <a:r>
              <a:rPr lang="zh-CN" altLang="en-US" dirty="0" smtClean="0"/>
              <a:t> </a:t>
            </a:r>
            <a:r>
              <a:rPr lang="en-US" altLang="zh-CN" dirty="0" smtClean="0"/>
              <a:t>between</a:t>
            </a:r>
            <a:r>
              <a:rPr lang="zh-CN" altLang="en-US" dirty="0" smtClean="0"/>
              <a:t> </a:t>
            </a:r>
            <a:r>
              <a:rPr lang="en-US" altLang="zh-CN" dirty="0" smtClean="0"/>
              <a:t>the</a:t>
            </a:r>
            <a:r>
              <a:rPr lang="zh-CN" altLang="en-US" dirty="0" smtClean="0"/>
              <a:t> </a:t>
            </a:r>
            <a:r>
              <a:rPr lang="en-US" altLang="zh-CN" dirty="0" smtClean="0"/>
              <a:t>users</a:t>
            </a:r>
            <a:r>
              <a:rPr lang="zh-CN" altLang="en-US" dirty="0" smtClean="0"/>
              <a:t> </a:t>
            </a:r>
            <a:r>
              <a:rPr lang="en-US" altLang="zh-CN" dirty="0" smtClean="0"/>
              <a:t>with</a:t>
            </a:r>
            <a:r>
              <a:rPr lang="zh-CN" altLang="en-US" dirty="0" smtClean="0"/>
              <a:t> </a:t>
            </a:r>
            <a:r>
              <a:rPr lang="en-US" altLang="zh-CN" dirty="0" smtClean="0"/>
              <a:t>the</a:t>
            </a:r>
            <a:r>
              <a:rPr lang="zh-CN" altLang="en-US" dirty="0" smtClean="0"/>
              <a:t> </a:t>
            </a:r>
            <a:r>
              <a:rPr lang="en-US" altLang="zh-CN" dirty="0" smtClean="0"/>
              <a:t>low-dimensional</a:t>
            </a:r>
            <a:r>
              <a:rPr lang="zh-CN" altLang="en-US" dirty="0" smtClean="0"/>
              <a:t> </a:t>
            </a:r>
            <a:r>
              <a:rPr lang="en-US" altLang="zh-CN" dirty="0" smtClean="0"/>
              <a:t>vectors.</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similarities,</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recommend</a:t>
            </a:r>
            <a:r>
              <a:rPr lang="zh-CN" altLang="en-US" dirty="0" smtClean="0"/>
              <a:t> </a:t>
            </a:r>
            <a:r>
              <a:rPr lang="en-US" altLang="zh-CN" dirty="0" smtClean="0"/>
              <a:t>similar</a:t>
            </a:r>
            <a:r>
              <a:rPr lang="zh-CN" altLang="en-US" dirty="0" smtClean="0"/>
              <a:t> </a:t>
            </a:r>
            <a:r>
              <a:rPr lang="en-US" altLang="zh-CN" dirty="0" smtClean="0"/>
              <a:t>users</a:t>
            </a:r>
            <a:r>
              <a:rPr lang="zh-CN" altLang="en-US" dirty="0" smtClean="0"/>
              <a:t> </a:t>
            </a:r>
            <a:r>
              <a:rPr lang="en-US" altLang="zh-CN" dirty="0" smtClean="0"/>
              <a:t>or</a:t>
            </a:r>
            <a:r>
              <a:rPr lang="zh-CN" altLang="en-US" dirty="0" smtClean="0"/>
              <a:t> </a:t>
            </a:r>
            <a:r>
              <a:rPr lang="en-US" altLang="zh-CN" dirty="0" smtClean="0"/>
              <a:t>friends</a:t>
            </a:r>
            <a:r>
              <a:rPr lang="zh-CN" altLang="en-US" dirty="0" smtClean="0"/>
              <a:t> </a:t>
            </a:r>
            <a:r>
              <a:rPr lang="en-US" altLang="zh-CN" dirty="0" smtClean="0"/>
              <a:t>to</a:t>
            </a:r>
            <a:r>
              <a:rPr lang="zh-CN" altLang="en-US" dirty="0" smtClean="0"/>
              <a:t> </a:t>
            </a:r>
            <a:r>
              <a:rPr lang="en-US" altLang="zh-CN" dirty="0" smtClean="0"/>
              <a:t>each</a:t>
            </a:r>
            <a:r>
              <a:rPr lang="zh-CN" altLang="en-US" dirty="0" smtClean="0"/>
              <a:t> </a:t>
            </a:r>
            <a:r>
              <a:rPr lang="en-US" altLang="zh-CN" dirty="0" smtClean="0"/>
              <a:t>user.</a:t>
            </a:r>
          </a:p>
          <a:p>
            <a:endParaRPr lang="en-US" altLang="zh-CN" dirty="0" smtClean="0"/>
          </a:p>
          <a:p>
            <a:r>
              <a:rPr lang="en-US" altLang="zh-CN" dirty="0" smtClean="0"/>
              <a:t>Since</a:t>
            </a:r>
            <a:r>
              <a:rPr lang="zh-CN" altLang="en-US" dirty="0" smtClean="0"/>
              <a:t> </a:t>
            </a:r>
            <a:r>
              <a:rPr lang="en-US" altLang="zh-CN" dirty="0" smtClean="0"/>
              <a:t>network</a:t>
            </a:r>
            <a:r>
              <a:rPr lang="zh-CN" altLang="en-US" dirty="0" smtClean="0"/>
              <a:t> </a:t>
            </a:r>
            <a:r>
              <a:rPr lang="en-US" altLang="zh-CN" dirty="0" smtClean="0"/>
              <a:t>is</a:t>
            </a:r>
            <a:r>
              <a:rPr lang="zh-CN" altLang="en-US" dirty="0" smtClean="0"/>
              <a:t> </a:t>
            </a:r>
            <a:r>
              <a:rPr lang="en-US" altLang="zh-CN" dirty="0" smtClean="0"/>
              <a:t>very</a:t>
            </a:r>
            <a:r>
              <a:rPr lang="zh-CN" altLang="en-US" dirty="0" smtClean="0"/>
              <a:t> </a:t>
            </a:r>
            <a:r>
              <a:rPr lang="en-US" altLang="zh-CN" dirty="0" smtClean="0"/>
              <a:t>general</a:t>
            </a:r>
            <a:r>
              <a:rPr lang="zh-CN" altLang="en-US" dirty="0" smtClean="0"/>
              <a:t> </a:t>
            </a:r>
            <a:r>
              <a:rPr lang="en-US" altLang="zh-CN" dirty="0" smtClean="0"/>
              <a:t>and</a:t>
            </a:r>
            <a:r>
              <a:rPr lang="zh-CN" altLang="en-US" dirty="0" smtClean="0"/>
              <a:t> </a:t>
            </a:r>
            <a:r>
              <a:rPr lang="en-US" altLang="zh-CN" dirty="0" smtClean="0"/>
              <a:t>flexible,</a:t>
            </a:r>
            <a:r>
              <a:rPr lang="zh-CN" altLang="en-US" dirty="0" smtClean="0"/>
              <a:t> </a:t>
            </a:r>
            <a:r>
              <a:rPr lang="en-US" altLang="zh-CN" dirty="0" smtClean="0"/>
              <a:t>learning</a:t>
            </a:r>
            <a:r>
              <a:rPr lang="zh-CN" altLang="en-US" dirty="0" smtClean="0"/>
              <a:t> </a:t>
            </a:r>
            <a:r>
              <a:rPr lang="en-US" altLang="zh-CN" dirty="0" smtClean="0"/>
              <a:t>node</a:t>
            </a:r>
            <a:r>
              <a:rPr lang="zh-CN" altLang="en-US" dirty="0" smtClean="0"/>
              <a:t> </a:t>
            </a:r>
            <a:r>
              <a:rPr lang="en-US" altLang="zh-CN" dirty="0" smtClean="0"/>
              <a:t>representations</a:t>
            </a:r>
            <a:r>
              <a:rPr lang="zh-CN" altLang="en-US" dirty="0" smtClean="0"/>
              <a:t> </a:t>
            </a:r>
            <a:r>
              <a:rPr lang="en-US" altLang="zh-CN" dirty="0" smtClean="0"/>
              <a:t>of</a:t>
            </a:r>
            <a:r>
              <a:rPr lang="zh-CN" altLang="en-US" dirty="0" smtClean="0"/>
              <a:t> </a:t>
            </a:r>
            <a:r>
              <a:rPr lang="en-US" altLang="zh-CN" dirty="0" smtClean="0"/>
              <a:t>networks</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applied</a:t>
            </a:r>
            <a:r>
              <a:rPr lang="zh-CN" altLang="en-US" dirty="0" smtClean="0"/>
              <a:t> </a:t>
            </a:r>
            <a:r>
              <a:rPr lang="en-US" altLang="zh-CN" dirty="0" smtClean="0"/>
              <a:t>to</a:t>
            </a:r>
            <a:r>
              <a:rPr lang="zh-CN" altLang="en-US" dirty="0" smtClean="0"/>
              <a:t> </a:t>
            </a:r>
            <a:r>
              <a:rPr lang="en-US" altLang="zh-CN" dirty="0" smtClean="0"/>
              <a:t>other</a:t>
            </a:r>
            <a:r>
              <a:rPr lang="zh-CN" altLang="en-US" dirty="0" smtClean="0"/>
              <a:t> </a:t>
            </a:r>
            <a:r>
              <a:rPr lang="en-US" altLang="zh-CN" dirty="0" smtClean="0"/>
              <a:t>applications</a:t>
            </a:r>
            <a:r>
              <a:rPr lang="zh-CN" altLang="en-US" dirty="0" smtClean="0"/>
              <a:t> </a:t>
            </a:r>
            <a:r>
              <a:rPr lang="en-US" altLang="zh-CN" dirty="0" smtClean="0"/>
              <a:t>as</a:t>
            </a:r>
            <a:r>
              <a:rPr lang="zh-CN" altLang="en-US" dirty="0" smtClean="0"/>
              <a:t> </a:t>
            </a:r>
            <a:r>
              <a:rPr lang="en-US" altLang="zh-CN" dirty="0" smtClean="0"/>
              <a:t>well.</a:t>
            </a:r>
            <a:r>
              <a:rPr lang="zh-CN" altLang="en-US" dirty="0" smtClean="0"/>
              <a:t> </a:t>
            </a:r>
            <a:r>
              <a:rPr lang="en-US" altLang="zh-CN" dirty="0" smtClean="0"/>
              <a:t>For</a:t>
            </a:r>
            <a:r>
              <a:rPr lang="zh-CN" altLang="en-US" dirty="0" smtClean="0"/>
              <a:t> </a:t>
            </a:r>
            <a:r>
              <a:rPr lang="en-US" altLang="zh-CN" dirty="0" smtClean="0"/>
              <a:t>example</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construct</a:t>
            </a:r>
            <a:r>
              <a:rPr lang="zh-CN" altLang="en-US" dirty="0" smtClean="0"/>
              <a:t> </a:t>
            </a:r>
            <a:r>
              <a:rPr lang="en-US" altLang="zh-CN" dirty="0" smtClean="0"/>
              <a:t>the</a:t>
            </a:r>
            <a:r>
              <a:rPr lang="zh-CN" altLang="en-US" dirty="0" smtClean="0"/>
              <a:t> </a:t>
            </a:r>
            <a:r>
              <a:rPr lang="en-US" altLang="zh-CN" dirty="0" smtClean="0"/>
              <a:t>networks</a:t>
            </a:r>
            <a:r>
              <a:rPr lang="zh-CN" altLang="en-US" dirty="0" smtClean="0"/>
              <a:t> </a:t>
            </a:r>
            <a:r>
              <a:rPr lang="en-US" altLang="zh-CN" dirty="0" smtClean="0"/>
              <a:t>between</a:t>
            </a:r>
            <a:r>
              <a:rPr lang="zh-CN" altLang="en-US" dirty="0" smtClean="0"/>
              <a:t> </a:t>
            </a:r>
            <a:r>
              <a:rPr lang="en-US" altLang="zh-CN" dirty="0" smtClean="0"/>
              <a:t>words,</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networks,</a:t>
            </a:r>
            <a:r>
              <a:rPr lang="zh-CN" altLang="en-US" dirty="0" smtClean="0"/>
              <a:t>  </a:t>
            </a:r>
            <a:r>
              <a:rPr lang="en-US" altLang="zh-CN" dirty="0" smtClean="0"/>
              <a:t>from</a:t>
            </a:r>
            <a:r>
              <a:rPr lang="zh-CN" altLang="en-US" dirty="0" smtClean="0"/>
              <a:t> </a:t>
            </a:r>
            <a:r>
              <a:rPr lang="en-US" altLang="zh-CN" dirty="0" smtClean="0"/>
              <a:t>unstructured</a:t>
            </a:r>
            <a:r>
              <a:rPr lang="zh-CN" altLang="en-US" dirty="0" smtClean="0"/>
              <a:t> </a:t>
            </a:r>
            <a:r>
              <a:rPr lang="en-US" altLang="zh-CN" dirty="0" smtClean="0"/>
              <a:t>text.</a:t>
            </a:r>
            <a:r>
              <a:rPr lang="zh-CN" altLang="en-US" dirty="0" smtClean="0"/>
              <a:t> </a:t>
            </a:r>
            <a:r>
              <a:rPr lang="en-US" altLang="zh-CN" dirty="0" smtClean="0"/>
              <a:t>By</a:t>
            </a:r>
            <a:r>
              <a:rPr lang="zh-CN" altLang="en-US" dirty="0" smtClean="0"/>
              <a:t> </a:t>
            </a:r>
            <a:r>
              <a:rPr lang="en-US" altLang="zh-CN" dirty="0" smtClean="0"/>
              <a:t>learning</a:t>
            </a:r>
            <a:r>
              <a:rPr lang="zh-CN" altLang="en-US" dirty="0" smtClean="0"/>
              <a:t> </a:t>
            </a:r>
            <a:r>
              <a:rPr lang="en-US" altLang="zh-CN" dirty="0" smtClean="0"/>
              <a:t>the</a:t>
            </a:r>
            <a:r>
              <a:rPr lang="zh-CN" altLang="en-US" dirty="0" smtClean="0"/>
              <a:t> </a:t>
            </a:r>
            <a:r>
              <a:rPr lang="en-US" altLang="zh-CN" dirty="0" smtClean="0"/>
              <a:t>representations</a:t>
            </a:r>
            <a:r>
              <a:rPr lang="zh-CN" altLang="en-US" dirty="0" smtClean="0"/>
              <a:t> </a:t>
            </a:r>
            <a:r>
              <a:rPr lang="en-US" altLang="zh-CN" dirty="0" smtClean="0"/>
              <a:t>of</a:t>
            </a:r>
            <a:r>
              <a:rPr lang="zh-CN" altLang="en-US" dirty="0" smtClean="0"/>
              <a:t> </a:t>
            </a:r>
            <a:r>
              <a:rPr lang="en-US" altLang="zh-CN" dirty="0" smtClean="0"/>
              <a:t>word</a:t>
            </a:r>
            <a:r>
              <a:rPr lang="zh-CN" altLang="en-US" dirty="0" smtClean="0"/>
              <a:t> </a:t>
            </a:r>
            <a:r>
              <a:rPr lang="en-US" altLang="zh-CN" dirty="0" smtClean="0"/>
              <a:t>co-occurrence</a:t>
            </a:r>
            <a:r>
              <a:rPr lang="zh-CN" altLang="en-US" dirty="0" smtClean="0"/>
              <a:t> </a:t>
            </a:r>
            <a:r>
              <a:rPr lang="en-US" altLang="zh-CN" dirty="0" smtClean="0"/>
              <a:t>networks,</a:t>
            </a:r>
            <a:r>
              <a:rPr lang="zh-CN" altLang="en-US" dirty="0" smtClean="0"/>
              <a:t> </a:t>
            </a:r>
            <a:r>
              <a:rPr lang="en-US" altLang="zh-CN" dirty="0" smtClean="0"/>
              <a:t>we</a:t>
            </a:r>
            <a:r>
              <a:rPr lang="zh-CN" altLang="en-US" dirty="0" smtClean="0"/>
              <a:t> </a:t>
            </a:r>
            <a:r>
              <a:rPr lang="en-US" altLang="zh-CN" dirty="0" smtClean="0"/>
              <a:t>are</a:t>
            </a:r>
            <a:r>
              <a:rPr lang="zh-CN" altLang="en-US" dirty="0" smtClean="0"/>
              <a:t> </a:t>
            </a:r>
            <a:r>
              <a:rPr lang="en-US" altLang="zh-CN" dirty="0" smtClean="0"/>
              <a:t>able</a:t>
            </a:r>
            <a:r>
              <a:rPr lang="zh-CN" altLang="en-US" dirty="0" smtClean="0"/>
              <a:t> </a:t>
            </a:r>
            <a:r>
              <a:rPr lang="en-US" altLang="zh-CN" dirty="0" smtClean="0"/>
              <a:t>to</a:t>
            </a:r>
            <a:r>
              <a:rPr lang="zh-CN" altLang="en-US" dirty="0" smtClean="0"/>
              <a:t> </a:t>
            </a:r>
            <a:r>
              <a:rPr lang="en-US" altLang="zh-CN" dirty="0" smtClean="0"/>
              <a:t>obtain</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which</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effective</a:t>
            </a:r>
            <a:r>
              <a:rPr lang="zh-CN" altLang="en-US" dirty="0" smtClean="0"/>
              <a:t> </a:t>
            </a:r>
            <a:r>
              <a:rPr lang="en-US" altLang="zh-CN" dirty="0" smtClean="0"/>
              <a:t>features</a:t>
            </a:r>
            <a:r>
              <a:rPr lang="zh-CN" altLang="en-US" dirty="0" smtClean="0"/>
              <a:t> </a:t>
            </a:r>
            <a:r>
              <a:rPr lang="en-US" altLang="zh-CN" dirty="0" smtClean="0"/>
              <a:t>for</a:t>
            </a:r>
            <a:r>
              <a:rPr lang="zh-CN" altLang="en-US" dirty="0" smtClean="0"/>
              <a:t> </a:t>
            </a:r>
            <a:r>
              <a:rPr lang="en-US" altLang="zh-CN" dirty="0" smtClean="0"/>
              <a:t>many</a:t>
            </a:r>
            <a:r>
              <a:rPr lang="zh-CN" altLang="en-US" dirty="0" smtClean="0"/>
              <a:t> </a:t>
            </a:r>
            <a:r>
              <a:rPr lang="en-US" altLang="zh-CN" dirty="0" smtClean="0"/>
              <a:t>natural</a:t>
            </a:r>
            <a:r>
              <a:rPr lang="zh-CN" altLang="en-US" dirty="0" smtClean="0"/>
              <a:t> </a:t>
            </a:r>
            <a:r>
              <a:rPr lang="en-US" altLang="zh-CN" dirty="0" smtClean="0"/>
              <a:t>language</a:t>
            </a:r>
            <a:r>
              <a:rPr lang="zh-CN" altLang="en-US" dirty="0" smtClean="0"/>
              <a:t> </a:t>
            </a:r>
            <a:r>
              <a:rPr lang="en-US" altLang="zh-CN" dirty="0" smtClean="0"/>
              <a:t>processing</a:t>
            </a:r>
            <a:r>
              <a:rPr lang="zh-CN" altLang="en-US" dirty="0" smtClean="0"/>
              <a:t> </a:t>
            </a:r>
            <a:r>
              <a:rPr lang="en-US" altLang="zh-CN" dirty="0" smtClean="0"/>
              <a:t>tasks.</a:t>
            </a:r>
            <a:r>
              <a:rPr lang="zh-CN" altLang="en-US" dirty="0" smtClean="0"/>
              <a:t> </a:t>
            </a:r>
            <a:endParaRPr lang="en-US" altLang="zh-CN" dirty="0" smtClean="0"/>
          </a:p>
          <a:p>
            <a:endParaRPr lang="en-US" altLang="zh-CN" dirty="0" smtClean="0"/>
          </a:p>
        </p:txBody>
      </p:sp>
    </p:spTree>
    <p:extLst>
      <p:ext uri="{BB962C8B-B14F-4D97-AF65-F5344CB8AC3E}">
        <p14:creationId xmlns:p14="http://schemas.microsoft.com/office/powerpoint/2010/main" val="3255251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To</a:t>
            </a:r>
            <a:r>
              <a:rPr lang="zh-CN" altLang="en-US" dirty="0" smtClean="0"/>
              <a:t> </a:t>
            </a:r>
            <a:r>
              <a:rPr lang="en-US" altLang="zh-CN" dirty="0" smtClean="0"/>
              <a:t>wrap</a:t>
            </a:r>
            <a:r>
              <a:rPr lang="zh-CN" altLang="en-US" dirty="0" smtClean="0"/>
              <a:t> </a:t>
            </a:r>
            <a:r>
              <a:rPr lang="en-US" altLang="zh-CN" dirty="0" smtClean="0"/>
              <a:t>up,</a:t>
            </a:r>
            <a:r>
              <a:rPr lang="zh-CN" altLang="en-US" dirty="0" smtClean="0"/>
              <a:t> </a:t>
            </a:r>
            <a:r>
              <a:rPr lang="en-US" altLang="zh-CN" dirty="0" smtClean="0"/>
              <a:t>in</a:t>
            </a:r>
            <a:r>
              <a:rPr lang="zh-CN" altLang="en-US" dirty="0" smtClean="0"/>
              <a:t> </a:t>
            </a:r>
            <a:r>
              <a:rPr lang="en-US" altLang="zh-CN" dirty="0" smtClean="0"/>
              <a:t>this</a:t>
            </a:r>
            <a:r>
              <a:rPr lang="zh-CN" altLang="en-US" dirty="0" smtClean="0"/>
              <a:t> </a:t>
            </a:r>
            <a:r>
              <a:rPr lang="en-US" altLang="zh-CN" dirty="0" smtClean="0"/>
              <a:t>talk,</a:t>
            </a:r>
            <a:r>
              <a:rPr lang="zh-CN" altLang="en-US" dirty="0" smtClean="0"/>
              <a:t> </a:t>
            </a:r>
            <a:r>
              <a:rPr lang="en-US" altLang="zh-CN" dirty="0" smtClean="0"/>
              <a:t>I</a:t>
            </a:r>
            <a:r>
              <a:rPr lang="zh-CN" altLang="en-US" dirty="0" smtClean="0"/>
              <a:t> </a:t>
            </a:r>
            <a:r>
              <a:rPr lang="en-US" altLang="zh-CN" dirty="0" smtClean="0"/>
              <a:t>talked</a:t>
            </a:r>
            <a:r>
              <a:rPr lang="zh-CN" altLang="en-US" dirty="0" smtClean="0"/>
              <a:t> </a:t>
            </a:r>
            <a:r>
              <a:rPr lang="en-US" altLang="zh-CN" dirty="0" smtClean="0"/>
              <a:t>about</a:t>
            </a:r>
            <a:r>
              <a:rPr lang="zh-CN" altLang="en-US" dirty="0" smtClean="0"/>
              <a:t> </a:t>
            </a:r>
            <a:r>
              <a:rPr lang="en-US" altLang="zh-CN" dirty="0" smtClean="0"/>
              <a:t>learning</a:t>
            </a:r>
            <a:r>
              <a:rPr lang="zh-CN" altLang="en-US" dirty="0" smtClean="0"/>
              <a:t> </a:t>
            </a:r>
            <a:r>
              <a:rPr lang="en-US" altLang="zh-CN" dirty="0" smtClean="0"/>
              <a:t>representations</a:t>
            </a:r>
            <a:r>
              <a:rPr lang="zh-CN" altLang="en-US" dirty="0" smtClean="0"/>
              <a:t> </a:t>
            </a:r>
            <a:r>
              <a:rPr lang="en-US" altLang="zh-CN" dirty="0" smtClean="0"/>
              <a:t>of</a:t>
            </a:r>
            <a:r>
              <a:rPr lang="zh-CN" altLang="en-US" dirty="0" smtClean="0"/>
              <a:t> </a:t>
            </a:r>
            <a:r>
              <a:rPr lang="en-US" altLang="zh-CN" dirty="0" smtClean="0"/>
              <a:t>large-scale</a:t>
            </a:r>
            <a:r>
              <a:rPr lang="zh-CN" altLang="en-US" dirty="0" smtClean="0"/>
              <a:t> </a:t>
            </a:r>
            <a:r>
              <a:rPr lang="en-US" altLang="zh-CN" dirty="0" smtClean="0"/>
              <a:t>networks.</a:t>
            </a:r>
            <a:r>
              <a:rPr lang="zh-CN" altLang="en-US" dirty="0" smtClean="0"/>
              <a:t> </a:t>
            </a:r>
            <a:r>
              <a:rPr lang="en-US" altLang="zh-CN" dirty="0" smtClean="0"/>
              <a:t>I</a:t>
            </a:r>
            <a:r>
              <a:rPr lang="zh-CN" altLang="en-US" dirty="0" smtClean="0"/>
              <a:t> </a:t>
            </a:r>
            <a:r>
              <a:rPr lang="en-US" altLang="zh-CN" dirty="0" smtClean="0"/>
              <a:t>proposed</a:t>
            </a:r>
            <a:r>
              <a:rPr lang="zh-CN" altLang="en-US" dirty="0" smtClean="0"/>
              <a:t> </a:t>
            </a:r>
            <a:r>
              <a:rPr lang="en-US" altLang="zh-CN" dirty="0" smtClean="0"/>
              <a:t>a</a:t>
            </a:r>
            <a:r>
              <a:rPr lang="zh-CN" altLang="en-US" dirty="0" smtClean="0"/>
              <a:t> </a:t>
            </a:r>
            <a:r>
              <a:rPr lang="en-US" altLang="zh-CN" dirty="0" smtClean="0"/>
              <a:t>scalable</a:t>
            </a:r>
            <a:r>
              <a:rPr lang="zh-CN" altLang="en-US" dirty="0" smtClean="0"/>
              <a:t> </a:t>
            </a:r>
            <a:r>
              <a:rPr lang="en-US" altLang="zh-CN" dirty="0" smtClean="0"/>
              <a:t>algorithm</a:t>
            </a:r>
            <a:r>
              <a:rPr lang="zh-CN" altLang="en-US" dirty="0" smtClean="0"/>
              <a:t> </a:t>
            </a:r>
            <a:r>
              <a:rPr lang="en-US" altLang="zh-CN" dirty="0" smtClean="0"/>
              <a:t>called</a:t>
            </a:r>
            <a:r>
              <a:rPr lang="zh-CN" altLang="en-US" dirty="0" smtClean="0"/>
              <a:t> </a:t>
            </a:r>
            <a:r>
              <a:rPr lang="en-US" altLang="zh-CN" dirty="0" smtClean="0"/>
              <a:t>LINE</a:t>
            </a:r>
            <a:r>
              <a:rPr lang="zh-CN" altLang="en-US" dirty="0" smtClean="0"/>
              <a:t> </a:t>
            </a:r>
            <a:r>
              <a:rPr lang="en-US" altLang="zh-CN" dirty="0" smtClean="0"/>
              <a:t>to</a:t>
            </a:r>
            <a:r>
              <a:rPr lang="zh-CN" altLang="en-US" dirty="0" smtClean="0"/>
              <a:t> </a:t>
            </a:r>
            <a:r>
              <a:rPr lang="en-US" altLang="zh-CN" dirty="0" smtClean="0"/>
              <a:t>learn</a:t>
            </a:r>
            <a:r>
              <a:rPr lang="zh-CN" altLang="en-US" dirty="0" smtClean="0"/>
              <a:t> </a:t>
            </a:r>
            <a:r>
              <a:rPr lang="en-US" altLang="zh-CN" dirty="0" smtClean="0"/>
              <a:t>the</a:t>
            </a:r>
            <a:r>
              <a:rPr lang="zh-CN" altLang="en-US" dirty="0" smtClean="0"/>
              <a:t> </a:t>
            </a:r>
            <a:r>
              <a:rPr lang="en-US" altLang="zh-CN" dirty="0" smtClean="0"/>
              <a:t>node</a:t>
            </a:r>
            <a:r>
              <a:rPr lang="zh-CN" altLang="en-US" dirty="0" smtClean="0"/>
              <a:t> </a:t>
            </a:r>
            <a:r>
              <a:rPr lang="en-US" altLang="zh-CN" dirty="0" smtClean="0"/>
              <a:t>representations.</a:t>
            </a:r>
            <a:r>
              <a:rPr lang="zh-CN" altLang="en-US" dirty="0" smtClean="0"/>
              <a:t> </a:t>
            </a:r>
            <a:r>
              <a:rPr lang="en-US" altLang="zh-CN" dirty="0" smtClean="0"/>
              <a:t>I</a:t>
            </a:r>
            <a:r>
              <a:rPr lang="zh-CN" altLang="en-US" dirty="0" smtClean="0"/>
              <a:t> </a:t>
            </a:r>
            <a:r>
              <a:rPr lang="en-US" altLang="zh-CN" dirty="0" smtClean="0"/>
              <a:t>proposed</a:t>
            </a:r>
            <a:r>
              <a:rPr lang="zh-CN" altLang="en-US" dirty="0" smtClean="0"/>
              <a:t> </a:t>
            </a:r>
            <a:r>
              <a:rPr lang="en-US" altLang="zh-CN" dirty="0" smtClean="0"/>
              <a:t>an</a:t>
            </a:r>
            <a:r>
              <a:rPr lang="zh-CN" altLang="en-US" dirty="0" smtClean="0"/>
              <a:t> </a:t>
            </a:r>
            <a:r>
              <a:rPr lang="en-US" altLang="zh-CN" dirty="0" smtClean="0"/>
              <a:t>algorithm</a:t>
            </a:r>
            <a:r>
              <a:rPr lang="zh-CN" altLang="en-US" dirty="0" smtClean="0"/>
              <a:t> </a:t>
            </a:r>
            <a:r>
              <a:rPr lang="en-US" altLang="zh-CN" dirty="0" smtClean="0"/>
              <a:t>called</a:t>
            </a:r>
            <a:r>
              <a:rPr lang="zh-CN" altLang="en-US" dirty="0" smtClean="0"/>
              <a:t> </a:t>
            </a:r>
            <a:r>
              <a:rPr lang="en-US" altLang="zh-CN" dirty="0" err="1" smtClean="0"/>
              <a:t>LargeVis</a:t>
            </a:r>
            <a:r>
              <a:rPr lang="zh-CN" altLang="en-US" dirty="0" smtClean="0"/>
              <a:t> </a:t>
            </a:r>
            <a:r>
              <a:rPr lang="en-US" altLang="zh-CN" dirty="0" smtClean="0"/>
              <a:t>to</a:t>
            </a:r>
            <a:r>
              <a:rPr lang="zh-CN" altLang="en-US" dirty="0" smtClean="0"/>
              <a:t> </a:t>
            </a:r>
            <a:r>
              <a:rPr lang="en-US" altLang="zh-CN" dirty="0" smtClean="0"/>
              <a:t>learn</a:t>
            </a:r>
            <a:r>
              <a:rPr lang="zh-CN" altLang="en-US" dirty="0" smtClean="0"/>
              <a:t> </a:t>
            </a:r>
            <a:r>
              <a:rPr lang="en-US" altLang="zh-CN" dirty="0" smtClean="0"/>
              <a:t>extremely</a:t>
            </a:r>
            <a:r>
              <a:rPr lang="zh-CN" altLang="en-US" dirty="0" smtClean="0"/>
              <a:t> </a:t>
            </a:r>
            <a:r>
              <a:rPr lang="en-US" altLang="zh-CN" dirty="0" smtClean="0"/>
              <a:t>low-dimensional</a:t>
            </a:r>
            <a:r>
              <a:rPr lang="zh-CN" altLang="en-US" dirty="0" smtClean="0"/>
              <a:t> </a:t>
            </a:r>
            <a:r>
              <a:rPr lang="en-US" altLang="zh-CN" dirty="0" smtClean="0"/>
              <a:t>representations</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networks</a:t>
            </a:r>
            <a:r>
              <a:rPr lang="zh-CN" altLang="en-US" dirty="0" smtClean="0"/>
              <a:t> </a:t>
            </a:r>
            <a:r>
              <a:rPr lang="en-US" altLang="zh-CN" dirty="0" smtClean="0"/>
              <a:t>as</a:t>
            </a:r>
            <a:r>
              <a:rPr lang="zh-CN" altLang="en-US" dirty="0" smtClean="0"/>
              <a:t> </a:t>
            </a:r>
            <a:r>
              <a:rPr lang="en-US" altLang="zh-CN" dirty="0" smtClean="0"/>
              <a:t>well</a:t>
            </a:r>
            <a:r>
              <a:rPr lang="zh-CN" altLang="en-US" dirty="0" smtClean="0"/>
              <a:t> </a:t>
            </a:r>
            <a:r>
              <a:rPr lang="en-US" altLang="zh-CN" dirty="0" smtClean="0"/>
              <a:t>as</a:t>
            </a:r>
            <a:r>
              <a:rPr lang="zh-CN" altLang="en-US" dirty="0" smtClean="0"/>
              <a:t> </a:t>
            </a:r>
            <a:r>
              <a:rPr lang="en-US" altLang="zh-CN" dirty="0" smtClean="0"/>
              <a:t>high-dimensional</a:t>
            </a:r>
            <a:r>
              <a:rPr lang="zh-CN" altLang="en-US" dirty="0" smtClean="0"/>
              <a:t> </a:t>
            </a:r>
            <a:r>
              <a:rPr lang="en-US" altLang="zh-CN" dirty="0" smtClean="0"/>
              <a:t>data.</a:t>
            </a:r>
            <a:r>
              <a:rPr lang="zh-CN" altLang="en-US" dirty="0" smtClean="0"/>
              <a:t> </a:t>
            </a:r>
            <a:r>
              <a:rPr lang="en-US" dirty="0" smtClean="0"/>
              <a:t>In</a:t>
            </a:r>
            <a:r>
              <a:rPr lang="zh-CN" altLang="en-US" dirty="0" smtClean="0"/>
              <a:t> </a:t>
            </a:r>
            <a:r>
              <a:rPr lang="en-US" altLang="zh-CN" dirty="0" smtClean="0"/>
              <a:t>the</a:t>
            </a:r>
            <a:r>
              <a:rPr lang="zh-CN" altLang="en-US" dirty="0" smtClean="0"/>
              <a:t> </a:t>
            </a:r>
            <a:r>
              <a:rPr lang="en-US" altLang="zh-CN" dirty="0" smtClean="0"/>
              <a:t>future,</a:t>
            </a:r>
            <a:r>
              <a:rPr lang="zh-CN" altLang="en-US" dirty="0" smtClean="0"/>
              <a:t> </a:t>
            </a:r>
            <a:r>
              <a:rPr lang="en-US" altLang="zh-CN" dirty="0" smtClean="0"/>
              <a:t>I</a:t>
            </a:r>
            <a:r>
              <a:rPr lang="zh-CN" altLang="en-US" dirty="0" smtClean="0"/>
              <a:t> </a:t>
            </a:r>
            <a:r>
              <a:rPr lang="en-US" altLang="zh-CN" dirty="0" smtClean="0"/>
              <a:t>am</a:t>
            </a:r>
            <a:r>
              <a:rPr lang="zh-CN" altLang="en-US" dirty="0" smtClean="0"/>
              <a:t> </a:t>
            </a:r>
            <a:r>
              <a:rPr lang="en-US" altLang="zh-CN" dirty="0" smtClean="0"/>
              <a:t>interested</a:t>
            </a:r>
            <a:r>
              <a:rPr lang="zh-CN" altLang="en-US" dirty="0" smtClean="0"/>
              <a:t> </a:t>
            </a:r>
            <a:r>
              <a:rPr lang="en-US" altLang="zh-CN" dirty="0" smtClean="0"/>
              <a:t>in</a:t>
            </a:r>
            <a:r>
              <a:rPr lang="zh-CN" altLang="en-US" dirty="0" smtClean="0"/>
              <a:t> </a:t>
            </a:r>
            <a:r>
              <a:rPr lang="en-US" altLang="zh-CN" dirty="0" smtClean="0"/>
              <a:t>applying</a:t>
            </a:r>
            <a:r>
              <a:rPr lang="zh-CN" altLang="en-US" dirty="0" smtClean="0"/>
              <a:t> </a:t>
            </a:r>
            <a:r>
              <a:rPr lang="en-US" altLang="zh-CN" dirty="0" smtClean="0"/>
              <a:t>or</a:t>
            </a:r>
            <a:r>
              <a:rPr lang="zh-CN" altLang="en-US" dirty="0" smtClean="0"/>
              <a:t> </a:t>
            </a:r>
            <a:r>
              <a:rPr lang="en-US" altLang="zh-CN" dirty="0" smtClean="0"/>
              <a:t>developing</a:t>
            </a:r>
            <a:r>
              <a:rPr lang="zh-CN" altLang="en-US" dirty="0" smtClean="0"/>
              <a:t> </a:t>
            </a:r>
            <a:r>
              <a:rPr lang="en-US" altLang="zh-CN" dirty="0" smtClean="0"/>
              <a:t>representation</a:t>
            </a:r>
            <a:r>
              <a:rPr lang="zh-CN" altLang="en-US" dirty="0" smtClean="0"/>
              <a:t> </a:t>
            </a:r>
            <a:r>
              <a:rPr lang="en-US" altLang="zh-CN" dirty="0" smtClean="0"/>
              <a:t>learning</a:t>
            </a:r>
            <a:r>
              <a:rPr lang="zh-CN" altLang="en-US" dirty="0" smtClean="0"/>
              <a:t> </a:t>
            </a:r>
            <a:r>
              <a:rPr lang="en-US" altLang="zh-CN" dirty="0" smtClean="0"/>
              <a:t>algorithm</a:t>
            </a:r>
            <a:r>
              <a:rPr lang="zh-CN" altLang="en-US" dirty="0" smtClean="0"/>
              <a:t> </a:t>
            </a:r>
            <a:r>
              <a:rPr lang="en-US" altLang="zh-CN" dirty="0" smtClean="0"/>
              <a:t>for</a:t>
            </a:r>
            <a:r>
              <a:rPr lang="zh-CN" altLang="en-US" dirty="0" smtClean="0"/>
              <a:t> </a:t>
            </a:r>
            <a:r>
              <a:rPr lang="en-US" altLang="zh-CN" dirty="0" smtClean="0"/>
              <a:t>analyzing</a:t>
            </a:r>
            <a:r>
              <a:rPr lang="zh-CN" altLang="en-US" dirty="0" smtClean="0"/>
              <a:t> </a:t>
            </a:r>
            <a:r>
              <a:rPr lang="en-US" altLang="zh-CN" dirty="0" smtClean="0"/>
              <a:t>different</a:t>
            </a:r>
            <a:r>
              <a:rPr lang="zh-CN" altLang="en-US" dirty="0" smtClean="0"/>
              <a:t> </a:t>
            </a:r>
            <a:r>
              <a:rPr lang="en-US" altLang="zh-CN" dirty="0" smtClean="0"/>
              <a:t>user</a:t>
            </a:r>
            <a:r>
              <a:rPr lang="zh-CN" altLang="en-US" dirty="0" smtClean="0"/>
              <a:t> </a:t>
            </a:r>
            <a:r>
              <a:rPr lang="en-US" altLang="zh-CN" dirty="0" smtClean="0"/>
              <a:t>behaviors</a:t>
            </a:r>
            <a:r>
              <a:rPr lang="zh-CN" altLang="en-US" dirty="0" smtClean="0"/>
              <a:t>. </a:t>
            </a:r>
            <a:r>
              <a:rPr lang="en-US" altLang="zh-CN" dirty="0" smtClean="0"/>
              <a:t>I’m</a:t>
            </a:r>
            <a:r>
              <a:rPr lang="zh-CN" altLang="en-US" dirty="0" smtClean="0"/>
              <a:t> </a:t>
            </a:r>
            <a:r>
              <a:rPr lang="en-US" altLang="zh-CN" dirty="0" smtClean="0"/>
              <a:t>interested</a:t>
            </a:r>
            <a:r>
              <a:rPr lang="zh-CN" altLang="en-US" dirty="0" smtClean="0"/>
              <a:t> </a:t>
            </a:r>
            <a:r>
              <a:rPr lang="en-US" altLang="zh-CN" dirty="0" smtClean="0"/>
              <a:t>in</a:t>
            </a:r>
            <a:r>
              <a:rPr lang="zh-CN" altLang="en-US" dirty="0" smtClean="0"/>
              <a:t> </a:t>
            </a:r>
            <a:r>
              <a:rPr lang="en-US" altLang="zh-CN" dirty="0" smtClean="0"/>
              <a:t>developing</a:t>
            </a:r>
            <a:r>
              <a:rPr lang="zh-CN" altLang="en-US" dirty="0" smtClean="0"/>
              <a:t> </a:t>
            </a:r>
            <a:r>
              <a:rPr lang="en-US" altLang="zh-CN" dirty="0" smtClean="0"/>
              <a:t>deep</a:t>
            </a:r>
            <a:r>
              <a:rPr lang="zh-CN" altLang="en-US" dirty="0" smtClean="0"/>
              <a:t> </a:t>
            </a:r>
            <a:r>
              <a:rPr lang="en-US" altLang="zh-CN" dirty="0" smtClean="0"/>
              <a:t>learning</a:t>
            </a:r>
            <a:r>
              <a:rPr lang="zh-CN" altLang="en-US" dirty="0" smtClean="0"/>
              <a:t> </a:t>
            </a:r>
            <a:r>
              <a:rPr lang="en-US" altLang="zh-CN" dirty="0" smtClean="0"/>
              <a:t>techniques</a:t>
            </a:r>
            <a:r>
              <a:rPr lang="zh-CN" altLang="en-US" dirty="0" smtClean="0"/>
              <a:t> </a:t>
            </a:r>
            <a:r>
              <a:rPr lang="en-US" altLang="zh-CN" dirty="0" smtClean="0"/>
              <a:t>for</a:t>
            </a:r>
            <a:r>
              <a:rPr lang="zh-CN" altLang="en-US" dirty="0" smtClean="0"/>
              <a:t> </a:t>
            </a:r>
            <a:r>
              <a:rPr lang="en-US" altLang="zh-CN" dirty="0" smtClean="0"/>
              <a:t>learning</a:t>
            </a:r>
            <a:r>
              <a:rPr lang="zh-CN" altLang="en-US" dirty="0" smtClean="0"/>
              <a:t> </a:t>
            </a:r>
            <a:r>
              <a:rPr lang="en-US" altLang="zh-CN" dirty="0" smtClean="0"/>
              <a:t>whole</a:t>
            </a:r>
            <a:r>
              <a:rPr lang="zh-CN" altLang="en-US" dirty="0" smtClean="0"/>
              <a:t> </a:t>
            </a:r>
            <a:r>
              <a:rPr lang="en-US" altLang="zh-CN" dirty="0" smtClean="0"/>
              <a:t>network</a:t>
            </a:r>
            <a:r>
              <a:rPr lang="zh-CN" altLang="en-US" dirty="0" smtClean="0"/>
              <a:t> </a:t>
            </a:r>
            <a:r>
              <a:rPr lang="en-US" altLang="zh-CN" dirty="0" smtClean="0"/>
              <a:t>representation</a:t>
            </a:r>
            <a:r>
              <a:rPr lang="zh-CN" altLang="en-US" dirty="0" smtClean="0"/>
              <a:t> </a:t>
            </a:r>
            <a:r>
              <a:rPr lang="en-US" altLang="zh-CN" dirty="0" smtClean="0"/>
              <a:t>and</a:t>
            </a:r>
            <a:r>
              <a:rPr lang="zh-CN" altLang="en-US" dirty="0" smtClean="0"/>
              <a:t> </a:t>
            </a:r>
            <a:r>
              <a:rPr lang="en-US" altLang="zh-CN" dirty="0" smtClean="0"/>
              <a:t>also</a:t>
            </a:r>
            <a:r>
              <a:rPr lang="zh-CN" altLang="en-US" dirty="0" smtClean="0"/>
              <a:t> </a:t>
            </a:r>
            <a:r>
              <a:rPr lang="en-US" altLang="zh-CN" dirty="0" smtClean="0"/>
              <a:t>natural</a:t>
            </a:r>
            <a:r>
              <a:rPr lang="zh-CN" altLang="en-US" dirty="0" smtClean="0"/>
              <a:t> </a:t>
            </a:r>
            <a:r>
              <a:rPr lang="en-US" altLang="zh-CN" dirty="0" smtClean="0"/>
              <a:t>language</a:t>
            </a:r>
            <a:r>
              <a:rPr lang="zh-CN" altLang="en-US" dirty="0" smtClean="0"/>
              <a:t> </a:t>
            </a:r>
            <a:r>
              <a:rPr lang="en-US" altLang="zh-CN" dirty="0" smtClean="0"/>
              <a:t>understanding</a:t>
            </a:r>
            <a:r>
              <a:rPr lang="zh-CN" altLang="en-US" dirty="0" smtClean="0"/>
              <a:t> </a:t>
            </a:r>
            <a:r>
              <a:rPr lang="en-US" altLang="zh-CN" dirty="0" smtClean="0"/>
              <a:t>in</a:t>
            </a:r>
            <a:r>
              <a:rPr lang="zh-CN" altLang="en-US" dirty="0" smtClean="0"/>
              <a:t> </a:t>
            </a:r>
            <a:r>
              <a:rPr lang="en-US" altLang="zh-CN" dirty="0" smtClean="0"/>
              <a:t>medical</a:t>
            </a:r>
            <a:r>
              <a:rPr lang="zh-CN" altLang="en-US" dirty="0" smtClean="0"/>
              <a:t> </a:t>
            </a:r>
            <a:r>
              <a:rPr lang="en-US" altLang="zh-CN" dirty="0" smtClean="0"/>
              <a:t>domain.</a:t>
            </a:r>
            <a:r>
              <a:rPr lang="zh-CN" altLang="en-US" dirty="0" smtClean="0"/>
              <a:t> </a:t>
            </a:r>
            <a:endParaRPr lang="en-US" dirty="0"/>
          </a:p>
        </p:txBody>
      </p:sp>
    </p:spTree>
    <p:extLst>
      <p:ext uri="{BB962C8B-B14F-4D97-AF65-F5344CB8AC3E}">
        <p14:creationId xmlns:p14="http://schemas.microsoft.com/office/powerpoint/2010/main" val="25099708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zh-CN" altLang="zh-CN" dirty="0" smtClean="0"/>
              <a:t> </a:t>
            </a:r>
            <a:r>
              <a:rPr lang="en-US" altLang="zh-CN" dirty="0" smtClean="0"/>
              <a:t>specifically,</a:t>
            </a:r>
            <a:r>
              <a:rPr lang="zh-CN" altLang="en-US" dirty="0" smtClean="0"/>
              <a:t> </a:t>
            </a:r>
            <a:r>
              <a:rPr lang="en-US" altLang="zh-CN" dirty="0" smtClean="0"/>
              <a:t>we</a:t>
            </a:r>
            <a:r>
              <a:rPr lang="zh-CN" altLang="en-US" dirty="0" smtClean="0"/>
              <a:t> </a:t>
            </a:r>
            <a:r>
              <a:rPr lang="en-US" altLang="zh-CN" dirty="0" smtClean="0"/>
              <a:t>compare</a:t>
            </a:r>
            <a:r>
              <a:rPr lang="zh-CN" altLang="en-US" dirty="0" smtClean="0"/>
              <a:t> </a:t>
            </a:r>
            <a:r>
              <a:rPr lang="en-US" altLang="zh-CN" dirty="0" smtClean="0"/>
              <a:t>the</a:t>
            </a:r>
            <a:r>
              <a:rPr lang="zh-CN" altLang="en-US" dirty="0" smtClean="0"/>
              <a:t> </a:t>
            </a:r>
            <a:r>
              <a:rPr lang="en-US" altLang="zh-CN" dirty="0" smtClean="0"/>
              <a:t>converging</a:t>
            </a:r>
            <a:r>
              <a:rPr lang="zh-CN" altLang="en-US" dirty="0" smtClean="0"/>
              <a:t> </a:t>
            </a:r>
            <a:r>
              <a:rPr lang="en-US" altLang="zh-CN" dirty="0" smtClean="0"/>
              <a:t>performance</a:t>
            </a:r>
            <a:r>
              <a:rPr lang="zh-CN" altLang="en-US" dirty="0" smtClean="0"/>
              <a:t> </a:t>
            </a:r>
            <a:r>
              <a:rPr lang="en-US" altLang="zh-CN" dirty="0" smtClean="0"/>
              <a:t>of</a:t>
            </a:r>
            <a:r>
              <a:rPr lang="zh-CN" altLang="en-US" dirty="0" smtClean="0"/>
              <a:t> </a:t>
            </a:r>
            <a:r>
              <a:rPr lang="en-US" altLang="zh-CN" dirty="0" smtClean="0"/>
              <a:t>LINE</a:t>
            </a:r>
            <a:r>
              <a:rPr lang="zh-CN" altLang="en-US" dirty="0" smtClean="0"/>
              <a:t> </a:t>
            </a:r>
            <a:r>
              <a:rPr lang="en-US" altLang="zh-CN" dirty="0" smtClean="0"/>
              <a:t>with</a:t>
            </a:r>
            <a:r>
              <a:rPr lang="zh-CN" altLang="en-US" dirty="0" smtClean="0"/>
              <a:t> </a:t>
            </a:r>
            <a:r>
              <a:rPr lang="en-US" altLang="zh-CN" dirty="0" smtClean="0"/>
              <a:t>second-proximity</a:t>
            </a:r>
            <a:r>
              <a:rPr lang="zh-CN" altLang="en-US" dirty="0" smtClean="0"/>
              <a:t> </a:t>
            </a:r>
            <a:r>
              <a:rPr lang="zh-CN" altLang="zh-CN" dirty="0" smtClean="0"/>
              <a:t> </a:t>
            </a:r>
            <a:r>
              <a:rPr lang="en-US" altLang="zh-CN" dirty="0" smtClean="0"/>
              <a:t>and</a:t>
            </a:r>
            <a:r>
              <a:rPr lang="zh-CN" altLang="en-US" dirty="0" smtClean="0"/>
              <a:t> </a:t>
            </a:r>
            <a:r>
              <a:rPr lang="en-US" altLang="zh-CN" dirty="0" err="1" smtClean="0"/>
              <a:t>Skipgram</a:t>
            </a:r>
            <a:r>
              <a:rPr lang="en-US" altLang="zh-CN" dirty="0" smtClean="0"/>
              <a:t>.</a:t>
            </a:r>
            <a:r>
              <a:rPr lang="zh-CN" altLang="en-US" dirty="0" smtClean="0"/>
              <a:t>  </a:t>
            </a:r>
            <a:r>
              <a:rPr lang="en-US" altLang="zh-CN" dirty="0" smtClean="0"/>
              <a:t>In</a:t>
            </a:r>
            <a:r>
              <a:rPr lang="zh-CN" altLang="en-US" dirty="0" smtClean="0"/>
              <a:t> </a:t>
            </a:r>
            <a:r>
              <a:rPr lang="en-US" altLang="zh-CN" dirty="0" smtClean="0"/>
              <a:t>this</a:t>
            </a:r>
            <a:r>
              <a:rPr lang="zh-CN" altLang="en-US" dirty="0" smtClean="0"/>
              <a:t> </a:t>
            </a:r>
            <a:r>
              <a:rPr lang="en-US" altLang="zh-CN" dirty="0" smtClean="0"/>
              <a:t>figure,</a:t>
            </a:r>
            <a:r>
              <a:rPr lang="zh-CN" altLang="en-US" dirty="0" smtClean="0"/>
              <a:t> </a:t>
            </a:r>
            <a:r>
              <a:rPr lang="en-US" altLang="zh-CN" dirty="0" smtClean="0"/>
              <a:t>the</a:t>
            </a:r>
            <a:r>
              <a:rPr lang="zh-CN" altLang="en-US" dirty="0" smtClean="0"/>
              <a:t> </a:t>
            </a:r>
            <a:r>
              <a:rPr lang="en-US" altLang="zh-CN" dirty="0" smtClean="0"/>
              <a:t>axis</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number</a:t>
            </a:r>
            <a:r>
              <a:rPr lang="zh-CN" altLang="en-US" dirty="0" smtClean="0"/>
              <a:t> </a:t>
            </a:r>
            <a:r>
              <a:rPr lang="en-US" altLang="zh-CN" dirty="0" smtClean="0"/>
              <a:t>of</a:t>
            </a:r>
            <a:r>
              <a:rPr lang="zh-CN" altLang="en-US" dirty="0" smtClean="0"/>
              <a:t> </a:t>
            </a:r>
            <a:r>
              <a:rPr lang="en-US" altLang="zh-CN" dirty="0" smtClean="0"/>
              <a:t>word</a:t>
            </a:r>
            <a:r>
              <a:rPr lang="zh-CN" altLang="en-US" dirty="0" smtClean="0"/>
              <a:t> </a:t>
            </a:r>
            <a:r>
              <a:rPr lang="en-US" altLang="zh-CN" dirty="0" err="1" smtClean="0"/>
              <a:t>cooccurences</a:t>
            </a:r>
            <a:r>
              <a:rPr lang="en-US" altLang="zh-CN" dirty="0" smtClean="0"/>
              <a:t>,</a:t>
            </a:r>
            <a:r>
              <a:rPr lang="zh-CN" altLang="en-US" dirty="0" smtClean="0"/>
              <a:t> </a:t>
            </a:r>
            <a:r>
              <a:rPr lang="en-US" altLang="zh-CN" dirty="0" smtClean="0"/>
              <a:t>which</a:t>
            </a:r>
            <a:r>
              <a:rPr lang="zh-CN" altLang="en-US" dirty="0" smtClean="0"/>
              <a:t> </a:t>
            </a:r>
            <a:r>
              <a:rPr lang="en-US" altLang="zh-CN" dirty="0" smtClean="0"/>
              <a:t>are</a:t>
            </a:r>
            <a:r>
              <a:rPr lang="zh-CN" altLang="en-US" dirty="0" smtClean="0"/>
              <a:t> </a:t>
            </a:r>
            <a:r>
              <a:rPr lang="en-US" altLang="zh-CN" dirty="0" smtClean="0"/>
              <a:t>the</a:t>
            </a:r>
            <a:r>
              <a:rPr lang="zh-CN" altLang="en-US" dirty="0" smtClean="0"/>
              <a:t> </a:t>
            </a:r>
            <a:r>
              <a:rPr lang="en-US" altLang="zh-CN" dirty="0" smtClean="0"/>
              <a:t>training</a:t>
            </a:r>
            <a:r>
              <a:rPr lang="zh-CN" altLang="en-US" dirty="0" smtClean="0"/>
              <a:t> </a:t>
            </a:r>
            <a:r>
              <a:rPr lang="en-US" altLang="zh-CN" dirty="0" smtClean="0"/>
              <a:t>data</a:t>
            </a:r>
            <a:r>
              <a:rPr lang="zh-CN" altLang="en-US" dirty="0" smtClean="0"/>
              <a:t> </a:t>
            </a:r>
            <a:r>
              <a:rPr lang="en-US" altLang="zh-CN" dirty="0" smtClean="0"/>
              <a:t>for</a:t>
            </a:r>
            <a:r>
              <a:rPr lang="zh-CN" altLang="en-US" dirty="0" smtClean="0"/>
              <a:t> </a:t>
            </a:r>
            <a:r>
              <a:rPr lang="en-US" altLang="zh-CN" dirty="0" smtClean="0"/>
              <a:t>learning</a:t>
            </a:r>
            <a:r>
              <a:rPr lang="zh-CN" altLang="en-US" dirty="0" smtClean="0"/>
              <a:t> </a:t>
            </a:r>
            <a:r>
              <a:rPr lang="en-US" altLang="zh-CN" dirty="0" smtClean="0"/>
              <a:t>word</a:t>
            </a:r>
            <a:r>
              <a:rPr lang="zh-CN" altLang="en-US" dirty="0" smtClean="0"/>
              <a:t> </a:t>
            </a:r>
            <a:r>
              <a:rPr lang="en-US" altLang="zh-CN" dirty="0" smtClean="0"/>
              <a:t>representations</a:t>
            </a:r>
            <a:r>
              <a:rPr lang="zh-CN" altLang="en-US" dirty="0" smtClean="0"/>
              <a:t> </a:t>
            </a:r>
            <a:r>
              <a:rPr lang="en-US" altLang="zh-CN" dirty="0" smtClean="0"/>
              <a:t>and</a:t>
            </a:r>
            <a:r>
              <a:rPr lang="zh-CN" altLang="en-US" dirty="0" smtClean="0"/>
              <a:t> </a:t>
            </a:r>
            <a:r>
              <a:rPr lang="en-US" altLang="zh-CN" dirty="0" smtClean="0"/>
              <a:t>the</a:t>
            </a:r>
            <a:r>
              <a:rPr lang="zh-CN" altLang="en-US" dirty="0" smtClean="0"/>
              <a:t> </a:t>
            </a:r>
            <a:r>
              <a:rPr lang="en-US" altLang="zh-CN" dirty="0" smtClean="0"/>
              <a:t>y-axis</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overall</a:t>
            </a:r>
            <a:r>
              <a:rPr lang="zh-CN" altLang="en-US" dirty="0" smtClean="0"/>
              <a:t> </a:t>
            </a:r>
            <a:r>
              <a:rPr lang="en-US" altLang="zh-CN" dirty="0" smtClean="0"/>
              <a:t>accuracy.</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see</a:t>
            </a:r>
            <a:r>
              <a:rPr lang="zh-CN" altLang="en-US" dirty="0" smtClean="0"/>
              <a:t> </a:t>
            </a:r>
            <a:r>
              <a:rPr lang="en-US" altLang="zh-CN" dirty="0" smtClean="0"/>
              <a:t>that</a:t>
            </a:r>
            <a:r>
              <a:rPr lang="zh-CN" altLang="en-US" dirty="0" smtClean="0"/>
              <a:t> </a:t>
            </a:r>
            <a:r>
              <a:rPr lang="en-US" altLang="zh-CN" dirty="0" smtClean="0"/>
              <a:t>the</a:t>
            </a:r>
            <a:r>
              <a:rPr lang="zh-CN" altLang="en-US" dirty="0" smtClean="0"/>
              <a:t> </a:t>
            </a:r>
            <a:r>
              <a:rPr lang="en-US" altLang="zh-CN" dirty="0" smtClean="0"/>
              <a:t>performance</a:t>
            </a:r>
            <a:r>
              <a:rPr lang="zh-CN" altLang="en-US" dirty="0" smtClean="0"/>
              <a:t> </a:t>
            </a:r>
            <a:r>
              <a:rPr lang="en-US" altLang="zh-CN" dirty="0" smtClean="0"/>
              <a:t>of</a:t>
            </a:r>
            <a:r>
              <a:rPr lang="zh-CN" altLang="en-US" dirty="0" smtClean="0"/>
              <a:t> </a:t>
            </a:r>
            <a:r>
              <a:rPr lang="en-US" altLang="zh-CN" dirty="0" smtClean="0"/>
              <a:t>LINE</a:t>
            </a:r>
            <a:r>
              <a:rPr lang="zh-CN" altLang="en-US" dirty="0" smtClean="0"/>
              <a:t> </a:t>
            </a:r>
            <a:r>
              <a:rPr lang="en-US" altLang="zh-CN" dirty="0" smtClean="0"/>
              <a:t>consistently</a:t>
            </a:r>
            <a:r>
              <a:rPr lang="zh-CN" altLang="en-US" dirty="0" smtClean="0"/>
              <a:t> </a:t>
            </a:r>
            <a:r>
              <a:rPr lang="en-US" altLang="zh-CN" dirty="0" smtClean="0"/>
              <a:t>outperforms</a:t>
            </a:r>
            <a:r>
              <a:rPr lang="zh-CN" altLang="en-US" dirty="0" smtClean="0"/>
              <a:t> </a:t>
            </a:r>
            <a:r>
              <a:rPr lang="en-US" altLang="zh-CN" dirty="0" err="1" smtClean="0"/>
              <a:t>Skipgram</a:t>
            </a:r>
            <a:r>
              <a:rPr lang="en-US" altLang="zh-CN" dirty="0" smtClean="0"/>
              <a:t>.</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also</a:t>
            </a:r>
            <a:r>
              <a:rPr lang="zh-CN" altLang="en-US" dirty="0" smtClean="0"/>
              <a:t> </a:t>
            </a:r>
            <a:r>
              <a:rPr lang="en-US" altLang="zh-CN" dirty="0" smtClean="0"/>
              <a:t>that</a:t>
            </a:r>
            <a:r>
              <a:rPr lang="zh-CN" altLang="en-US" dirty="0" smtClean="0"/>
              <a:t> </a:t>
            </a:r>
            <a:r>
              <a:rPr lang="en-US" altLang="zh-CN" dirty="0" smtClean="0"/>
              <a:t>the</a:t>
            </a:r>
            <a:r>
              <a:rPr lang="zh-CN" altLang="en-US" dirty="0" smtClean="0"/>
              <a:t> </a:t>
            </a:r>
            <a:r>
              <a:rPr lang="en-US" altLang="zh-CN" dirty="0" smtClean="0"/>
              <a:t>performance</a:t>
            </a:r>
            <a:r>
              <a:rPr lang="zh-CN" altLang="en-US" dirty="0" smtClean="0"/>
              <a:t> </a:t>
            </a:r>
            <a:r>
              <a:rPr lang="en-US" altLang="zh-CN" dirty="0" smtClean="0"/>
              <a:t>of</a:t>
            </a:r>
            <a:r>
              <a:rPr lang="zh-CN" altLang="en-US" dirty="0" smtClean="0"/>
              <a:t> </a:t>
            </a:r>
            <a:r>
              <a:rPr lang="en-US" altLang="zh-CN" dirty="0" smtClean="0"/>
              <a:t>LINE</a:t>
            </a:r>
            <a:r>
              <a:rPr lang="zh-CN" altLang="en-US" dirty="0" smtClean="0"/>
              <a:t> </a:t>
            </a:r>
            <a:r>
              <a:rPr lang="en-US" altLang="zh-CN" dirty="0" smtClean="0"/>
              <a:t>is</a:t>
            </a:r>
            <a:r>
              <a:rPr lang="zh-CN" altLang="en-US" dirty="0" smtClean="0"/>
              <a:t> </a:t>
            </a:r>
            <a:r>
              <a:rPr lang="en-US" altLang="zh-CN" dirty="0" smtClean="0"/>
              <a:t>very</a:t>
            </a:r>
            <a:r>
              <a:rPr lang="zh-CN" altLang="en-US" dirty="0" smtClean="0"/>
              <a:t> </a:t>
            </a:r>
            <a:r>
              <a:rPr lang="en-US" altLang="zh-CN" dirty="0" smtClean="0"/>
              <a:t>stable</a:t>
            </a:r>
            <a:r>
              <a:rPr lang="zh-CN" altLang="en-US" dirty="0" smtClean="0"/>
              <a:t> </a:t>
            </a:r>
            <a:r>
              <a:rPr lang="en-US" altLang="zh-CN" dirty="0" smtClean="0"/>
              <a:t>when</a:t>
            </a:r>
            <a:r>
              <a:rPr lang="zh-CN" altLang="en-US" dirty="0" smtClean="0"/>
              <a:t> </a:t>
            </a:r>
            <a:r>
              <a:rPr lang="en-US" altLang="zh-CN" dirty="0" smtClean="0"/>
              <a:t>the</a:t>
            </a:r>
            <a:r>
              <a:rPr lang="zh-CN" altLang="en-US" dirty="0" smtClean="0"/>
              <a:t> </a:t>
            </a:r>
            <a:r>
              <a:rPr lang="en-US" altLang="zh-CN" dirty="0" smtClean="0"/>
              <a:t>number</a:t>
            </a:r>
            <a:r>
              <a:rPr lang="zh-CN" altLang="en-US" dirty="0" smtClean="0"/>
              <a:t> </a:t>
            </a:r>
            <a:r>
              <a:rPr lang="en-US" altLang="zh-CN" dirty="0" smtClean="0"/>
              <a:t>of</a:t>
            </a:r>
            <a:r>
              <a:rPr lang="zh-CN" altLang="en-US" dirty="0" smtClean="0"/>
              <a:t> </a:t>
            </a:r>
            <a:r>
              <a:rPr lang="en-US" altLang="zh-CN" dirty="0" smtClean="0"/>
              <a:t>word</a:t>
            </a:r>
            <a:r>
              <a:rPr lang="zh-CN" altLang="en-US" dirty="0" smtClean="0"/>
              <a:t> </a:t>
            </a:r>
            <a:r>
              <a:rPr lang="en-US" altLang="zh-CN" dirty="0" err="1" smtClean="0"/>
              <a:t>cooccurrences</a:t>
            </a:r>
            <a:r>
              <a:rPr lang="zh-CN" altLang="en-US" dirty="0" smtClean="0"/>
              <a:t> </a:t>
            </a:r>
            <a:r>
              <a:rPr lang="en-US" altLang="zh-CN" dirty="0" smtClean="0"/>
              <a:t>increase</a:t>
            </a:r>
            <a:r>
              <a:rPr lang="zh-CN" altLang="en-US" dirty="0" smtClean="0"/>
              <a:t> </a:t>
            </a:r>
            <a:r>
              <a:rPr lang="en-US" altLang="zh-CN" dirty="0" smtClean="0"/>
              <a:t>while</a:t>
            </a:r>
            <a:r>
              <a:rPr lang="zh-CN" altLang="en-US" dirty="0" smtClean="0"/>
              <a:t> </a:t>
            </a:r>
            <a:r>
              <a:rPr lang="en-US" altLang="zh-CN" dirty="0" smtClean="0"/>
              <a:t>the</a:t>
            </a:r>
            <a:r>
              <a:rPr lang="zh-CN" altLang="en-US" dirty="0" smtClean="0"/>
              <a:t> </a:t>
            </a:r>
            <a:r>
              <a:rPr lang="en-US" altLang="zh-CN" dirty="0" smtClean="0"/>
              <a:t>performance</a:t>
            </a:r>
            <a:r>
              <a:rPr lang="zh-CN" altLang="en-US" dirty="0" smtClean="0"/>
              <a:t> </a:t>
            </a:r>
            <a:r>
              <a:rPr lang="en-US" altLang="zh-CN" dirty="0" smtClean="0"/>
              <a:t>of</a:t>
            </a:r>
            <a:r>
              <a:rPr lang="zh-CN" altLang="en-US" dirty="0" smtClean="0"/>
              <a:t> </a:t>
            </a:r>
            <a:r>
              <a:rPr lang="en-US" altLang="zh-CN" dirty="0" err="1" smtClean="0"/>
              <a:t>Skipgram</a:t>
            </a:r>
            <a:r>
              <a:rPr lang="zh-CN" altLang="en-US" dirty="0" smtClean="0"/>
              <a:t> </a:t>
            </a:r>
            <a:r>
              <a:rPr lang="en-US" altLang="zh-CN" dirty="0" smtClean="0"/>
              <a:t>is</a:t>
            </a:r>
            <a:r>
              <a:rPr lang="zh-CN" altLang="en-US" dirty="0" smtClean="0"/>
              <a:t> </a:t>
            </a:r>
            <a:r>
              <a:rPr lang="en-US" altLang="zh-CN" dirty="0" smtClean="0"/>
              <a:t>unstable</a:t>
            </a:r>
            <a:r>
              <a:rPr lang="zh-CN" altLang="en-US" dirty="0" smtClean="0"/>
              <a:t> </a:t>
            </a:r>
            <a:r>
              <a:rPr lang="en-US" altLang="zh-CN" dirty="0" smtClean="0"/>
              <a:t>when</a:t>
            </a:r>
            <a:r>
              <a:rPr lang="zh-CN" altLang="en-US" dirty="0" smtClean="0"/>
              <a:t> </a:t>
            </a:r>
            <a:r>
              <a:rPr lang="en-US" altLang="zh-CN" dirty="0" smtClean="0"/>
              <a:t>the</a:t>
            </a:r>
            <a:r>
              <a:rPr lang="zh-CN" altLang="en-US" dirty="0" smtClean="0"/>
              <a:t> </a:t>
            </a:r>
            <a:r>
              <a:rPr lang="en-US" altLang="zh-CN" dirty="0" smtClean="0"/>
              <a:t>number</a:t>
            </a:r>
            <a:r>
              <a:rPr lang="zh-CN" altLang="en-US" dirty="0" smtClean="0"/>
              <a:t> </a:t>
            </a:r>
            <a:r>
              <a:rPr lang="en-US" altLang="zh-CN" dirty="0" smtClean="0"/>
              <a:t>of</a:t>
            </a:r>
            <a:r>
              <a:rPr lang="zh-CN" altLang="en-US" dirty="0" smtClean="0"/>
              <a:t> </a:t>
            </a:r>
            <a:r>
              <a:rPr lang="en-US" altLang="zh-CN" dirty="0" smtClean="0"/>
              <a:t>word</a:t>
            </a:r>
            <a:r>
              <a:rPr lang="zh-CN" altLang="en-US" dirty="0" smtClean="0"/>
              <a:t> </a:t>
            </a:r>
            <a:r>
              <a:rPr lang="en-US" altLang="zh-CN" dirty="0" err="1" smtClean="0"/>
              <a:t>cooccurrences</a:t>
            </a:r>
            <a:r>
              <a:rPr lang="zh-CN" altLang="en-US" dirty="0" smtClean="0"/>
              <a:t> </a:t>
            </a:r>
            <a:r>
              <a:rPr lang="en-US" altLang="zh-CN" dirty="0" smtClean="0"/>
              <a:t>increases.</a:t>
            </a:r>
            <a:r>
              <a:rPr lang="zh-CN" altLang="en-US" dirty="0" smtClean="0"/>
              <a:t> </a:t>
            </a:r>
            <a:endParaRPr lang="en-US" dirty="0"/>
          </a:p>
        </p:txBody>
      </p:sp>
    </p:spTree>
    <p:extLst>
      <p:ext uri="{BB962C8B-B14F-4D97-AF65-F5344CB8AC3E}">
        <p14:creationId xmlns:p14="http://schemas.microsoft.com/office/powerpoint/2010/main" val="232303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zh-CN" altLang="en-US" dirty="0" smtClean="0"/>
              <a:t> </a:t>
            </a:r>
            <a:r>
              <a:rPr lang="en-US" altLang="zh-CN" dirty="0" smtClean="0"/>
              <a:t>the</a:t>
            </a:r>
            <a:r>
              <a:rPr lang="zh-CN" altLang="en-US" dirty="0" smtClean="0"/>
              <a:t> </a:t>
            </a:r>
            <a:r>
              <a:rPr lang="en-US" altLang="zh-CN" dirty="0" smtClean="0"/>
              <a:t>dimensionality</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node</a:t>
            </a:r>
            <a:r>
              <a:rPr lang="zh-CN" altLang="en-US" dirty="0" smtClean="0"/>
              <a:t> </a:t>
            </a:r>
            <a:r>
              <a:rPr lang="en-US" altLang="zh-CN" dirty="0" smtClean="0"/>
              <a:t>representations</a:t>
            </a:r>
            <a:r>
              <a:rPr lang="zh-CN" altLang="en-US" dirty="0" smtClean="0"/>
              <a:t> </a:t>
            </a:r>
            <a:r>
              <a:rPr lang="en-US" altLang="zh-CN" dirty="0" smtClean="0"/>
              <a:t>becomes</a:t>
            </a:r>
            <a:r>
              <a:rPr lang="zh-CN" altLang="en-US" dirty="0" smtClean="0"/>
              <a:t> </a:t>
            </a:r>
            <a:r>
              <a:rPr lang="en-US" altLang="zh-CN" dirty="0" smtClean="0"/>
              <a:t>extremely</a:t>
            </a:r>
            <a:r>
              <a:rPr lang="zh-CN" altLang="en-US" dirty="0" smtClean="0"/>
              <a:t> </a:t>
            </a:r>
            <a:r>
              <a:rPr lang="en-US" altLang="zh-CN" dirty="0" smtClean="0"/>
              <a:t>small,</a:t>
            </a:r>
            <a:r>
              <a:rPr lang="zh-CN" altLang="en-US" dirty="0" smtClean="0"/>
              <a:t> </a:t>
            </a:r>
            <a:r>
              <a:rPr lang="en-US" altLang="zh-CN" dirty="0" smtClean="0"/>
              <a:t>for</a:t>
            </a:r>
            <a:r>
              <a:rPr lang="zh-CN" altLang="en-US" dirty="0" smtClean="0"/>
              <a:t> </a:t>
            </a:r>
            <a:r>
              <a:rPr lang="en-US" altLang="zh-CN" dirty="0" smtClean="0"/>
              <a:t>example,</a:t>
            </a:r>
            <a:r>
              <a:rPr lang="zh-CN" altLang="en-US" dirty="0" smtClean="0"/>
              <a:t> </a:t>
            </a:r>
            <a:r>
              <a:rPr lang="en-US" altLang="zh-CN" dirty="0" smtClean="0"/>
              <a:t>two</a:t>
            </a:r>
            <a:r>
              <a:rPr lang="zh-CN" altLang="en-US" dirty="0" smtClean="0"/>
              <a:t> </a:t>
            </a:r>
            <a:r>
              <a:rPr lang="en-US" altLang="zh-CN" dirty="0" smtClean="0"/>
              <a:t>or</a:t>
            </a:r>
            <a:r>
              <a:rPr lang="zh-CN" altLang="en-US" dirty="0" smtClean="0"/>
              <a:t> </a:t>
            </a:r>
            <a:r>
              <a:rPr lang="en-US" altLang="zh-CN" dirty="0" smtClean="0"/>
              <a:t>three</a:t>
            </a:r>
            <a:r>
              <a:rPr lang="zh-CN" altLang="en-US" dirty="0" smtClean="0"/>
              <a:t> </a:t>
            </a:r>
            <a:r>
              <a:rPr lang="en-US" altLang="zh-CN" dirty="0" smtClean="0"/>
              <a:t>dimensions,</a:t>
            </a:r>
            <a:r>
              <a:rPr lang="zh-CN" altLang="en-US" dirty="0" smtClean="0"/>
              <a:t> </a:t>
            </a:r>
            <a:r>
              <a:rPr lang="en-US" altLang="zh-CN" dirty="0" smtClean="0"/>
              <a:t>we</a:t>
            </a:r>
            <a:r>
              <a:rPr lang="zh-CN" altLang="en-US" dirty="0" smtClean="0"/>
              <a:t> </a:t>
            </a:r>
            <a:r>
              <a:rPr lang="en-US" altLang="zh-CN" dirty="0" smtClean="0"/>
              <a:t>are</a:t>
            </a:r>
            <a:r>
              <a:rPr lang="zh-CN" altLang="en-US" dirty="0" smtClean="0"/>
              <a:t> </a:t>
            </a:r>
            <a:r>
              <a:rPr lang="en-US" altLang="zh-CN" dirty="0" smtClean="0"/>
              <a:t>able</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the</a:t>
            </a:r>
            <a:r>
              <a:rPr lang="zh-CN" altLang="en-US" dirty="0" smtClean="0"/>
              <a:t> </a:t>
            </a:r>
            <a:r>
              <a:rPr lang="en-US" altLang="zh-CN" dirty="0" smtClean="0"/>
              <a:t>networks</a:t>
            </a:r>
            <a:r>
              <a:rPr lang="zh-CN" altLang="en-US" dirty="0" smtClean="0"/>
              <a:t> </a:t>
            </a:r>
            <a:r>
              <a:rPr lang="en-US" altLang="zh-CN" dirty="0" smtClean="0"/>
              <a:t>into</a:t>
            </a:r>
            <a:r>
              <a:rPr lang="zh-CN" altLang="en-US" dirty="0" smtClean="0"/>
              <a:t> </a:t>
            </a:r>
            <a:r>
              <a:rPr lang="en-US" altLang="zh-CN" dirty="0" smtClean="0"/>
              <a:t>two</a:t>
            </a:r>
            <a:r>
              <a:rPr lang="zh-CN" altLang="en-US" dirty="0" smtClean="0"/>
              <a:t>-</a:t>
            </a:r>
            <a:r>
              <a:rPr lang="en-US" altLang="zh-CN" dirty="0" smtClean="0"/>
              <a:t>dimensional</a:t>
            </a:r>
            <a:r>
              <a:rPr lang="zh-CN" altLang="en-US" dirty="0" smtClean="0"/>
              <a:t> </a:t>
            </a:r>
            <a:r>
              <a:rPr lang="en-US" altLang="zh-CN" dirty="0" smtClean="0"/>
              <a:t>or</a:t>
            </a:r>
            <a:r>
              <a:rPr lang="zh-CN" altLang="en-US" dirty="0" smtClean="0"/>
              <a:t> </a:t>
            </a:r>
            <a:r>
              <a:rPr lang="en-US" altLang="zh-CN" dirty="0" smtClean="0"/>
              <a:t>three</a:t>
            </a:r>
            <a:r>
              <a:rPr lang="zh-CN" altLang="en-US" dirty="0" smtClean="0"/>
              <a:t>-</a:t>
            </a:r>
            <a:r>
              <a:rPr lang="en-US" altLang="zh-CN" dirty="0" smtClean="0"/>
              <a:t>dimensional</a:t>
            </a:r>
            <a:r>
              <a:rPr lang="zh-CN" altLang="en-US" dirty="0" smtClean="0"/>
              <a:t> </a:t>
            </a:r>
            <a:r>
              <a:rPr lang="en-US" altLang="zh-CN" dirty="0" smtClean="0"/>
              <a:t>spaces.</a:t>
            </a:r>
            <a:r>
              <a:rPr lang="zh-CN" altLang="en-US" dirty="0" smtClean="0"/>
              <a:t> </a:t>
            </a:r>
            <a:r>
              <a:rPr lang="en-US" altLang="zh-CN" dirty="0" smtClean="0"/>
              <a:t>These</a:t>
            </a:r>
            <a:r>
              <a:rPr lang="zh-CN" altLang="en-US" dirty="0" smtClean="0"/>
              <a:t> </a:t>
            </a:r>
            <a:r>
              <a:rPr lang="en-US" altLang="zh-CN" dirty="0" smtClean="0"/>
              <a:t>low</a:t>
            </a:r>
            <a:r>
              <a:rPr lang="zh-CN" altLang="en-US" dirty="0" smtClean="0"/>
              <a:t> </a:t>
            </a:r>
            <a:r>
              <a:rPr lang="en-US" altLang="zh-CN" dirty="0" smtClean="0"/>
              <a:t>dimensional</a:t>
            </a:r>
            <a:r>
              <a:rPr lang="zh-CN" altLang="en-US" dirty="0" smtClean="0"/>
              <a:t> </a:t>
            </a:r>
            <a:r>
              <a:rPr lang="en-US" altLang="zh-CN" dirty="0" smtClean="0"/>
              <a:t>representations</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used</a:t>
            </a:r>
            <a:r>
              <a:rPr lang="zh-CN" altLang="en-US" dirty="0" smtClean="0"/>
              <a:t> </a:t>
            </a:r>
            <a:r>
              <a:rPr lang="en-US" altLang="zh-CN" dirty="0" smtClean="0"/>
              <a:t>for</a:t>
            </a:r>
            <a:r>
              <a:rPr lang="zh-CN" altLang="en-US" dirty="0" smtClean="0"/>
              <a:t> </a:t>
            </a:r>
            <a:r>
              <a:rPr lang="en-US" altLang="zh-CN" dirty="0" smtClean="0"/>
              <a:t>a</a:t>
            </a:r>
            <a:r>
              <a:rPr lang="zh-CN" altLang="en-US" dirty="0" smtClean="0"/>
              <a:t> </a:t>
            </a:r>
            <a:r>
              <a:rPr lang="en-US" altLang="zh-CN" dirty="0" smtClean="0"/>
              <a:t>variety</a:t>
            </a:r>
            <a:r>
              <a:rPr lang="zh-CN" altLang="en-US" dirty="0" smtClean="0"/>
              <a:t> </a:t>
            </a:r>
            <a:r>
              <a:rPr lang="en-US" altLang="zh-CN" dirty="0" smtClean="0"/>
              <a:t>of</a:t>
            </a:r>
            <a:r>
              <a:rPr lang="zh-CN" altLang="en-US" dirty="0" smtClean="0"/>
              <a:t> </a:t>
            </a:r>
            <a:r>
              <a:rPr lang="en-US" altLang="zh-CN" dirty="0" smtClean="0"/>
              <a:t>purposes.</a:t>
            </a:r>
            <a:r>
              <a:rPr lang="zh-CN" altLang="en-US" dirty="0" smtClean="0"/>
              <a:t> </a:t>
            </a:r>
            <a:r>
              <a:rPr lang="en-US" altLang="zh-CN" dirty="0" smtClean="0"/>
              <a:t>For</a:t>
            </a:r>
            <a:r>
              <a:rPr lang="zh-CN" altLang="en-US" dirty="0" smtClean="0"/>
              <a:t> </a:t>
            </a:r>
            <a:r>
              <a:rPr lang="en-US" altLang="zh-CN" dirty="0" smtClean="0"/>
              <a:t>example,</a:t>
            </a:r>
            <a:r>
              <a:rPr lang="zh-CN" altLang="en-US" dirty="0" smtClean="0"/>
              <a:t> </a:t>
            </a:r>
            <a:r>
              <a:rPr lang="en-US" altLang="zh-CN" dirty="0" smtClean="0"/>
              <a:t>they</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used</a:t>
            </a:r>
            <a:r>
              <a:rPr lang="zh-CN" altLang="en-US" dirty="0" smtClean="0"/>
              <a:t> </a:t>
            </a:r>
            <a:r>
              <a:rPr lang="en-US" altLang="zh-CN" dirty="0" smtClean="0"/>
              <a:t>as</a:t>
            </a:r>
            <a:r>
              <a:rPr lang="zh-CN" altLang="en-US" dirty="0" smtClean="0"/>
              <a:t> </a:t>
            </a:r>
            <a:r>
              <a:rPr lang="en-US" altLang="zh-CN" dirty="0" smtClean="0"/>
              <a:t>coordinates</a:t>
            </a:r>
            <a:r>
              <a:rPr lang="zh-CN" altLang="en-US" dirty="0" smtClean="0"/>
              <a:t> </a:t>
            </a:r>
            <a:r>
              <a:rPr lang="en-US" altLang="zh-CN" dirty="0" smtClean="0"/>
              <a:t>to</a:t>
            </a:r>
            <a:r>
              <a:rPr lang="zh-CN" altLang="en-US" dirty="0" smtClean="0"/>
              <a:t> </a:t>
            </a:r>
            <a:r>
              <a:rPr lang="en-US" altLang="zh-CN" dirty="0" smtClean="0"/>
              <a:t>build</a:t>
            </a:r>
            <a:r>
              <a:rPr lang="zh-CN" altLang="en-US" dirty="0" smtClean="0"/>
              <a:t> </a:t>
            </a:r>
            <a:r>
              <a:rPr lang="en-US" altLang="zh-CN" dirty="0" smtClean="0"/>
              <a:t>advanced</a:t>
            </a:r>
            <a:r>
              <a:rPr lang="zh-CN" altLang="en-US" dirty="0" smtClean="0"/>
              <a:t> </a:t>
            </a:r>
            <a:r>
              <a:rPr lang="en-US" altLang="zh-CN" dirty="0" smtClean="0"/>
              <a:t>visualizations</a:t>
            </a:r>
            <a:r>
              <a:rPr lang="zh-CN" altLang="en-US" dirty="0" smtClean="0"/>
              <a:t> </a:t>
            </a:r>
            <a:r>
              <a:rPr lang="en-US" altLang="zh-CN" dirty="0" smtClean="0"/>
              <a:t>to</a:t>
            </a:r>
            <a:r>
              <a:rPr lang="zh-CN" altLang="en-US" dirty="0" smtClean="0"/>
              <a:t> </a:t>
            </a:r>
            <a:r>
              <a:rPr lang="en-US" altLang="zh-CN" dirty="0" smtClean="0"/>
              <a:t>show</a:t>
            </a:r>
            <a:r>
              <a:rPr lang="zh-CN" altLang="en-US" dirty="0" smtClean="0"/>
              <a:t> </a:t>
            </a:r>
            <a:r>
              <a:rPr lang="en-US" altLang="zh-CN" dirty="0" smtClean="0"/>
              <a:t>the</a:t>
            </a:r>
            <a:r>
              <a:rPr lang="zh-CN" altLang="en-US" dirty="0" smtClean="0"/>
              <a:t> </a:t>
            </a:r>
            <a:r>
              <a:rPr lang="en-US" altLang="zh-CN" dirty="0" smtClean="0"/>
              <a:t>global</a:t>
            </a:r>
            <a:r>
              <a:rPr lang="zh-CN" altLang="en-US" dirty="0" smtClean="0"/>
              <a:t> </a:t>
            </a:r>
            <a:r>
              <a:rPr lang="en-US" altLang="zh-CN" dirty="0" smtClean="0"/>
              <a:t>characteristics</a:t>
            </a:r>
            <a:r>
              <a:rPr lang="zh-CN" altLang="en-US" dirty="0" smtClean="0"/>
              <a:t> </a:t>
            </a:r>
            <a:r>
              <a:rPr lang="en-US" altLang="zh-CN" dirty="0" smtClean="0"/>
              <a:t>of</a:t>
            </a:r>
            <a:r>
              <a:rPr lang="zh-CN" altLang="en-US" dirty="0" smtClean="0"/>
              <a:t> </a:t>
            </a:r>
            <a:r>
              <a:rPr lang="en-US" altLang="zh-CN" dirty="0" smtClean="0"/>
              <a:t>networks.</a:t>
            </a:r>
            <a:r>
              <a:rPr lang="zh-CN" altLang="en-US" dirty="0" smtClean="0"/>
              <a:t> </a:t>
            </a:r>
            <a:endParaRPr lang="en-US" altLang="zh-CN" dirty="0" smtClean="0"/>
          </a:p>
          <a:p>
            <a:endParaRPr lang="en-US" dirty="0" smtClean="0"/>
          </a:p>
          <a:p>
            <a:endParaRPr lang="en-US" dirty="0" smtClean="0"/>
          </a:p>
          <a:p>
            <a:r>
              <a:rPr lang="en-US" dirty="0" smtClean="0"/>
              <a:t>Again</a:t>
            </a:r>
            <a:r>
              <a:rPr lang="en-US" altLang="zh-CN" dirty="0" smtClean="0"/>
              <a:t>,</a:t>
            </a:r>
            <a:r>
              <a:rPr lang="zh-CN" altLang="en-US" dirty="0" smtClean="0"/>
              <a:t> </a:t>
            </a:r>
            <a:r>
              <a:rPr lang="en-US" altLang="zh-CN" dirty="0" smtClean="0"/>
              <a:t>since</a:t>
            </a:r>
            <a:r>
              <a:rPr lang="zh-CN" altLang="en-US" dirty="0" smtClean="0"/>
              <a:t> </a:t>
            </a:r>
            <a:r>
              <a:rPr lang="en-US" altLang="zh-CN" dirty="0" smtClean="0"/>
              <a:t>networks</a:t>
            </a:r>
            <a:r>
              <a:rPr lang="zh-CN" altLang="en-US" dirty="0" smtClean="0"/>
              <a:t> </a:t>
            </a:r>
            <a:r>
              <a:rPr lang="en-US" altLang="zh-CN" dirty="0" smtClean="0"/>
              <a:t>are</a:t>
            </a:r>
            <a:r>
              <a:rPr lang="zh-CN" altLang="en-US" dirty="0" smtClean="0"/>
              <a:t> </a:t>
            </a:r>
            <a:r>
              <a:rPr lang="en-US" altLang="zh-CN" dirty="0" smtClean="0"/>
              <a:t>very</a:t>
            </a:r>
            <a:r>
              <a:rPr lang="zh-CN" altLang="en-US" dirty="0" smtClean="0"/>
              <a:t> </a:t>
            </a:r>
            <a:r>
              <a:rPr lang="en-US" altLang="zh-CN" dirty="0" smtClean="0"/>
              <a:t>general</a:t>
            </a:r>
            <a:r>
              <a:rPr lang="zh-CN" altLang="en-US" dirty="0" smtClean="0"/>
              <a:t> </a:t>
            </a:r>
            <a:r>
              <a:rPr lang="en-US" altLang="zh-CN" dirty="0" smtClean="0"/>
              <a:t>and</a:t>
            </a:r>
            <a:r>
              <a:rPr lang="zh-CN" altLang="en-US" dirty="0" smtClean="0"/>
              <a:t> </a:t>
            </a:r>
            <a:r>
              <a:rPr lang="en-US" altLang="zh-CN" dirty="0" smtClean="0"/>
              <a:t>flexible.</a:t>
            </a:r>
            <a:r>
              <a:rPr lang="zh-CN" altLang="en-US" dirty="0" smtClean="0"/>
              <a:t> </a:t>
            </a:r>
            <a:r>
              <a:rPr lang="en-US" altLang="zh-CN" dirty="0" smtClean="0"/>
              <a:t>This</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generalized</a:t>
            </a:r>
            <a:r>
              <a:rPr lang="zh-CN" altLang="en-US" dirty="0" smtClean="0"/>
              <a:t> </a:t>
            </a:r>
            <a:r>
              <a:rPr lang="en-US" altLang="zh-CN" dirty="0" smtClean="0"/>
              <a:t>to</a:t>
            </a:r>
            <a:r>
              <a:rPr lang="zh-CN" altLang="en-US" dirty="0" smtClean="0"/>
              <a:t> </a:t>
            </a:r>
            <a:r>
              <a:rPr lang="en-US" altLang="zh-CN" dirty="0" smtClean="0"/>
              <a:t>visualize</a:t>
            </a:r>
            <a:r>
              <a:rPr lang="zh-CN" altLang="en-US" dirty="0" smtClean="0"/>
              <a:t> </a:t>
            </a:r>
            <a:r>
              <a:rPr lang="en-US" altLang="zh-CN" dirty="0" smtClean="0"/>
              <a:t>any</a:t>
            </a:r>
            <a:r>
              <a:rPr lang="zh-CN" altLang="en-US" dirty="0" smtClean="0"/>
              <a:t> </a:t>
            </a:r>
            <a:r>
              <a:rPr lang="en-US" altLang="zh-CN" dirty="0" smtClean="0"/>
              <a:t>high-dimensional</a:t>
            </a:r>
            <a:r>
              <a:rPr lang="zh-CN" altLang="en-US" dirty="0" smtClean="0"/>
              <a:t> </a:t>
            </a:r>
            <a:r>
              <a:rPr lang="en-US" altLang="zh-CN" dirty="0" smtClean="0"/>
              <a:t>data</a:t>
            </a:r>
            <a:r>
              <a:rPr lang="zh-CN" altLang="zh-CN" dirty="0" smtClean="0"/>
              <a:t> </a:t>
            </a:r>
            <a:r>
              <a:rPr lang="en-US" altLang="zh-CN" dirty="0" smtClean="0"/>
              <a:t>by</a:t>
            </a:r>
            <a:r>
              <a:rPr lang="zh-CN" altLang="en-US" dirty="0" smtClean="0"/>
              <a:t> </a:t>
            </a:r>
            <a:r>
              <a:rPr lang="en-US" altLang="zh-CN" dirty="0" smtClean="0"/>
              <a:t>first</a:t>
            </a:r>
            <a:r>
              <a:rPr lang="zh-CN" altLang="en-US" dirty="0" smtClean="0"/>
              <a:t> </a:t>
            </a:r>
            <a:r>
              <a:rPr lang="en-US" altLang="zh-CN" dirty="0" smtClean="0"/>
              <a:t>constructing</a:t>
            </a:r>
            <a:r>
              <a:rPr lang="zh-CN" altLang="en-US" dirty="0" smtClean="0"/>
              <a:t> </a:t>
            </a:r>
            <a:r>
              <a:rPr lang="en-US" altLang="zh-CN" dirty="0" smtClean="0"/>
              <a:t>networks</a:t>
            </a:r>
            <a:r>
              <a:rPr lang="zh-CN" altLang="en-US" dirty="0" smtClean="0"/>
              <a:t> </a:t>
            </a:r>
            <a:r>
              <a:rPr lang="en-US" altLang="zh-CN" dirty="0" smtClean="0"/>
              <a:t>from</a:t>
            </a:r>
            <a:r>
              <a:rPr lang="zh-CN" altLang="en-US" dirty="0" smtClean="0"/>
              <a:t> </a:t>
            </a:r>
            <a:r>
              <a:rPr lang="en-US" altLang="zh-CN" dirty="0" smtClean="0"/>
              <a:t>high-dimensional</a:t>
            </a:r>
            <a:r>
              <a:rPr lang="zh-CN" altLang="en-US" dirty="0" smtClean="0"/>
              <a:t> </a:t>
            </a:r>
            <a:r>
              <a:rPr lang="en-US" altLang="zh-CN" dirty="0" smtClean="0"/>
              <a:t>data,</a:t>
            </a:r>
            <a:r>
              <a:rPr lang="zh-CN" altLang="en-US" dirty="0" smtClean="0"/>
              <a:t> </a:t>
            </a:r>
            <a:r>
              <a:rPr lang="en-US" altLang="zh-CN" dirty="0" smtClean="0"/>
              <a:t>for</a:t>
            </a:r>
            <a:r>
              <a:rPr lang="zh-CN" altLang="en-US" dirty="0" smtClean="0"/>
              <a:t> </a:t>
            </a:r>
            <a:r>
              <a:rPr lang="en-US" altLang="zh-CN" dirty="0" smtClean="0"/>
              <a:t>example,</a:t>
            </a:r>
            <a:r>
              <a:rPr lang="zh-CN" altLang="en-US" dirty="0" smtClean="0"/>
              <a:t> </a:t>
            </a:r>
            <a:r>
              <a:rPr lang="en-US" altLang="zh-CN" dirty="0" smtClean="0"/>
              <a:t>K-nearest</a:t>
            </a:r>
            <a:r>
              <a:rPr lang="zh-CN" altLang="en-US" dirty="0" smtClean="0"/>
              <a:t> </a:t>
            </a:r>
            <a:r>
              <a:rPr lang="en-US" altLang="zh-CN" dirty="0" smtClean="0"/>
              <a:t>neighbor</a:t>
            </a:r>
            <a:r>
              <a:rPr lang="zh-CN" altLang="en-US" dirty="0" smtClean="0"/>
              <a:t> </a:t>
            </a:r>
            <a:r>
              <a:rPr lang="en-US" altLang="zh-CN" dirty="0" smtClean="0"/>
              <a:t>graph.</a:t>
            </a:r>
            <a:endParaRPr lang="en-US" dirty="0"/>
          </a:p>
        </p:txBody>
      </p:sp>
    </p:spTree>
    <p:extLst>
      <p:ext uri="{BB962C8B-B14F-4D97-AF65-F5344CB8AC3E}">
        <p14:creationId xmlns:p14="http://schemas.microsoft.com/office/powerpoint/2010/main" val="3507304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zh-CN" altLang="en-US" dirty="0" smtClean="0"/>
              <a:t> </a:t>
            </a:r>
            <a:r>
              <a:rPr lang="en-US" altLang="zh-CN" dirty="0" smtClean="0"/>
              <a:t>example,</a:t>
            </a:r>
            <a:r>
              <a:rPr lang="zh-CN" altLang="en-US" dirty="0" smtClean="0"/>
              <a:t> </a:t>
            </a:r>
            <a:r>
              <a:rPr lang="en-US" altLang="zh-CN" dirty="0" smtClean="0"/>
              <a:t>this</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visualization</a:t>
            </a:r>
            <a:r>
              <a:rPr lang="zh-CN" altLang="en-US" dirty="0" smtClean="0"/>
              <a:t> </a:t>
            </a:r>
            <a:r>
              <a:rPr lang="en-US" altLang="zh-CN" dirty="0" smtClean="0"/>
              <a:t>of</a:t>
            </a:r>
            <a:r>
              <a:rPr lang="zh-CN" altLang="en-US" dirty="0" smtClean="0"/>
              <a:t> </a:t>
            </a:r>
            <a:r>
              <a:rPr lang="en-US" altLang="zh-CN" dirty="0" smtClean="0"/>
              <a:t>10M</a:t>
            </a:r>
            <a:r>
              <a:rPr lang="zh-CN" altLang="en-US" dirty="0" smtClean="0"/>
              <a:t> </a:t>
            </a:r>
            <a:r>
              <a:rPr lang="en-US" altLang="zh-CN" dirty="0" smtClean="0"/>
              <a:t>scientific</a:t>
            </a:r>
            <a:r>
              <a:rPr lang="zh-CN" altLang="en-US" dirty="0" smtClean="0"/>
              <a:t> </a:t>
            </a:r>
            <a:r>
              <a:rPr lang="en-US" altLang="zh-CN" dirty="0" smtClean="0"/>
              <a:t>papers</a:t>
            </a:r>
            <a:r>
              <a:rPr lang="zh-CN" altLang="en-US" dirty="0" smtClean="0"/>
              <a:t> </a:t>
            </a:r>
            <a:r>
              <a:rPr lang="en-US" altLang="zh-CN" dirty="0" smtClean="0"/>
              <a:t>on</a:t>
            </a:r>
            <a:r>
              <a:rPr lang="zh-CN" altLang="en-US" dirty="0" smtClean="0"/>
              <a:t> </a:t>
            </a:r>
            <a:r>
              <a:rPr lang="en-US" altLang="zh-CN" dirty="0" smtClean="0"/>
              <a:t>one</a:t>
            </a:r>
            <a:r>
              <a:rPr lang="zh-CN" altLang="en-US" dirty="0" smtClean="0"/>
              <a:t> </a:t>
            </a:r>
            <a:r>
              <a:rPr lang="en-US" altLang="zh-CN" dirty="0" smtClean="0"/>
              <a:t>slide.</a:t>
            </a:r>
            <a:r>
              <a:rPr lang="zh-CN" altLang="en-US" dirty="0" smtClean="0"/>
              <a:t> </a:t>
            </a:r>
            <a:r>
              <a:rPr lang="en-US" altLang="zh-CN" dirty="0" smtClean="0"/>
              <a:t>Each</a:t>
            </a:r>
            <a:r>
              <a:rPr lang="zh-CN" altLang="en-US" dirty="0" smtClean="0"/>
              <a:t> </a:t>
            </a:r>
            <a:r>
              <a:rPr lang="en-US" altLang="zh-CN" dirty="0" smtClean="0"/>
              <a:t>data</a:t>
            </a:r>
            <a:r>
              <a:rPr lang="zh-CN" altLang="en-US" dirty="0" smtClean="0"/>
              <a:t> </a:t>
            </a:r>
            <a:r>
              <a:rPr lang="en-US" altLang="zh-CN" dirty="0" smtClean="0"/>
              <a:t>point</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paper,</a:t>
            </a:r>
            <a:r>
              <a:rPr lang="zh-CN" altLang="en-US" dirty="0" smtClean="0"/>
              <a:t> </a:t>
            </a:r>
            <a:r>
              <a:rPr lang="en-US" altLang="zh-CN" dirty="0" smtClean="0"/>
              <a:t>different</a:t>
            </a:r>
            <a:r>
              <a:rPr lang="zh-CN" altLang="en-US" dirty="0" smtClean="0"/>
              <a:t> </a:t>
            </a:r>
            <a:r>
              <a:rPr lang="en-US" altLang="zh-CN" dirty="0" smtClean="0"/>
              <a:t>colors</a:t>
            </a:r>
            <a:r>
              <a:rPr lang="zh-CN" altLang="en-US" dirty="0" smtClean="0"/>
              <a:t> </a:t>
            </a:r>
            <a:r>
              <a:rPr lang="en-US" altLang="zh-CN" dirty="0" smtClean="0"/>
              <a:t>corresponds</a:t>
            </a:r>
            <a:r>
              <a:rPr lang="zh-CN" altLang="en-US" dirty="0" smtClean="0"/>
              <a:t> </a:t>
            </a:r>
            <a:r>
              <a:rPr lang="en-US" altLang="zh-CN" dirty="0" smtClean="0"/>
              <a:t>to</a:t>
            </a:r>
            <a:r>
              <a:rPr lang="zh-CN" altLang="en-US" dirty="0" smtClean="0"/>
              <a:t> </a:t>
            </a:r>
            <a:r>
              <a:rPr lang="en-US" altLang="zh-CN" dirty="0" smtClean="0"/>
              <a:t>different</a:t>
            </a:r>
            <a:r>
              <a:rPr lang="zh-CN" altLang="en-US" dirty="0" smtClean="0"/>
              <a:t> </a:t>
            </a:r>
            <a:r>
              <a:rPr lang="en-US" altLang="zh-CN" dirty="0" smtClean="0"/>
              <a:t>subjects.</a:t>
            </a:r>
            <a:r>
              <a:rPr lang="zh-CN" altLang="en-US" dirty="0" smtClean="0"/>
              <a:t> </a:t>
            </a:r>
            <a:r>
              <a:rPr lang="en-US" altLang="zh-CN" dirty="0" smtClean="0"/>
              <a:t>We</a:t>
            </a:r>
            <a:r>
              <a:rPr lang="zh-CN" altLang="en-US" dirty="0" smtClean="0"/>
              <a:t> </a:t>
            </a:r>
            <a:r>
              <a:rPr lang="en-US" altLang="zh-CN" dirty="0" smtClean="0"/>
              <a:t>will</a:t>
            </a:r>
            <a:r>
              <a:rPr lang="zh-CN" altLang="en-US" dirty="0" smtClean="0"/>
              <a:t> </a:t>
            </a:r>
            <a:r>
              <a:rPr lang="en-US" altLang="zh-CN" dirty="0" smtClean="0"/>
              <a:t>come</a:t>
            </a:r>
            <a:r>
              <a:rPr lang="zh-CN" altLang="en-US" dirty="0" smtClean="0"/>
              <a:t> </a:t>
            </a:r>
            <a:r>
              <a:rPr lang="en-US" altLang="zh-CN" dirty="0" smtClean="0"/>
              <a:t>back</a:t>
            </a:r>
            <a:r>
              <a:rPr lang="zh-CN" altLang="en-US" dirty="0" smtClean="0"/>
              <a:t> </a:t>
            </a:r>
            <a:r>
              <a:rPr lang="en-US" altLang="zh-CN" dirty="0" smtClean="0"/>
              <a:t>to</a:t>
            </a:r>
            <a:r>
              <a:rPr lang="zh-CN" altLang="en-US" dirty="0" smtClean="0"/>
              <a:t> </a:t>
            </a:r>
            <a:r>
              <a:rPr lang="en-US" altLang="zh-CN" dirty="0" smtClean="0"/>
              <a:t>this</a:t>
            </a:r>
            <a:r>
              <a:rPr lang="zh-CN" altLang="en-US" dirty="0" smtClean="0"/>
              <a:t> </a:t>
            </a:r>
            <a:r>
              <a:rPr lang="en-US" altLang="zh-CN" dirty="0" smtClean="0"/>
              <a:t>visualization</a:t>
            </a:r>
            <a:r>
              <a:rPr lang="zh-CN" altLang="en-US" dirty="0" smtClean="0"/>
              <a:t> </a:t>
            </a:r>
            <a:r>
              <a:rPr lang="en-US" altLang="zh-CN" dirty="0" smtClean="0"/>
              <a:t>later.</a:t>
            </a:r>
            <a:r>
              <a:rPr lang="zh-CN" altLang="en-US" dirty="0" smtClean="0"/>
              <a:t> </a:t>
            </a:r>
            <a:endParaRPr lang="en-US" dirty="0"/>
          </a:p>
        </p:txBody>
      </p:sp>
    </p:spTree>
    <p:extLst>
      <p:ext uri="{BB962C8B-B14F-4D97-AF65-F5344CB8AC3E}">
        <p14:creationId xmlns:p14="http://schemas.microsoft.com/office/powerpoint/2010/main" val="2267585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zh-CN" altLang="en-US" dirty="0" smtClean="0"/>
              <a:t> </a:t>
            </a:r>
            <a:r>
              <a:rPr lang="en-US" altLang="zh-CN" dirty="0" smtClean="0"/>
              <a:t>rest</a:t>
            </a:r>
            <a:r>
              <a:rPr lang="zh-CN" altLang="en-US" dirty="0" smtClean="0"/>
              <a:t> </a:t>
            </a:r>
            <a:r>
              <a:rPr lang="en-US" altLang="zh-CN" dirty="0" smtClean="0"/>
              <a:t>of</a:t>
            </a:r>
            <a:r>
              <a:rPr lang="zh-CN" altLang="en-US" dirty="0" smtClean="0"/>
              <a:t> </a:t>
            </a:r>
            <a:r>
              <a:rPr lang="en-US" altLang="zh-CN" dirty="0" smtClean="0"/>
              <a:t>my</a:t>
            </a:r>
            <a:r>
              <a:rPr lang="zh-CN" altLang="en-US" dirty="0" smtClean="0"/>
              <a:t> </a:t>
            </a:r>
            <a:r>
              <a:rPr lang="en-US" altLang="zh-CN" dirty="0" smtClean="0"/>
              <a:t>talk</a:t>
            </a:r>
            <a:r>
              <a:rPr lang="zh-CN" altLang="en-US" dirty="0" smtClean="0"/>
              <a:t> </a:t>
            </a:r>
            <a:r>
              <a:rPr lang="en-US" altLang="zh-CN" dirty="0" smtClean="0"/>
              <a:t>is</a:t>
            </a:r>
            <a:r>
              <a:rPr lang="zh-CN" altLang="en-US" dirty="0" smtClean="0"/>
              <a:t> </a:t>
            </a:r>
            <a:r>
              <a:rPr lang="en-US" altLang="zh-CN" dirty="0" smtClean="0"/>
              <a:t>organized</a:t>
            </a:r>
            <a:r>
              <a:rPr lang="zh-CN" altLang="en-US" dirty="0" smtClean="0"/>
              <a:t> </a:t>
            </a:r>
            <a:r>
              <a:rPr lang="en-US" altLang="zh-CN" dirty="0" smtClean="0"/>
              <a:t>as</a:t>
            </a:r>
            <a:r>
              <a:rPr lang="zh-CN" altLang="en-US" dirty="0" smtClean="0"/>
              <a:t> </a:t>
            </a:r>
            <a:r>
              <a:rPr lang="en-US" altLang="zh-CN" dirty="0" smtClean="0"/>
              <a:t>follows.</a:t>
            </a:r>
            <a:r>
              <a:rPr lang="zh-CN" altLang="en-US" dirty="0" smtClean="0"/>
              <a:t> </a:t>
            </a:r>
            <a:r>
              <a:rPr lang="en-US" altLang="zh-CN" dirty="0" smtClean="0"/>
              <a:t>I</a:t>
            </a:r>
            <a:r>
              <a:rPr lang="zh-CN" altLang="en-US" dirty="0" smtClean="0"/>
              <a:t> </a:t>
            </a:r>
            <a:r>
              <a:rPr lang="en-US" altLang="zh-CN" dirty="0" smtClean="0"/>
              <a:t>will</a:t>
            </a:r>
            <a:r>
              <a:rPr lang="zh-CN" altLang="en-US" dirty="0" smtClean="0"/>
              <a:t> </a:t>
            </a:r>
            <a:r>
              <a:rPr lang="en-US" altLang="zh-CN" dirty="0" smtClean="0"/>
              <a:t>first</a:t>
            </a:r>
            <a:r>
              <a:rPr lang="zh-CN" altLang="en-US" dirty="0" smtClean="0"/>
              <a:t> </a:t>
            </a:r>
            <a:r>
              <a:rPr lang="en-US" altLang="zh-CN" dirty="0" smtClean="0"/>
              <a:t>talk</a:t>
            </a:r>
            <a:r>
              <a:rPr lang="zh-CN" altLang="en-US" dirty="0" smtClean="0"/>
              <a:t> </a:t>
            </a:r>
            <a:r>
              <a:rPr lang="en-US" altLang="zh-CN" dirty="0" smtClean="0"/>
              <a:t>about</a:t>
            </a:r>
            <a:r>
              <a:rPr lang="zh-CN" altLang="en-US" dirty="0" smtClean="0"/>
              <a:t> </a:t>
            </a:r>
            <a:r>
              <a:rPr lang="en-US" altLang="zh-CN" dirty="0" smtClean="0"/>
              <a:t>learning</a:t>
            </a:r>
            <a:r>
              <a:rPr lang="zh-CN" altLang="en-US" dirty="0" smtClean="0"/>
              <a:t> </a:t>
            </a:r>
            <a:r>
              <a:rPr lang="en-US" altLang="zh-CN" dirty="0" smtClean="0"/>
              <a:t>node representations</a:t>
            </a:r>
            <a:r>
              <a:rPr lang="zh-CN" altLang="en-US" dirty="0" smtClean="0"/>
              <a:t> </a:t>
            </a:r>
            <a:r>
              <a:rPr lang="en-US" altLang="zh-CN" dirty="0" smtClean="0"/>
              <a:t>for</a:t>
            </a:r>
            <a:r>
              <a:rPr lang="zh-CN" altLang="en-US" dirty="0" smtClean="0"/>
              <a:t> </a:t>
            </a:r>
            <a:r>
              <a:rPr lang="en-US" altLang="zh-CN" dirty="0" smtClean="0"/>
              <a:t>networks</a:t>
            </a:r>
            <a:r>
              <a:rPr lang="zh-CN" altLang="en-US" dirty="0" smtClean="0"/>
              <a:t>. </a:t>
            </a:r>
            <a:r>
              <a:rPr lang="en-US" altLang="zh-CN" dirty="0" smtClean="0"/>
              <a:t>Then</a:t>
            </a:r>
            <a:r>
              <a:rPr lang="zh-CN" altLang="en-US" dirty="0" smtClean="0"/>
              <a:t> </a:t>
            </a:r>
            <a:r>
              <a:rPr lang="en-US" altLang="zh-CN" dirty="0" smtClean="0"/>
              <a:t>I</a:t>
            </a:r>
            <a:r>
              <a:rPr lang="zh-CN" altLang="en-US" dirty="0" smtClean="0"/>
              <a:t> </a:t>
            </a:r>
            <a:r>
              <a:rPr lang="en-US" altLang="zh-CN" dirty="0" smtClean="0"/>
              <a:t>will</a:t>
            </a:r>
            <a:r>
              <a:rPr lang="zh-CN" altLang="en-US" dirty="0" smtClean="0"/>
              <a:t> </a:t>
            </a:r>
            <a:r>
              <a:rPr lang="en-US" altLang="zh-CN" dirty="0" smtClean="0"/>
              <a:t>introduce</a:t>
            </a:r>
            <a:r>
              <a:rPr lang="zh-CN" altLang="en-US" dirty="0" smtClean="0"/>
              <a:t> </a:t>
            </a:r>
            <a:r>
              <a:rPr lang="en-US" altLang="zh-CN" dirty="0" smtClean="0"/>
              <a:t>how</a:t>
            </a:r>
            <a:r>
              <a:rPr lang="zh-CN" altLang="en-US" dirty="0" smtClean="0"/>
              <a:t> </a:t>
            </a:r>
            <a:r>
              <a:rPr lang="en-US" altLang="zh-CN" dirty="0" smtClean="0"/>
              <a:t>to</a:t>
            </a:r>
            <a:r>
              <a:rPr lang="zh-CN" altLang="en-US" dirty="0" smtClean="0"/>
              <a:t> </a:t>
            </a:r>
            <a:r>
              <a:rPr lang="en-US" altLang="zh-CN" dirty="0" smtClean="0"/>
              <a:t>learn</a:t>
            </a:r>
            <a:r>
              <a:rPr lang="zh-CN" altLang="en-US" dirty="0" smtClean="0"/>
              <a:t> </a:t>
            </a:r>
            <a:r>
              <a:rPr lang="en-US" altLang="zh-CN" dirty="0" smtClean="0"/>
              <a:t>extremely</a:t>
            </a:r>
            <a:r>
              <a:rPr lang="zh-CN" altLang="en-US" dirty="0" smtClean="0"/>
              <a:t> </a:t>
            </a:r>
            <a:r>
              <a:rPr lang="en-US" altLang="zh-CN" dirty="0" smtClean="0"/>
              <a:t>low-dimensional</a:t>
            </a:r>
            <a:r>
              <a:rPr lang="zh-CN" altLang="en-US" dirty="0" smtClean="0"/>
              <a:t>-</a:t>
            </a:r>
            <a:r>
              <a:rPr lang="en-US" altLang="zh-CN" dirty="0" smtClean="0"/>
              <a:t>representations,</a:t>
            </a:r>
            <a:r>
              <a:rPr lang="zh-CN" altLang="en-US" dirty="0" smtClean="0"/>
              <a:t> </a:t>
            </a:r>
            <a:r>
              <a:rPr lang="en-US" altLang="zh-CN" dirty="0" smtClean="0"/>
              <a:t>2D/3D</a:t>
            </a:r>
            <a:r>
              <a:rPr lang="zh-CN" altLang="en-US" dirty="0" smtClean="0"/>
              <a:t> </a:t>
            </a:r>
            <a:r>
              <a:rPr lang="en-US" altLang="zh-CN" dirty="0" smtClean="0"/>
              <a:t>representations</a:t>
            </a:r>
            <a:r>
              <a:rPr lang="zh-CN" altLang="en-US" dirty="0" smtClean="0"/>
              <a:t> </a:t>
            </a:r>
            <a:r>
              <a:rPr lang="en-US" altLang="zh-CN" dirty="0" smtClean="0"/>
              <a:t>for</a:t>
            </a:r>
            <a:r>
              <a:rPr lang="zh-CN" altLang="en-US" dirty="0" smtClean="0"/>
              <a:t> </a:t>
            </a:r>
            <a:r>
              <a:rPr lang="en-US" altLang="zh-CN" dirty="0" smtClean="0"/>
              <a:t>visualizing</a:t>
            </a:r>
            <a:r>
              <a:rPr lang="zh-CN" altLang="en-US" dirty="0" smtClean="0"/>
              <a:t> </a:t>
            </a:r>
            <a:r>
              <a:rPr lang="en-US" altLang="zh-CN" dirty="0" smtClean="0"/>
              <a:t>networks.</a:t>
            </a:r>
            <a:r>
              <a:rPr lang="zh-CN" altLang="en-US" dirty="0" smtClean="0"/>
              <a:t> </a:t>
            </a:r>
            <a:r>
              <a:rPr lang="en-US" altLang="zh-CN" dirty="0" smtClean="0"/>
              <a:t>Finally,</a:t>
            </a:r>
            <a:r>
              <a:rPr lang="zh-CN" altLang="en-US" dirty="0" smtClean="0"/>
              <a:t> </a:t>
            </a:r>
            <a:r>
              <a:rPr lang="en-US" altLang="zh-CN" dirty="0" smtClean="0"/>
              <a:t>I</a:t>
            </a:r>
            <a:r>
              <a:rPr lang="zh-CN" altLang="en-US" dirty="0" smtClean="0"/>
              <a:t> </a:t>
            </a:r>
            <a:r>
              <a:rPr lang="en-US" altLang="zh-CN" dirty="0" smtClean="0"/>
              <a:t>will</a:t>
            </a:r>
            <a:r>
              <a:rPr lang="zh-CN" altLang="en-US" dirty="0" smtClean="0"/>
              <a:t> </a:t>
            </a:r>
            <a:r>
              <a:rPr lang="en-US" altLang="zh-CN" dirty="0" smtClean="0"/>
              <a:t>discuss</a:t>
            </a:r>
            <a:r>
              <a:rPr lang="zh-CN" altLang="en-US" dirty="0" smtClean="0"/>
              <a:t> </a:t>
            </a:r>
            <a:r>
              <a:rPr lang="en-US" altLang="zh-CN" dirty="0" smtClean="0"/>
              <a:t>my</a:t>
            </a:r>
            <a:r>
              <a:rPr lang="zh-CN" altLang="en-US" dirty="0" smtClean="0"/>
              <a:t> </a:t>
            </a:r>
            <a:r>
              <a:rPr lang="en-US" altLang="zh-CN" dirty="0" smtClean="0"/>
              <a:t>future</a:t>
            </a:r>
            <a:r>
              <a:rPr lang="zh-CN" altLang="en-US" dirty="0" smtClean="0"/>
              <a:t> </a:t>
            </a:r>
            <a:r>
              <a:rPr lang="en-US" altLang="zh-CN" dirty="0" smtClean="0"/>
              <a:t>plans.</a:t>
            </a:r>
            <a:r>
              <a:rPr lang="zh-CN" altLang="en-US" dirty="0" smtClean="0"/>
              <a:t> </a:t>
            </a:r>
            <a:endParaRPr lang="en-US" dirty="0"/>
          </a:p>
        </p:txBody>
      </p:sp>
    </p:spTree>
    <p:extLst>
      <p:ext uri="{BB962C8B-B14F-4D97-AF65-F5344CB8AC3E}">
        <p14:creationId xmlns:p14="http://schemas.microsoft.com/office/powerpoint/2010/main" val="3932989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The</a:t>
            </a:r>
            <a:r>
              <a:rPr lang="zh-CN" altLang="en-US" dirty="0" smtClean="0"/>
              <a:t> </a:t>
            </a:r>
            <a:r>
              <a:rPr lang="en-US" altLang="zh-CN" dirty="0" smtClean="0"/>
              <a:t>goal</a:t>
            </a:r>
            <a:r>
              <a:rPr lang="zh-CN" altLang="en-US" dirty="0" smtClean="0"/>
              <a:t> </a:t>
            </a:r>
            <a:r>
              <a:rPr lang="en-US" altLang="zh-CN" dirty="0" smtClean="0"/>
              <a:t>of</a:t>
            </a:r>
            <a:r>
              <a:rPr lang="zh-CN" altLang="en-US" dirty="0" smtClean="0"/>
              <a:t> </a:t>
            </a:r>
            <a:r>
              <a:rPr lang="en-US" altLang="zh-CN" dirty="0" smtClean="0"/>
              <a:t>learning</a:t>
            </a:r>
            <a:r>
              <a:rPr lang="zh-CN" altLang="en-US" dirty="0" smtClean="0"/>
              <a:t> </a:t>
            </a:r>
            <a:r>
              <a:rPr lang="en-US" altLang="zh-CN" dirty="0" smtClean="0"/>
              <a:t>node</a:t>
            </a:r>
            <a:r>
              <a:rPr lang="zh-CN" altLang="en-US" dirty="0" smtClean="0"/>
              <a:t> </a:t>
            </a:r>
            <a:r>
              <a:rPr lang="en-US" altLang="zh-CN" dirty="0" smtClean="0"/>
              <a:t>representation</a:t>
            </a:r>
            <a:r>
              <a:rPr lang="zh-CN" altLang="en-US" dirty="0" smtClean="0"/>
              <a:t> </a:t>
            </a:r>
            <a:r>
              <a:rPr lang="en-US" altLang="zh-CN" dirty="0" smtClean="0"/>
              <a:t>of</a:t>
            </a:r>
            <a:r>
              <a:rPr lang="zh-CN" altLang="en-US" dirty="0" smtClean="0"/>
              <a:t> </a:t>
            </a:r>
            <a:r>
              <a:rPr lang="en-US" altLang="zh-CN" dirty="0" smtClean="0"/>
              <a:t>networks</a:t>
            </a:r>
            <a:r>
              <a:rPr lang="zh-CN" altLang="en-US" dirty="0" smtClean="0"/>
              <a:t> </a:t>
            </a:r>
            <a:r>
              <a:rPr lang="en-US" altLang="zh-CN" dirty="0" smtClean="0"/>
              <a:t>is</a:t>
            </a:r>
            <a:r>
              <a:rPr lang="zh-CN" altLang="en-US" dirty="0" smtClean="0"/>
              <a:t> </a:t>
            </a:r>
            <a:r>
              <a:rPr lang="en-US" altLang="zh-CN" dirty="0" smtClean="0"/>
              <a:t>to</a:t>
            </a:r>
            <a:r>
              <a:rPr lang="zh-CN" altLang="en-US" dirty="0" smtClean="0"/>
              <a:t> </a:t>
            </a:r>
            <a:r>
              <a:rPr lang="en-US" altLang="zh-CN" dirty="0" smtClean="0"/>
              <a:t>represent</a:t>
            </a:r>
            <a:r>
              <a:rPr lang="zh-CN" altLang="en-US" dirty="0" smtClean="0"/>
              <a:t> </a:t>
            </a:r>
            <a:r>
              <a:rPr lang="en-US" altLang="zh-CN" dirty="0" smtClean="0"/>
              <a:t>each</a:t>
            </a:r>
            <a:r>
              <a:rPr lang="zh-CN" altLang="en-US" dirty="0" smtClean="0"/>
              <a:t> </a:t>
            </a:r>
            <a:r>
              <a:rPr lang="en-US" altLang="zh-CN" dirty="0" smtClean="0"/>
              <a:t>node</a:t>
            </a:r>
            <a:r>
              <a:rPr lang="zh-CN" altLang="en-US" dirty="0" smtClean="0"/>
              <a:t> </a:t>
            </a:r>
            <a:r>
              <a:rPr lang="en-US" altLang="zh-CN" dirty="0" smtClean="0"/>
              <a:t>with</a:t>
            </a:r>
            <a:r>
              <a:rPr lang="zh-CN" altLang="en-US" dirty="0" smtClean="0"/>
              <a:t> </a:t>
            </a:r>
            <a:r>
              <a:rPr lang="en-US" altLang="zh-CN" dirty="0" smtClean="0"/>
              <a:t>a</a:t>
            </a:r>
            <a:r>
              <a:rPr lang="zh-CN" altLang="en-US" dirty="0" smtClean="0"/>
              <a:t> </a:t>
            </a:r>
            <a:r>
              <a:rPr lang="en-US" altLang="zh-CN" dirty="0" smtClean="0"/>
              <a:t>low-dimensional</a:t>
            </a:r>
            <a:r>
              <a:rPr lang="zh-CN" altLang="en-US" dirty="0" smtClean="0"/>
              <a:t> </a:t>
            </a:r>
            <a:r>
              <a:rPr lang="en-US" altLang="zh-CN" dirty="0" smtClean="0"/>
              <a:t>vector.</a:t>
            </a:r>
            <a:r>
              <a:rPr lang="zh-CN" altLang="en-US" dirty="0" smtClean="0"/>
              <a:t> </a:t>
            </a:r>
            <a:r>
              <a:rPr lang="en-US" altLang="zh-CN" dirty="0" smtClean="0"/>
              <a:t>As</a:t>
            </a:r>
            <a:r>
              <a:rPr lang="zh-CN" altLang="en-US" dirty="0" smtClean="0"/>
              <a:t> </a:t>
            </a:r>
            <a:r>
              <a:rPr lang="en-US" altLang="zh-CN" dirty="0" smtClean="0"/>
              <a:t>just</a:t>
            </a:r>
            <a:r>
              <a:rPr lang="zh-CN" altLang="en-US" dirty="0" smtClean="0"/>
              <a:t> </a:t>
            </a:r>
            <a:r>
              <a:rPr lang="en-US" altLang="zh-CN" dirty="0" smtClean="0"/>
              <a:t>said,</a:t>
            </a:r>
            <a:r>
              <a:rPr lang="zh-CN" altLang="en-US" dirty="0" smtClean="0"/>
              <a:t> </a:t>
            </a:r>
            <a:r>
              <a:rPr lang="en-US" altLang="zh-CN" dirty="0" smtClean="0"/>
              <a:t>it</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very</a:t>
            </a:r>
            <a:r>
              <a:rPr lang="zh-CN" altLang="en-US" dirty="0" smtClean="0"/>
              <a:t> </a:t>
            </a:r>
            <a:r>
              <a:rPr lang="en-US" altLang="zh-CN" dirty="0" smtClean="0"/>
              <a:t>challenging</a:t>
            </a:r>
            <a:r>
              <a:rPr lang="zh-CN" altLang="en-US" dirty="0" smtClean="0"/>
              <a:t> </a:t>
            </a:r>
            <a:r>
              <a:rPr lang="en-US" altLang="zh-CN" dirty="0" smtClean="0"/>
              <a:t>problem</a:t>
            </a:r>
            <a:r>
              <a:rPr lang="zh-CN" altLang="en-US" dirty="0" smtClean="0"/>
              <a:t> </a:t>
            </a:r>
            <a:r>
              <a:rPr lang="en-US" altLang="zh-CN" dirty="0" smtClean="0"/>
              <a:t>since</a:t>
            </a:r>
            <a:r>
              <a:rPr lang="zh-CN" altLang="en-US" dirty="0" smtClean="0"/>
              <a:t> </a:t>
            </a:r>
            <a:r>
              <a:rPr lang="en-US" altLang="zh-CN" dirty="0" smtClean="0"/>
              <a:t>real-world</a:t>
            </a:r>
            <a:r>
              <a:rPr lang="zh-CN" altLang="en-US" dirty="0" smtClean="0"/>
              <a:t> </a:t>
            </a:r>
            <a:r>
              <a:rPr lang="en-US" altLang="zh-CN" dirty="0" smtClean="0"/>
              <a:t>works</a:t>
            </a:r>
            <a:r>
              <a:rPr lang="zh-CN" altLang="en-US" dirty="0" smtClean="0"/>
              <a:t> </a:t>
            </a:r>
            <a:r>
              <a:rPr lang="en-US" altLang="zh-CN" dirty="0" smtClean="0"/>
              <a:t>are</a:t>
            </a:r>
            <a:r>
              <a:rPr lang="zh-CN" altLang="en-US" dirty="0" smtClean="0"/>
              <a:t> </a:t>
            </a:r>
            <a:r>
              <a:rPr lang="en-US" altLang="zh-CN" dirty="0" smtClean="0"/>
              <a:t>very</a:t>
            </a:r>
            <a:r>
              <a:rPr lang="zh-CN" altLang="en-US" dirty="0" smtClean="0"/>
              <a:t> </a:t>
            </a:r>
            <a:r>
              <a:rPr lang="en-US" altLang="zh-CN" dirty="0" smtClean="0"/>
              <a:t>large-scale</a:t>
            </a:r>
            <a:r>
              <a:rPr lang="zh-CN" altLang="en-US" dirty="0" smtClean="0"/>
              <a:t> </a:t>
            </a:r>
            <a:r>
              <a:rPr lang="en-US" altLang="zh-CN" dirty="0" smtClean="0"/>
              <a:t>and</a:t>
            </a:r>
            <a:r>
              <a:rPr lang="zh-CN" altLang="en-US" dirty="0" smtClean="0"/>
              <a:t> </a:t>
            </a:r>
            <a:r>
              <a:rPr lang="en-US" altLang="zh-CN" dirty="0" smtClean="0"/>
              <a:t>heterogeneous.</a:t>
            </a:r>
            <a:r>
              <a:rPr lang="zh-CN" altLang="en-US" dirty="0" smtClean="0"/>
              <a:t> </a:t>
            </a:r>
            <a:r>
              <a:rPr lang="zh-CN" altLang="zh-CN" dirty="0" smtClean="0"/>
              <a:t> </a:t>
            </a:r>
            <a:r>
              <a:rPr lang="en-US" altLang="zh-CN" dirty="0" smtClean="0"/>
              <a:t>The</a:t>
            </a:r>
            <a:r>
              <a:rPr lang="zh-CN" altLang="en-US" dirty="0" smtClean="0"/>
              <a:t> </a:t>
            </a:r>
            <a:r>
              <a:rPr lang="en-US" altLang="zh-CN" dirty="0" smtClean="0"/>
              <a:t>types</a:t>
            </a:r>
            <a:r>
              <a:rPr lang="zh-CN" altLang="en-US" dirty="0" smtClean="0"/>
              <a:t> </a:t>
            </a:r>
            <a:r>
              <a:rPr lang="en-US" altLang="zh-CN" dirty="0" smtClean="0"/>
              <a:t>of</a:t>
            </a:r>
            <a:r>
              <a:rPr lang="zh-CN" altLang="en-US" dirty="0" smtClean="0"/>
              <a:t> </a:t>
            </a:r>
            <a:r>
              <a:rPr lang="en-US" altLang="zh-CN" dirty="0" smtClean="0"/>
              <a:t>edges</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different:</a:t>
            </a:r>
            <a:r>
              <a:rPr lang="zh-CN" altLang="en-US" dirty="0" smtClean="0"/>
              <a:t> </a:t>
            </a:r>
            <a:r>
              <a:rPr lang="en-US" altLang="zh-CN" dirty="0" smtClean="0"/>
              <a:t>directed,</a:t>
            </a:r>
            <a:r>
              <a:rPr lang="zh-CN" altLang="en-US" dirty="0" smtClean="0"/>
              <a:t> </a:t>
            </a:r>
            <a:r>
              <a:rPr lang="en-US" altLang="zh-CN" dirty="0" smtClean="0"/>
              <a:t>undirected,</a:t>
            </a:r>
            <a:r>
              <a:rPr lang="zh-CN" altLang="en-US" dirty="0" smtClean="0"/>
              <a:t> </a:t>
            </a:r>
            <a:r>
              <a:rPr lang="en-US" altLang="zh-CN" dirty="0" smtClean="0"/>
              <a:t>and</a:t>
            </a:r>
            <a:r>
              <a:rPr lang="zh-CN" altLang="en-US" dirty="0" smtClean="0"/>
              <a:t>/</a:t>
            </a:r>
            <a:r>
              <a:rPr lang="en-US" altLang="zh-CN" dirty="0" smtClean="0"/>
              <a:t>or</a:t>
            </a:r>
            <a:r>
              <a:rPr lang="zh-CN" altLang="en-US" dirty="0" smtClean="0"/>
              <a:t> </a:t>
            </a:r>
            <a:r>
              <a:rPr lang="en-US" altLang="zh-CN" dirty="0" smtClean="0"/>
              <a:t>weighted.</a:t>
            </a:r>
            <a:r>
              <a:rPr lang="zh-CN" altLang="en-US" dirty="0" smtClean="0"/>
              <a:t> </a:t>
            </a:r>
            <a:endParaRPr lang="en-US" altLang="zh-CN" dirty="0" smtClean="0"/>
          </a:p>
          <a:p>
            <a:pPr marL="0" marR="0" indent="0" defTabSz="457200" eaLnBrk="1" fontAlgn="auto" latinLnBrk="0" hangingPunct="1">
              <a:lnSpc>
                <a:spcPct val="125000"/>
              </a:lnSpc>
              <a:spcBef>
                <a:spcPts val="0"/>
              </a:spcBef>
              <a:spcAft>
                <a:spcPts val="0"/>
              </a:spcAft>
              <a:buClrTx/>
              <a:buSzTx/>
              <a:buFontTx/>
              <a:buNone/>
              <a:tabLst/>
              <a:defRPr/>
            </a:pPr>
            <a:endParaRPr lang="en-US" altLang="zh-CN" dirty="0" smtClean="0"/>
          </a:p>
        </p:txBody>
      </p:sp>
    </p:spTree>
    <p:extLst>
      <p:ext uri="{BB962C8B-B14F-4D97-AF65-F5344CB8AC3E}">
        <p14:creationId xmlns:p14="http://schemas.microsoft.com/office/powerpoint/2010/main" val="3148351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Shape 85"/>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Title Text</a:t>
            </a:r>
          </a:p>
        </p:txBody>
      </p:sp>
      <p:sp>
        <p:nvSpPr>
          <p:cNvPr id="3" name="Shape 3"/>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Shape 4"/>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4000" b="0" i="0" u="none" strike="noStrike" cap="none" spc="0" baseline="0">
          <a:ln>
            <a:noFill/>
          </a:ln>
          <a:solidFill>
            <a:srgbClr val="FF0000"/>
          </a:solidFill>
          <a:uFillTx/>
          <a:latin typeface="Hannotate TC Bold"/>
          <a:ea typeface="+mn-ea"/>
          <a:cs typeface="Hannotate TC Bold"/>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angjianpku@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4.xml"/><Relationship Id="rId7" Type="http://schemas.openxmlformats.org/officeDocument/2006/relationships/image" Target="../media/image16.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emf"/><Relationship Id="rId5" Type="http://schemas.openxmlformats.org/officeDocument/2006/relationships/image" Target="../media/image15.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7.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5.xml"/><Relationship Id="rId7"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9.emf"/><Relationship Id="rId4" Type="http://schemas.openxmlformats.org/officeDocument/2006/relationships/oleObject" Target="../embeddings/oleObject5.bin"/><Relationship Id="rId9"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www.slideshare.net/xuyangela/an-introduction-to-ts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2.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41.emf"/><Relationship Id="rId4" Type="http://schemas.openxmlformats.org/officeDocument/2006/relationships/oleObject" Target="../embeddings/oleObject9.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43.emf"/><Relationship Id="rId4" Type="http://schemas.openxmlformats.org/officeDocument/2006/relationships/oleObject" Target="../embeddings/oleObject11.bin"/></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45.emf"/><Relationship Id="rId5" Type="http://schemas.openxmlformats.org/officeDocument/2006/relationships/oleObject" Target="../embeddings/oleObject12.bin"/><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angjianpku/LINE" TargetMode="External"/><Relationship Id="rId7" Type="http://schemas.openxmlformats.org/officeDocument/2006/relationships/hyperlink" Target="https://github.com/NLeSC/DiVE"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jlorince.github.io/viz-tutorial/" TargetMode="External"/><Relationship Id="rId5" Type="http://schemas.openxmlformats.org/officeDocument/2006/relationships/hyperlink" Target="https://github.com/elbamos/largeVis" TargetMode="External"/><Relationship Id="rId4" Type="http://schemas.openxmlformats.org/officeDocument/2006/relationships/hyperlink" Target="https://github.com/lferry007/LargeVi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mailto:qmei@umich.edu" TargetMode="External"/><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ctrTitle"/>
          </p:nvPr>
        </p:nvSpPr>
        <p:spPr>
          <a:xfrm>
            <a:off x="1270000" y="1295631"/>
            <a:ext cx="10464800" cy="3302000"/>
          </a:xfrm>
          <a:prstGeom prst="rect">
            <a:avLst/>
          </a:prstGeom>
        </p:spPr>
        <p:txBody>
          <a:bodyPr/>
          <a:lstStyle>
            <a:lvl1pPr algn="l">
              <a:defRPr sz="4800" b="1">
                <a:solidFill>
                  <a:schemeClr val="accent5"/>
                </a:solidFill>
                <a:latin typeface="Helvetica"/>
                <a:ea typeface="Helvetica"/>
                <a:cs typeface="Helvetica"/>
                <a:sym typeface="Helvetica"/>
              </a:defRPr>
            </a:lvl1pPr>
          </a:lstStyle>
          <a:p>
            <a:r>
              <a:rPr dirty="0" smtClean="0"/>
              <a:t>Learning Representations of  Large-Scale Networks</a:t>
            </a:r>
            <a:endParaRPr dirty="0"/>
          </a:p>
        </p:txBody>
      </p:sp>
      <p:sp>
        <p:nvSpPr>
          <p:cNvPr id="138" name="Shape 138"/>
          <p:cNvSpPr>
            <a:spLocks noGrp="1"/>
          </p:cNvSpPr>
          <p:nvPr>
            <p:ph type="subTitle" sz="half" idx="1"/>
          </p:nvPr>
        </p:nvSpPr>
        <p:spPr>
          <a:xfrm>
            <a:off x="1270000" y="4686531"/>
            <a:ext cx="10464800" cy="3302000"/>
          </a:xfrm>
          <a:prstGeom prst="rect">
            <a:avLst/>
          </a:prstGeom>
        </p:spPr>
        <p:txBody>
          <a:bodyPr/>
          <a:lstStyle/>
          <a:p>
            <a:pPr algn="l">
              <a:defRPr sz="2400" b="1">
                <a:latin typeface="Helvetica"/>
                <a:ea typeface="Helvetica"/>
                <a:cs typeface="Helvetica"/>
                <a:sym typeface="Helvetica"/>
              </a:defRPr>
            </a:pPr>
            <a:r>
              <a:rPr lang="en-US" dirty="0" smtClean="0"/>
              <a:t>Jian Tang</a:t>
            </a:r>
            <a:endParaRPr dirty="0"/>
          </a:p>
          <a:p>
            <a:pPr algn="l">
              <a:defRPr sz="2400"/>
            </a:pPr>
            <a:endParaRPr dirty="0"/>
          </a:p>
          <a:p>
            <a:pPr algn="l">
              <a:defRPr sz="2400"/>
            </a:pPr>
            <a:r>
              <a:rPr lang="en-US" dirty="0" smtClean="0"/>
              <a:t>HEC</a:t>
            </a:r>
            <a:r>
              <a:rPr lang="zh-CN" altLang="en-US" dirty="0" smtClean="0"/>
              <a:t> </a:t>
            </a:r>
            <a:r>
              <a:rPr lang="en-US" altLang="zh-CN" dirty="0"/>
              <a:t>Montréal</a:t>
            </a:r>
            <a:endParaRPr lang="en-US" altLang="zh-CN" dirty="0" smtClean="0"/>
          </a:p>
          <a:p>
            <a:pPr algn="l">
              <a:defRPr sz="2400"/>
            </a:pPr>
            <a:r>
              <a:rPr lang="en-US" dirty="0" smtClean="0"/>
              <a:t>Montréal</a:t>
            </a:r>
            <a:r>
              <a:rPr lang="zh-CN" altLang="en-US" dirty="0" smtClean="0"/>
              <a:t> </a:t>
            </a:r>
            <a:r>
              <a:rPr lang="en-US" altLang="zh-CN" dirty="0" smtClean="0"/>
              <a:t>Institute</a:t>
            </a:r>
            <a:r>
              <a:rPr lang="zh-CN" altLang="en-US" dirty="0" smtClean="0"/>
              <a:t> </a:t>
            </a:r>
            <a:r>
              <a:rPr lang="en-US" altLang="zh-CN" dirty="0" smtClean="0"/>
              <a:t>for</a:t>
            </a:r>
            <a:r>
              <a:rPr lang="zh-CN" altLang="en-US" dirty="0" smtClean="0"/>
              <a:t> </a:t>
            </a:r>
            <a:r>
              <a:rPr lang="en-US" altLang="zh-CN" dirty="0" smtClean="0"/>
              <a:t>Learning</a:t>
            </a:r>
            <a:r>
              <a:rPr lang="zh-CN" altLang="en-US" dirty="0" smtClean="0"/>
              <a:t> </a:t>
            </a:r>
            <a:r>
              <a:rPr lang="en-US" altLang="zh-CN" dirty="0" smtClean="0"/>
              <a:t>Algorithms</a:t>
            </a:r>
            <a:r>
              <a:rPr lang="zh-CN" altLang="en-US" dirty="0" smtClean="0"/>
              <a:t> </a:t>
            </a:r>
            <a:r>
              <a:rPr lang="en-US" altLang="zh-CN" dirty="0" smtClean="0"/>
              <a:t>(MILA)</a:t>
            </a:r>
            <a:endParaRPr dirty="0"/>
          </a:p>
          <a:p>
            <a:pPr algn="l">
              <a:defRPr sz="2400"/>
            </a:pPr>
            <a:r>
              <a:rPr lang="en-US" u="sng" dirty="0" err="1" smtClean="0">
                <a:hlinkClick r:id="rId3"/>
              </a:rPr>
              <a:t>tangjianpku</a:t>
            </a:r>
            <a:r>
              <a:rPr lang="zh-CN" altLang="zh-CN" u="sng" dirty="0" smtClean="0">
                <a:hlinkClick r:id="rId3"/>
              </a:rPr>
              <a:t>@</a:t>
            </a:r>
            <a:r>
              <a:rPr lang="en-US" altLang="zh-CN" u="sng" dirty="0" smtClean="0">
                <a:hlinkClick r:id="rId3"/>
              </a:rPr>
              <a:t>gmail.com</a:t>
            </a:r>
            <a:endParaRPr lang="en-US" altLang="zh-CN" u="sng" dirty="0" smtClean="0"/>
          </a:p>
          <a:p>
            <a:pPr algn="l">
              <a:defRPr sz="2400"/>
            </a:pPr>
            <a:endParaRPr dirty="0"/>
          </a:p>
        </p:txBody>
      </p:sp>
      <p:sp>
        <p:nvSpPr>
          <p:cNvPr id="141" name="Shape 141"/>
          <p:cNvSpPr>
            <a:spLocks noGrp="1"/>
          </p:cNvSpPr>
          <p:nvPr>
            <p:ph type="sldNum" sz="quarter" idx="2"/>
          </p:nvPr>
        </p:nvSpPr>
        <p:spPr>
          <a:xfrm>
            <a:off x="6375349" y="9251950"/>
            <a:ext cx="241402" cy="3810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a:t>
            </a:fld>
            <a:endParaRPr/>
          </a:p>
        </p:txBody>
      </p:sp>
      <p:sp>
        <p:nvSpPr>
          <p:cNvPr id="2" name="TextBox 1"/>
          <p:cNvSpPr txBox="1"/>
          <p:nvPr/>
        </p:nvSpPr>
        <p:spPr>
          <a:xfrm>
            <a:off x="1270000" y="7505952"/>
            <a:ext cx="884960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2400" b="1" dirty="0" smtClean="0"/>
              <a:t>Acknow</a:t>
            </a:r>
            <a:r>
              <a:rPr lang="en-US" altLang="zh-CN" sz="2400" b="1" dirty="0" smtClean="0"/>
              <a:t>l</a:t>
            </a:r>
            <a:r>
              <a:rPr lang="en-US" sz="2400" b="1" dirty="0" smtClean="0"/>
              <a:t>edgmen</a:t>
            </a:r>
            <a:r>
              <a:rPr lang="en-US" altLang="zh-CN" sz="2400" b="1" dirty="0" smtClean="0"/>
              <a:t>t</a:t>
            </a:r>
            <a:r>
              <a:rPr lang="en-US" altLang="zh-CN" sz="2400" dirty="0" smtClean="0"/>
              <a:t>:</a:t>
            </a:r>
            <a:r>
              <a:rPr lang="zh-CN" altLang="en-US" sz="2400" dirty="0" smtClean="0"/>
              <a:t> </a:t>
            </a:r>
            <a:r>
              <a:rPr lang="en-US" altLang="zh-CN" sz="2400" dirty="0" err="1" smtClean="0"/>
              <a:t>Meng</a:t>
            </a:r>
            <a:r>
              <a:rPr lang="zh-CN" altLang="en-US" sz="2400" dirty="0" smtClean="0"/>
              <a:t> </a:t>
            </a:r>
            <a:r>
              <a:rPr lang="en-US" altLang="zh-CN" sz="2400" dirty="0" err="1" smtClean="0"/>
              <a:t>Qu</a:t>
            </a:r>
            <a:r>
              <a:rPr lang="en-US" altLang="zh-CN" sz="2400" dirty="0" smtClean="0"/>
              <a:t>,</a:t>
            </a:r>
            <a:r>
              <a:rPr lang="zh-CN" altLang="en-US" sz="2400" dirty="0" smtClean="0"/>
              <a:t> </a:t>
            </a:r>
            <a:r>
              <a:rPr lang="en-US" altLang="zh-CN" sz="2400" dirty="0" err="1" smtClean="0"/>
              <a:t>Jingzhou</a:t>
            </a:r>
            <a:r>
              <a:rPr lang="zh-CN" altLang="en-US" sz="2400" dirty="0" smtClean="0"/>
              <a:t> </a:t>
            </a:r>
            <a:r>
              <a:rPr lang="en-US" altLang="zh-CN" sz="2400" dirty="0" smtClean="0"/>
              <a:t>Liu,</a:t>
            </a:r>
            <a:r>
              <a:rPr lang="zh-CN" altLang="en-US" sz="2400" dirty="0" smtClean="0"/>
              <a:t> </a:t>
            </a:r>
            <a:r>
              <a:rPr lang="en-US" altLang="zh-CN" sz="2400" dirty="0" err="1" smtClean="0"/>
              <a:t>Mingzhe</a:t>
            </a:r>
            <a:r>
              <a:rPr lang="zh-CN" altLang="en-US" sz="2400" dirty="0" smtClean="0"/>
              <a:t> </a:t>
            </a:r>
            <a:r>
              <a:rPr lang="en-US" altLang="zh-CN" sz="2400" dirty="0" smtClean="0"/>
              <a:t>Wang,</a:t>
            </a:r>
          </a:p>
          <a:p>
            <a:pPr marL="0" marR="0" indent="0" algn="l" defTabSz="584200" rtl="0" fontAlgn="auto" latinLnBrk="0" hangingPunct="0">
              <a:lnSpc>
                <a:spcPct val="100000"/>
              </a:lnSpc>
              <a:spcBef>
                <a:spcPts val="0"/>
              </a:spcBef>
              <a:spcAft>
                <a:spcPts val="0"/>
              </a:spcAft>
              <a:buClrTx/>
              <a:buSzTx/>
              <a:buFontTx/>
              <a:buNone/>
              <a:tabLst/>
            </a:pPr>
            <a:r>
              <a:rPr lang="en-US" altLang="zh-CN" sz="2400" dirty="0" smtClean="0"/>
              <a:t>Ming</a:t>
            </a:r>
            <a:r>
              <a:rPr lang="zh-CN" altLang="en-US" sz="2400" dirty="0" smtClean="0"/>
              <a:t> </a:t>
            </a:r>
            <a:r>
              <a:rPr lang="en-US" altLang="zh-CN" sz="2400" dirty="0" smtClean="0"/>
              <a:t>Zhang</a:t>
            </a:r>
            <a:r>
              <a:rPr lang="zh-CN" altLang="en-US" sz="2400" dirty="0" smtClean="0"/>
              <a:t>, </a:t>
            </a:r>
            <a:r>
              <a:rPr lang="en-US" altLang="zh-CN" sz="2400" dirty="0" smtClean="0"/>
              <a:t>and</a:t>
            </a:r>
            <a:r>
              <a:rPr lang="zh-CN" altLang="en-US" sz="2400" dirty="0" smtClean="0"/>
              <a:t> </a:t>
            </a:r>
            <a:r>
              <a:rPr lang="en-US" altLang="zh-CN" sz="2400" dirty="0" err="1" smtClean="0"/>
              <a:t>Qiaozhu</a:t>
            </a:r>
            <a:r>
              <a:rPr lang="zh-CN" altLang="en-US" sz="2400" dirty="0" smtClean="0"/>
              <a:t> </a:t>
            </a:r>
            <a:r>
              <a:rPr lang="en-US" altLang="zh-CN" sz="2400" dirty="0" smtClean="0"/>
              <a:t>Mei</a:t>
            </a:r>
            <a:r>
              <a:rPr lang="zh-CN" altLang="en-US" sz="2400" dirty="0" smtClean="0"/>
              <a:t> </a:t>
            </a:r>
            <a:endParaRPr kumimoji="0" lang="en-US" sz="3600" b="0" u="none" strike="noStrike" cap="none" spc="0" normalizeH="0" baseline="0" dirty="0">
              <a:ln>
                <a:noFill/>
              </a:ln>
              <a:solidFill>
                <a:srgbClr val="000000"/>
              </a:solidFill>
              <a:effectLst/>
              <a:uFillTx/>
              <a:sym typeface="Helvetica Ligh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dirty="0"/>
              <a:t>Related Work</a:t>
            </a:r>
          </a:p>
        </p:txBody>
      </p:sp>
      <p:sp>
        <p:nvSpPr>
          <p:cNvPr id="329" name="Shape 329"/>
          <p:cNvSpPr>
            <a:spLocks noGrp="1"/>
          </p:cNvSpPr>
          <p:nvPr>
            <p:ph type="body" idx="1"/>
          </p:nvPr>
        </p:nvSpPr>
        <p:spPr>
          <a:xfrm>
            <a:off x="927100" y="2414898"/>
            <a:ext cx="11099800" cy="5069729"/>
          </a:xfrm>
          <a:prstGeom prst="rect">
            <a:avLst/>
          </a:prstGeom>
        </p:spPr>
        <p:txBody>
          <a:bodyPr>
            <a:normAutofit/>
          </a:bodyPr>
          <a:lstStyle/>
          <a:p>
            <a:pPr marL="342264" indent="-342264" defTabSz="452627">
              <a:spcBef>
                <a:spcPts val="0"/>
              </a:spcBef>
              <a:defRPr sz="2772">
                <a:latin typeface="Hannotate SC Regular"/>
                <a:ea typeface="Hannotate SC Regular"/>
                <a:cs typeface="Hannotate SC Regular"/>
                <a:sym typeface="Hannotate SC Regular"/>
              </a:defRPr>
            </a:pPr>
            <a:r>
              <a:rPr sz="2800" dirty="0"/>
              <a:t>Classical graph embedding algorithms</a:t>
            </a:r>
          </a:p>
          <a:p>
            <a:pPr marL="745997" indent="-293369" defTabSz="452627">
              <a:spcBef>
                <a:spcPts val="0"/>
              </a:spcBef>
              <a:defRPr sz="2376">
                <a:latin typeface="Hannotate SC Regular"/>
                <a:ea typeface="Hannotate SC Regular"/>
                <a:cs typeface="Hannotate SC Regular"/>
                <a:sym typeface="Hannotate SC Regular"/>
              </a:defRPr>
            </a:pPr>
            <a:r>
              <a:rPr sz="2400" dirty="0"/>
              <a:t>MDS, IsoMap, LLE, Laplacian Eigenmap, …</a:t>
            </a:r>
          </a:p>
          <a:p>
            <a:pPr marL="745997" indent="-293369" defTabSz="452627">
              <a:spcBef>
                <a:spcPts val="0"/>
              </a:spcBef>
              <a:defRPr sz="2376">
                <a:latin typeface="Hannotate SC Regular"/>
                <a:ea typeface="Hannotate SC Regular"/>
                <a:cs typeface="Hannotate SC Regular"/>
                <a:sym typeface="Hannotate SC Regular"/>
              </a:defRPr>
            </a:pPr>
            <a:r>
              <a:rPr sz="2400" dirty="0"/>
              <a:t>Hard to scale up</a:t>
            </a:r>
          </a:p>
          <a:p>
            <a:pPr marL="342264" indent="-342264" defTabSz="452627">
              <a:spcBef>
                <a:spcPts val="0"/>
              </a:spcBef>
              <a:defRPr sz="2772">
                <a:latin typeface="Hannotate SC Regular"/>
                <a:ea typeface="Hannotate SC Regular"/>
                <a:cs typeface="Hannotate SC Regular"/>
                <a:sym typeface="Hannotate SC Regular"/>
              </a:defRPr>
            </a:pPr>
            <a:r>
              <a:rPr sz="2800" dirty="0"/>
              <a:t>Graph factorization (Ahmed et al. 2013)</a:t>
            </a:r>
          </a:p>
          <a:p>
            <a:pPr marL="745997" indent="-293369" defTabSz="452627">
              <a:spcBef>
                <a:spcPts val="0"/>
              </a:spcBef>
              <a:defRPr sz="2376">
                <a:latin typeface="Hannotate SC Regular"/>
                <a:ea typeface="Hannotate SC Regular"/>
                <a:cs typeface="Hannotate SC Regular"/>
                <a:sym typeface="Hannotate SC Regular"/>
              </a:defRPr>
            </a:pPr>
            <a:r>
              <a:rPr sz="2400" dirty="0"/>
              <a:t>Not specifically designed for network </a:t>
            </a:r>
            <a:r>
              <a:rPr lang="en-US" sz="2400" dirty="0" smtClean="0"/>
              <a:t>representation</a:t>
            </a:r>
            <a:endParaRPr sz="2400" dirty="0"/>
          </a:p>
          <a:p>
            <a:pPr marL="745997" indent="-293369" defTabSz="452627">
              <a:spcBef>
                <a:spcPts val="0"/>
              </a:spcBef>
              <a:defRPr sz="2376">
                <a:latin typeface="Hannotate SC Regular"/>
                <a:ea typeface="Hannotate SC Regular"/>
                <a:cs typeface="Hannotate SC Regular"/>
                <a:sym typeface="Hannotate SC Regular"/>
              </a:defRPr>
            </a:pPr>
            <a:r>
              <a:rPr sz="2400" dirty="0"/>
              <a:t>Undirected graphs only</a:t>
            </a:r>
          </a:p>
          <a:p>
            <a:pPr marL="342264" indent="-342264" defTabSz="452627">
              <a:spcBef>
                <a:spcPts val="0"/>
              </a:spcBef>
              <a:defRPr sz="2772">
                <a:latin typeface="Hannotate SC Regular"/>
                <a:ea typeface="Hannotate SC Regular"/>
                <a:cs typeface="Hannotate SC Regular"/>
                <a:sym typeface="Hannotate SC Regular"/>
              </a:defRPr>
            </a:pPr>
            <a:r>
              <a:rPr lang="en-US" sz="2800" dirty="0" smtClean="0"/>
              <a:t>Neural</a:t>
            </a:r>
            <a:r>
              <a:rPr lang="zh-CN" altLang="en-US" sz="2800" dirty="0" smtClean="0"/>
              <a:t> </a:t>
            </a:r>
            <a:r>
              <a:rPr lang="en-US" altLang="zh-CN" sz="2800" dirty="0" smtClean="0"/>
              <a:t>word</a:t>
            </a:r>
            <a:r>
              <a:rPr lang="zh-CN" altLang="en-US" sz="2800" dirty="0" smtClean="0"/>
              <a:t> </a:t>
            </a:r>
            <a:r>
              <a:rPr lang="en-US" altLang="zh-CN" sz="2800" dirty="0" err="1" smtClean="0"/>
              <a:t>embeddings</a:t>
            </a:r>
            <a:r>
              <a:rPr lang="zh-CN" altLang="en-US" sz="2800" dirty="0" smtClean="0"/>
              <a:t> </a:t>
            </a:r>
            <a:r>
              <a:rPr lang="en-US" altLang="zh-CN" sz="2800" dirty="0" smtClean="0"/>
              <a:t>(</a:t>
            </a:r>
            <a:r>
              <a:rPr lang="en-US" altLang="zh-CN" sz="2800" dirty="0" err="1" smtClean="0"/>
              <a:t>Bengio</a:t>
            </a:r>
            <a:r>
              <a:rPr lang="zh-CN" altLang="en-US" sz="2800" dirty="0" smtClean="0"/>
              <a:t> </a:t>
            </a:r>
            <a:r>
              <a:rPr lang="en-US" altLang="zh-CN" sz="2800" dirty="0" smtClean="0"/>
              <a:t>et</a:t>
            </a:r>
            <a:r>
              <a:rPr lang="zh-CN" altLang="en-US" sz="2800" dirty="0" smtClean="0"/>
              <a:t> </a:t>
            </a:r>
            <a:r>
              <a:rPr lang="en-US" altLang="zh-CN" sz="2800" dirty="0" smtClean="0"/>
              <a:t>al.</a:t>
            </a:r>
            <a:r>
              <a:rPr lang="zh-CN" altLang="en-US" sz="2800" dirty="0" smtClean="0"/>
              <a:t> </a:t>
            </a:r>
            <a:r>
              <a:rPr lang="en-US" altLang="zh-CN" sz="2800" dirty="0" smtClean="0"/>
              <a:t>2003)</a:t>
            </a:r>
            <a:endParaRPr sz="2800" dirty="0"/>
          </a:p>
          <a:p>
            <a:pPr marL="745997" indent="-293369" defTabSz="452627">
              <a:spcBef>
                <a:spcPts val="0"/>
              </a:spcBef>
              <a:defRPr sz="2376">
                <a:latin typeface="Hannotate SC Regular"/>
                <a:ea typeface="Hannotate SC Regular"/>
                <a:cs typeface="Hannotate SC Regular"/>
                <a:sym typeface="Hannotate SC Regular"/>
              </a:defRPr>
            </a:pPr>
            <a:r>
              <a:rPr lang="en-US" sz="2400" dirty="0" smtClean="0"/>
              <a:t>Neural</a:t>
            </a:r>
            <a:r>
              <a:rPr lang="zh-CN" altLang="en-US" sz="2400" dirty="0" smtClean="0"/>
              <a:t> </a:t>
            </a:r>
            <a:r>
              <a:rPr lang="en-US" altLang="zh-CN" sz="2400" dirty="0" smtClean="0"/>
              <a:t>language</a:t>
            </a:r>
            <a:r>
              <a:rPr lang="zh-CN" altLang="en-US" sz="2400" dirty="0" smtClean="0"/>
              <a:t> </a:t>
            </a:r>
            <a:r>
              <a:rPr lang="en-US" altLang="zh-CN" sz="2400" dirty="0" smtClean="0"/>
              <a:t>model</a:t>
            </a:r>
            <a:endParaRPr lang="en-US" sz="2400" dirty="0" smtClean="0"/>
          </a:p>
          <a:p>
            <a:pPr marL="745997" indent="-293369" defTabSz="452627">
              <a:spcBef>
                <a:spcPts val="0"/>
              </a:spcBef>
              <a:defRPr sz="2376">
                <a:latin typeface="Hannotate SC Regular"/>
                <a:ea typeface="Hannotate SC Regular"/>
                <a:cs typeface="Hannotate SC Regular"/>
                <a:sym typeface="Hannotate SC Regular"/>
              </a:defRPr>
            </a:pPr>
            <a:r>
              <a:rPr sz="2400" dirty="0" smtClean="0"/>
              <a:t>word2vec </a:t>
            </a:r>
            <a:r>
              <a:rPr sz="2400" dirty="0"/>
              <a:t>(skipgram), paragraph vectors, etc. </a:t>
            </a:r>
          </a:p>
          <a:p>
            <a:pPr marL="342264" indent="-342264" defTabSz="452627">
              <a:spcBef>
                <a:spcPts val="0"/>
              </a:spcBef>
              <a:defRPr sz="2772">
                <a:latin typeface="Hannotate SC Regular"/>
                <a:ea typeface="Hannotate SC Regular"/>
                <a:cs typeface="Hannotate SC Regular"/>
                <a:sym typeface="Hannotate SC Regular"/>
              </a:defRPr>
            </a:pPr>
            <a:r>
              <a:rPr sz="2800" dirty="0" smtClean="0"/>
              <a:t>DeepWalk </a:t>
            </a:r>
            <a:r>
              <a:rPr sz="2800" dirty="0"/>
              <a:t>(Perozzi et al. 2014)</a:t>
            </a:r>
          </a:p>
          <a:p>
            <a:pPr marL="745997" indent="-293369" defTabSz="452627">
              <a:spcBef>
                <a:spcPts val="0"/>
              </a:spcBef>
              <a:defRPr sz="2376">
                <a:latin typeface="Hannotate SC Regular"/>
                <a:ea typeface="Hannotate SC Regular"/>
                <a:cs typeface="Hannotate SC Regular"/>
                <a:sym typeface="Hannotate SC Regular"/>
              </a:defRPr>
            </a:pPr>
            <a:r>
              <a:rPr sz="2400" dirty="0" smtClean="0"/>
              <a:t>Lack</a:t>
            </a:r>
            <a:r>
              <a:rPr lang="en-US" sz="2400" dirty="0" smtClean="0"/>
              <a:t>s</a:t>
            </a:r>
            <a:r>
              <a:rPr sz="2400" dirty="0" smtClean="0"/>
              <a:t> </a:t>
            </a:r>
            <a:r>
              <a:rPr sz="2400" dirty="0"/>
              <a:t>a clear objective function</a:t>
            </a:r>
          </a:p>
          <a:p>
            <a:pPr marL="745997" indent="-293369" defTabSz="452627">
              <a:spcBef>
                <a:spcPts val="0"/>
              </a:spcBef>
              <a:defRPr sz="2376">
                <a:latin typeface="Hannotate SC Regular"/>
                <a:ea typeface="Hannotate SC Regular"/>
                <a:cs typeface="Hannotate SC Regular"/>
                <a:sym typeface="Hannotate SC Regular"/>
              </a:defRPr>
            </a:pPr>
            <a:r>
              <a:rPr sz="2400" dirty="0"/>
              <a:t>Binary edges </a:t>
            </a:r>
            <a:r>
              <a:rPr sz="2400" dirty="0" smtClean="0"/>
              <a:t>only</a:t>
            </a:r>
            <a:endParaRPr lang="en-US" sz="2400" dirty="0" smtClean="0"/>
          </a:p>
        </p:txBody>
      </p:sp>
      <p:sp>
        <p:nvSpPr>
          <p:cNvPr id="330" name="Shape 33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Tree>
    <p:extLst>
      <p:ext uri="{BB962C8B-B14F-4D97-AF65-F5344CB8AC3E}">
        <p14:creationId xmlns:p14="http://schemas.microsoft.com/office/powerpoint/2010/main" val="8325270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xfrm>
            <a:off x="952500" y="444500"/>
            <a:ext cx="12052300" cy="2159000"/>
          </a:xfrm>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dirty="0"/>
              <a:t>LINE: Large-scale Information Network Embedding </a:t>
            </a:r>
            <a:r>
              <a:rPr dirty="0" smtClean="0"/>
              <a:t>(</a:t>
            </a:r>
            <a:r>
              <a:rPr lang="en-US" b="1" dirty="0"/>
              <a:t>M</a:t>
            </a:r>
            <a:r>
              <a:rPr lang="en-US" b="1" dirty="0" smtClean="0"/>
              <a:t>ost</a:t>
            </a:r>
            <a:r>
              <a:rPr lang="zh-CN" altLang="en-US" b="1" dirty="0" smtClean="0"/>
              <a:t> </a:t>
            </a:r>
            <a:r>
              <a:rPr lang="en-US" altLang="zh-CN" b="1" dirty="0" smtClean="0"/>
              <a:t>Cited</a:t>
            </a:r>
            <a:r>
              <a:rPr lang="zh-CN" altLang="en-US" b="1" dirty="0" smtClean="0"/>
              <a:t> </a:t>
            </a:r>
            <a:r>
              <a:rPr lang="en-US" altLang="zh-CN" b="1" dirty="0" smtClean="0"/>
              <a:t>Paper</a:t>
            </a:r>
            <a:r>
              <a:rPr lang="zh-CN" altLang="en-US" b="1" dirty="0" smtClean="0"/>
              <a:t> </a:t>
            </a:r>
            <a:r>
              <a:rPr lang="en-US" altLang="zh-CN" b="1" dirty="0" smtClean="0"/>
              <a:t>of</a:t>
            </a:r>
            <a:r>
              <a:rPr lang="zh-CN" altLang="en-US" b="1" dirty="0" smtClean="0"/>
              <a:t> </a:t>
            </a:r>
            <a:r>
              <a:rPr lang="en-US" altLang="zh-CN" b="1" dirty="0" smtClean="0"/>
              <a:t>WWW</a:t>
            </a:r>
            <a:r>
              <a:rPr lang="zh-CN" altLang="en-US" b="1" dirty="0" smtClean="0"/>
              <a:t> </a:t>
            </a:r>
            <a:r>
              <a:rPr lang="en-US" altLang="zh-CN" b="1" dirty="0" smtClean="0"/>
              <a:t>2015</a:t>
            </a:r>
            <a:r>
              <a:rPr dirty="0" smtClean="0"/>
              <a:t>)</a:t>
            </a:r>
            <a:endParaRPr dirty="0"/>
          </a:p>
        </p:txBody>
      </p:sp>
      <p:sp>
        <p:nvSpPr>
          <p:cNvPr id="333" name="Shape 333"/>
          <p:cNvSpPr>
            <a:spLocks noGrp="1"/>
          </p:cNvSpPr>
          <p:nvPr>
            <p:ph type="body" idx="1"/>
          </p:nvPr>
        </p:nvSpPr>
        <p:spPr>
          <a:xfrm>
            <a:off x="952500" y="2375731"/>
            <a:ext cx="11099800" cy="4492625"/>
          </a:xfrm>
          <a:prstGeom prst="rect">
            <a:avLst/>
          </a:prstGeom>
        </p:spPr>
        <p:txBody>
          <a:bodyPr/>
          <a:lstStyle/>
          <a:p>
            <a:pPr marL="345722" indent="-345722" defTabSz="457200">
              <a:spcBef>
                <a:spcPts val="0"/>
              </a:spcBef>
              <a:defRPr sz="3200">
                <a:latin typeface="Hannotate SC Regular"/>
                <a:ea typeface="Hannotate SC Regular"/>
                <a:cs typeface="Hannotate SC Regular"/>
                <a:sym typeface="Hannotate SC Regular"/>
              </a:defRPr>
            </a:pPr>
            <a:r>
              <a:rPr dirty="0"/>
              <a:t>Arbitrary types of networks</a:t>
            </a:r>
          </a:p>
          <a:p>
            <a:pPr marL="753533" indent="-296333" defTabSz="457200">
              <a:spcBef>
                <a:spcPts val="0"/>
              </a:spcBef>
              <a:defRPr sz="2800">
                <a:latin typeface="Hannotate SC Regular"/>
                <a:ea typeface="Hannotate SC Regular"/>
                <a:cs typeface="Hannotate SC Regular"/>
                <a:sym typeface="Hannotate SC Regular"/>
              </a:defRPr>
            </a:pPr>
            <a:r>
              <a:rPr dirty="0"/>
              <a:t>Directed, undirected, and/or weighted</a:t>
            </a:r>
          </a:p>
          <a:p>
            <a:pPr marL="345722" indent="-345722" defTabSz="457200">
              <a:spcBef>
                <a:spcPts val="0"/>
              </a:spcBef>
              <a:defRPr sz="3200">
                <a:latin typeface="Hannotate SC Regular"/>
                <a:ea typeface="Hannotate SC Regular"/>
                <a:cs typeface="Hannotate SC Regular"/>
                <a:sym typeface="Hannotate SC Regular"/>
              </a:defRPr>
            </a:pPr>
            <a:r>
              <a:rPr dirty="0"/>
              <a:t>Clear objective function</a:t>
            </a:r>
          </a:p>
          <a:p>
            <a:pPr marL="753533" indent="-296333" defTabSz="457200">
              <a:spcBef>
                <a:spcPts val="0"/>
              </a:spcBef>
              <a:defRPr sz="2800">
                <a:latin typeface="Hannotate SC Regular"/>
                <a:ea typeface="Hannotate SC Regular"/>
                <a:cs typeface="Hannotate SC Regular"/>
                <a:sym typeface="Hannotate SC Regular"/>
              </a:defRPr>
            </a:pPr>
            <a:r>
              <a:rPr dirty="0"/>
              <a:t>Preserve the first-order and second-order proximity</a:t>
            </a:r>
          </a:p>
          <a:p>
            <a:pPr marL="345722" indent="-345722" defTabSz="457200">
              <a:spcBef>
                <a:spcPts val="0"/>
              </a:spcBef>
              <a:defRPr sz="3200">
                <a:latin typeface="Hannotate SC Regular"/>
                <a:ea typeface="Hannotate SC Regular"/>
                <a:cs typeface="Hannotate SC Regular"/>
                <a:sym typeface="Hannotate SC Regular"/>
              </a:defRPr>
            </a:pPr>
            <a:r>
              <a:rPr dirty="0"/>
              <a:t>Scalable</a:t>
            </a:r>
          </a:p>
          <a:p>
            <a:pPr marL="753533" indent="-296333" defTabSz="457200">
              <a:spcBef>
                <a:spcPts val="0"/>
              </a:spcBef>
              <a:defRPr sz="2800">
                <a:latin typeface="Hannotate SC Regular"/>
                <a:ea typeface="Hannotate SC Regular"/>
                <a:cs typeface="Hannotate SC Regular"/>
                <a:sym typeface="Hannotate SC Regular"/>
              </a:defRPr>
            </a:pPr>
            <a:r>
              <a:rPr dirty="0"/>
              <a:t>Asynchronous stochastic gradient descent</a:t>
            </a:r>
          </a:p>
          <a:p>
            <a:pPr marL="753533" indent="-296333" defTabSz="457200">
              <a:spcBef>
                <a:spcPts val="0"/>
              </a:spcBef>
              <a:defRPr sz="2800">
                <a:latin typeface="Hannotate SC Regular"/>
                <a:ea typeface="Hannotate SC Regular"/>
                <a:cs typeface="Hannotate SC Regular"/>
                <a:sym typeface="Hannotate SC Regular"/>
              </a:defRPr>
            </a:pPr>
            <a:r>
              <a:rPr dirty="0" smtClean="0"/>
              <a:t>Millions </a:t>
            </a:r>
            <a:r>
              <a:rPr dirty="0"/>
              <a:t>of nodes and billions of edges: a coupe of hours on a single machine</a:t>
            </a:r>
          </a:p>
        </p:txBody>
      </p:sp>
      <p:sp>
        <p:nvSpPr>
          <p:cNvPr id="334" name="Shape 33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t>First-order Proximity</a:t>
            </a:r>
          </a:p>
        </p:txBody>
      </p:sp>
      <p:sp>
        <p:nvSpPr>
          <p:cNvPr id="343" name="Shape 34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344" name="Shape 344"/>
          <p:cNvSpPr/>
          <p:nvPr/>
        </p:nvSpPr>
        <p:spPr>
          <a:xfrm>
            <a:off x="1803697" y="6286400"/>
            <a:ext cx="9515425"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345722" indent="-345722" algn="l" defTabSz="457200">
              <a:buSzPct val="75000"/>
              <a:buChar char="•"/>
              <a:defRPr sz="2800">
                <a:latin typeface="Hannotate SC Regular"/>
                <a:ea typeface="Hannotate SC Regular"/>
                <a:cs typeface="Hannotate SC Regular"/>
                <a:sym typeface="Hannotate SC Regular"/>
              </a:defRPr>
            </a:pPr>
            <a:r>
              <a:rPr dirty="0"/>
              <a:t>The local pairwise proximity between the </a:t>
            </a:r>
            <a:r>
              <a:rPr lang="en-US" dirty="0" smtClean="0"/>
              <a:t>nodes</a:t>
            </a:r>
            <a:endParaRPr dirty="0"/>
          </a:p>
          <a:p>
            <a:pPr marL="345722" indent="-345722" algn="l" defTabSz="457200">
              <a:buSzPct val="75000"/>
              <a:buChar char="•"/>
              <a:defRPr sz="2800">
                <a:latin typeface="Hannotate SC Regular"/>
                <a:ea typeface="Hannotate SC Regular"/>
                <a:cs typeface="Hannotate SC Regular"/>
                <a:sym typeface="Hannotate SC Regular"/>
              </a:defRPr>
            </a:pPr>
            <a:r>
              <a:rPr dirty="0"/>
              <a:t>However, many links between the </a:t>
            </a:r>
            <a:r>
              <a:rPr lang="en-US" dirty="0" smtClean="0"/>
              <a:t>nodes</a:t>
            </a:r>
            <a:r>
              <a:rPr lang="zh-CN" altLang="en-US" dirty="0" smtClean="0"/>
              <a:t> </a:t>
            </a:r>
            <a:r>
              <a:rPr dirty="0" smtClean="0"/>
              <a:t>are </a:t>
            </a:r>
            <a:r>
              <a:rPr lang="en-US" dirty="0" smtClean="0"/>
              <a:t>not</a:t>
            </a:r>
            <a:r>
              <a:rPr lang="zh-CN" altLang="en-US" dirty="0" smtClean="0"/>
              <a:t> </a:t>
            </a:r>
            <a:r>
              <a:rPr lang="en-US" altLang="zh-CN" dirty="0" smtClean="0"/>
              <a:t>observed</a:t>
            </a:r>
            <a:endParaRPr dirty="0"/>
          </a:p>
          <a:p>
            <a:pPr marL="753533" indent="-296333" algn="l" defTabSz="457200">
              <a:buSzPct val="75000"/>
              <a:buChar char="•"/>
              <a:defRPr sz="2400">
                <a:latin typeface="Hannotate SC Regular"/>
                <a:ea typeface="Hannotate SC Regular"/>
                <a:cs typeface="Hannotate SC Regular"/>
                <a:sym typeface="Hannotate SC Regular"/>
              </a:defRPr>
            </a:pPr>
            <a:r>
              <a:rPr dirty="0"/>
              <a:t>Not sufficient for preserving the entire network structure</a:t>
            </a:r>
          </a:p>
        </p:txBody>
      </p:sp>
      <p:grpSp>
        <p:nvGrpSpPr>
          <p:cNvPr id="5" name="Group 4"/>
          <p:cNvGrpSpPr/>
          <p:nvPr/>
        </p:nvGrpSpPr>
        <p:grpSpPr>
          <a:xfrm>
            <a:off x="2780490" y="3088571"/>
            <a:ext cx="4229910" cy="2702121"/>
            <a:chOff x="8576658" y="2814690"/>
            <a:chExt cx="3551841" cy="2316329"/>
          </a:xfrm>
        </p:grpSpPr>
        <p:sp>
          <p:nvSpPr>
            <p:cNvPr id="9" name="Flowchart: Connector 5"/>
            <p:cNvSpPr>
              <a:spLocks noChangeAspect="1"/>
            </p:cNvSpPr>
            <p:nvPr/>
          </p:nvSpPr>
          <p:spPr>
            <a:xfrm>
              <a:off x="9969316" y="3838417"/>
              <a:ext cx="365473" cy="380078"/>
            </a:xfrm>
            <a:prstGeom prst="flowChartConnector">
              <a:avLst/>
            </a:prstGeom>
            <a:solidFill>
              <a:srgbClr val="FF6600"/>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7"/>
            <p:cNvSpPr>
              <a:spLocks noChangeAspect="1"/>
            </p:cNvSpPr>
            <p:nvPr/>
          </p:nvSpPr>
          <p:spPr>
            <a:xfrm>
              <a:off x="11631758" y="4322420"/>
              <a:ext cx="365473" cy="380078"/>
            </a:xfrm>
            <a:prstGeom prst="flowChartConnector">
              <a:avLst/>
            </a:prstGeom>
            <a:solidFill>
              <a:srgbClr val="3366FF"/>
            </a:solid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8"/>
            <p:cNvSpPr>
              <a:spLocks noChangeAspect="1"/>
            </p:cNvSpPr>
            <p:nvPr/>
          </p:nvSpPr>
          <p:spPr>
            <a:xfrm>
              <a:off x="9901133" y="3353782"/>
              <a:ext cx="365473" cy="380078"/>
            </a:xfrm>
            <a:prstGeom prst="flowChartConnector">
              <a:avLst/>
            </a:prstGeom>
            <a:solidFill>
              <a:srgbClr val="3366FF"/>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9"/>
            <p:cNvSpPr>
              <a:spLocks noChangeAspect="1"/>
            </p:cNvSpPr>
            <p:nvPr/>
          </p:nvSpPr>
          <p:spPr>
            <a:xfrm>
              <a:off x="9230606" y="2814690"/>
              <a:ext cx="365473" cy="380078"/>
            </a:xfrm>
            <a:prstGeom prst="flowChartConnector">
              <a:avLst/>
            </a:prstGeom>
            <a:solidFill>
              <a:srgbClr val="3366FF"/>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0"/>
            <p:cNvSpPr>
              <a:spLocks noChangeAspect="1"/>
            </p:cNvSpPr>
            <p:nvPr/>
          </p:nvSpPr>
          <p:spPr>
            <a:xfrm>
              <a:off x="10632241" y="3804457"/>
              <a:ext cx="365473" cy="380078"/>
            </a:xfrm>
            <a:prstGeom prst="flowChartConnector">
              <a:avLst/>
            </a:prstGeom>
            <a:solidFill>
              <a:srgbClr val="FF6600"/>
            </a:solid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1"/>
            <p:cNvSpPr>
              <a:spLocks noChangeAspect="1"/>
            </p:cNvSpPr>
            <p:nvPr/>
          </p:nvSpPr>
          <p:spPr>
            <a:xfrm>
              <a:off x="8576658" y="4056696"/>
              <a:ext cx="365473" cy="380078"/>
            </a:xfrm>
            <a:prstGeom prst="flowChartConnector">
              <a:avLst/>
            </a:prstGeom>
            <a:solidFill>
              <a:srgbClr val="3366FF"/>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2"/>
            <p:cNvSpPr>
              <a:spLocks noChangeAspect="1"/>
            </p:cNvSpPr>
            <p:nvPr/>
          </p:nvSpPr>
          <p:spPr>
            <a:xfrm>
              <a:off x="11445058" y="3177652"/>
              <a:ext cx="365473" cy="380078"/>
            </a:xfrm>
            <a:prstGeom prst="flowChartConnector">
              <a:avLst/>
            </a:prstGeom>
            <a:solidFill>
              <a:srgbClr val="3366FF"/>
            </a:solid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3"/>
            <p:cNvSpPr>
              <a:spLocks noChangeAspect="1"/>
            </p:cNvSpPr>
            <p:nvPr/>
          </p:nvSpPr>
          <p:spPr>
            <a:xfrm>
              <a:off x="9017069" y="4750941"/>
              <a:ext cx="365473" cy="380078"/>
            </a:xfrm>
            <a:prstGeom prst="flowChartConnector">
              <a:avLst/>
            </a:prstGeom>
            <a:solidFill>
              <a:srgbClr val="3366FF"/>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4"/>
            <p:cNvSpPr>
              <a:spLocks noChangeAspect="1"/>
            </p:cNvSpPr>
            <p:nvPr/>
          </p:nvSpPr>
          <p:spPr>
            <a:xfrm>
              <a:off x="8620531" y="3232303"/>
              <a:ext cx="365473" cy="380078"/>
            </a:xfrm>
            <a:prstGeom prst="flowChartConnector">
              <a:avLst/>
            </a:prstGeom>
            <a:solidFill>
              <a:srgbClr val="3366FF"/>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5"/>
            <p:cNvSpPr>
              <a:spLocks noChangeAspect="1"/>
            </p:cNvSpPr>
            <p:nvPr/>
          </p:nvSpPr>
          <p:spPr>
            <a:xfrm>
              <a:off x="11763026" y="3675140"/>
              <a:ext cx="365473" cy="380078"/>
            </a:xfrm>
            <a:prstGeom prst="flowChartConnector">
              <a:avLst/>
            </a:prstGeom>
            <a:solidFill>
              <a:srgbClr val="3366FF"/>
            </a:solid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8" idx="5"/>
              <a:endCxn id="9" idx="2"/>
            </p:cNvCxnSpPr>
            <p:nvPr/>
          </p:nvCxnSpPr>
          <p:spPr>
            <a:xfrm>
              <a:off x="8932482" y="3556721"/>
              <a:ext cx="1036835" cy="471736"/>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6"/>
              <a:endCxn id="9" idx="2"/>
            </p:cNvCxnSpPr>
            <p:nvPr/>
          </p:nvCxnSpPr>
          <p:spPr>
            <a:xfrm flipV="1">
              <a:off x="8942131" y="4028457"/>
              <a:ext cx="1027186" cy="218279"/>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7" idx="7"/>
              <a:endCxn id="9" idx="2"/>
            </p:cNvCxnSpPr>
            <p:nvPr/>
          </p:nvCxnSpPr>
          <p:spPr>
            <a:xfrm flipV="1">
              <a:off x="9329019" y="4028457"/>
              <a:ext cx="640297" cy="778144"/>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2"/>
              <a:endCxn id="13" idx="4"/>
            </p:cNvCxnSpPr>
            <p:nvPr/>
          </p:nvCxnSpPr>
          <p:spPr>
            <a:xfrm flipH="1" flipV="1">
              <a:off x="9413343" y="3194768"/>
              <a:ext cx="555973" cy="833688"/>
            </a:xfrm>
            <a:prstGeom prst="line">
              <a:avLst/>
            </a:prstGeom>
            <a:ln>
              <a:headEnd type="none"/>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3" idx="4"/>
              <a:endCxn id="12" idx="2"/>
            </p:cNvCxnSpPr>
            <p:nvPr/>
          </p:nvCxnSpPr>
          <p:spPr>
            <a:xfrm>
              <a:off x="9413343" y="3194768"/>
              <a:ext cx="487790" cy="349053"/>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8" idx="5"/>
              <a:endCxn id="12" idx="2"/>
            </p:cNvCxnSpPr>
            <p:nvPr/>
          </p:nvCxnSpPr>
          <p:spPr>
            <a:xfrm flipV="1">
              <a:off x="8932482" y="3543822"/>
              <a:ext cx="968651" cy="12899"/>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7"/>
              <a:endCxn id="12" idx="2"/>
            </p:cNvCxnSpPr>
            <p:nvPr/>
          </p:nvCxnSpPr>
          <p:spPr>
            <a:xfrm flipV="1">
              <a:off x="9329019" y="3543822"/>
              <a:ext cx="572114" cy="1262779"/>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5" idx="6"/>
              <a:endCxn id="12" idx="2"/>
            </p:cNvCxnSpPr>
            <p:nvPr/>
          </p:nvCxnSpPr>
          <p:spPr>
            <a:xfrm flipV="1">
              <a:off x="8942131" y="3543822"/>
              <a:ext cx="959002" cy="702912"/>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6" idx="3"/>
              <a:endCxn id="14" idx="6"/>
            </p:cNvCxnSpPr>
            <p:nvPr/>
          </p:nvCxnSpPr>
          <p:spPr>
            <a:xfrm flipH="1">
              <a:off x="10997714" y="3502069"/>
              <a:ext cx="500866" cy="492426"/>
            </a:xfrm>
            <a:prstGeom prst="line">
              <a:avLst/>
            </a:prstGeom>
            <a:ln w="38100" cmpd="sng"/>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4" idx="6"/>
              <a:endCxn id="19" idx="2"/>
            </p:cNvCxnSpPr>
            <p:nvPr/>
          </p:nvCxnSpPr>
          <p:spPr>
            <a:xfrm flipV="1">
              <a:off x="10997714" y="3865179"/>
              <a:ext cx="765312" cy="129317"/>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4" idx="6"/>
              <a:endCxn id="11" idx="1"/>
            </p:cNvCxnSpPr>
            <p:nvPr/>
          </p:nvCxnSpPr>
          <p:spPr>
            <a:xfrm>
              <a:off x="10997714" y="3994496"/>
              <a:ext cx="687567" cy="383585"/>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9" idx="6"/>
              <a:endCxn id="14" idx="2"/>
            </p:cNvCxnSpPr>
            <p:nvPr/>
          </p:nvCxnSpPr>
          <p:spPr>
            <a:xfrm flipV="1">
              <a:off x="10334789" y="3994496"/>
              <a:ext cx="297452" cy="33960"/>
            </a:xfrm>
            <a:prstGeom prst="line">
              <a:avLst/>
            </a:prstGeom>
            <a:ln w="76200" cmpd="sng"/>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364239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t>Second-order Proximity</a:t>
            </a:r>
          </a:p>
        </p:txBody>
      </p:sp>
      <p:sp>
        <p:nvSpPr>
          <p:cNvPr id="350" name="Shape 35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351" name="Shape 351"/>
          <p:cNvSpPr/>
          <p:nvPr/>
        </p:nvSpPr>
        <p:spPr>
          <a:xfrm>
            <a:off x="1273541" y="7321022"/>
            <a:ext cx="10054034"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345722" indent="-345722" algn="l" defTabSz="457200">
              <a:buSzPct val="75000"/>
              <a:buChar char="•"/>
              <a:defRPr sz="2800">
                <a:solidFill>
                  <a:schemeClr val="accent5"/>
                </a:solidFill>
                <a:latin typeface="Hannotate SC Regular"/>
                <a:ea typeface="Hannotate SC Regular"/>
                <a:cs typeface="Hannotate SC Regular"/>
                <a:sym typeface="Hannotate SC Regular"/>
              </a:defRPr>
            </a:pPr>
            <a:r>
              <a:rPr dirty="0">
                <a:solidFill>
                  <a:srgbClr val="000000"/>
                </a:solidFill>
              </a:rPr>
              <a:t>Proximity between the</a:t>
            </a:r>
            <a:r>
              <a:rPr dirty="0">
                <a:solidFill>
                  <a:srgbClr val="00BEF3"/>
                </a:solidFill>
              </a:rPr>
              <a:t> </a:t>
            </a:r>
            <a:r>
              <a:rPr dirty="0">
                <a:solidFill>
                  <a:srgbClr val="0000FF"/>
                </a:solidFill>
              </a:rPr>
              <a:t>neighborhood structures </a:t>
            </a:r>
            <a:r>
              <a:rPr dirty="0">
                <a:solidFill>
                  <a:srgbClr val="000000"/>
                </a:solidFill>
              </a:rPr>
              <a:t>of the </a:t>
            </a:r>
            <a:r>
              <a:rPr lang="en-US" dirty="0" smtClean="0">
                <a:solidFill>
                  <a:srgbClr val="000000"/>
                </a:solidFill>
              </a:rPr>
              <a:t>nodes</a:t>
            </a:r>
            <a:endParaRPr dirty="0">
              <a:solidFill>
                <a:srgbClr val="000000"/>
              </a:solidFill>
            </a:endParaRPr>
          </a:p>
        </p:txBody>
      </p:sp>
      <p:sp>
        <p:nvSpPr>
          <p:cNvPr id="352" name="Shape 352"/>
          <p:cNvSpPr/>
          <p:nvPr/>
        </p:nvSpPr>
        <p:spPr>
          <a:xfrm>
            <a:off x="3736336" y="1995160"/>
            <a:ext cx="9489777"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defTabSz="457200">
              <a:defRPr sz="2400">
                <a:solidFill>
                  <a:schemeClr val="accent1">
                    <a:hueOff val="273561"/>
                    <a:satOff val="2937"/>
                    <a:lumOff val="-22233"/>
                  </a:schemeClr>
                </a:solidFill>
                <a:latin typeface="HanziPen SC Regular"/>
                <a:ea typeface="HanziPen SC Regular"/>
                <a:cs typeface="HanziPen SC Regular"/>
                <a:sym typeface="HanziPen SC Regular"/>
              </a:defRPr>
            </a:pPr>
            <a:r>
              <a:rPr dirty="0"/>
              <a:t>“The degree of overlap of two people’s friendship networks </a:t>
            </a:r>
            <a:endParaRPr lang="en-US" dirty="0" smtClean="0"/>
          </a:p>
          <a:p>
            <a:pPr algn="l" defTabSz="457200">
              <a:defRPr sz="2400">
                <a:solidFill>
                  <a:schemeClr val="accent1">
                    <a:hueOff val="273561"/>
                    <a:satOff val="2937"/>
                    <a:lumOff val="-22233"/>
                  </a:schemeClr>
                </a:solidFill>
                <a:latin typeface="HanziPen SC Regular"/>
                <a:ea typeface="HanziPen SC Regular"/>
                <a:cs typeface="HanziPen SC Regular"/>
                <a:sym typeface="HanziPen SC Regular"/>
              </a:defRPr>
            </a:pPr>
            <a:r>
              <a:rPr dirty="0" smtClean="0"/>
              <a:t>correlates with </a:t>
            </a:r>
            <a:r>
              <a:rPr dirty="0"/>
              <a:t>the strength of ties between them” </a:t>
            </a:r>
            <a:endParaRPr lang="en-US" dirty="0" smtClean="0"/>
          </a:p>
          <a:p>
            <a:pPr algn="l" defTabSz="457200">
              <a:defRPr sz="2400">
                <a:solidFill>
                  <a:schemeClr val="accent1">
                    <a:hueOff val="273561"/>
                    <a:satOff val="2937"/>
                    <a:lumOff val="-22233"/>
                  </a:schemeClr>
                </a:solidFill>
                <a:latin typeface="HanziPen SC Regular"/>
                <a:ea typeface="HanziPen SC Regular"/>
                <a:cs typeface="HanziPen SC Regular"/>
                <a:sym typeface="HanziPen SC Regular"/>
              </a:defRPr>
            </a:pPr>
            <a:r>
              <a:rPr dirty="0" smtClean="0"/>
              <a:t>--</a:t>
            </a:r>
            <a:r>
              <a:rPr dirty="0"/>
              <a:t>Mark Granovetter</a:t>
            </a:r>
          </a:p>
        </p:txBody>
      </p:sp>
      <p:sp>
        <p:nvSpPr>
          <p:cNvPr id="353" name="Shape 353"/>
          <p:cNvSpPr/>
          <p:nvPr/>
        </p:nvSpPr>
        <p:spPr>
          <a:xfrm>
            <a:off x="3253916" y="6008283"/>
            <a:ext cx="7950895"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defTabSz="457200">
              <a:defRPr sz="2400">
                <a:solidFill>
                  <a:schemeClr val="accent1">
                    <a:hueOff val="273561"/>
                    <a:satOff val="2937"/>
                    <a:lumOff val="-22233"/>
                  </a:schemeClr>
                </a:solidFill>
                <a:latin typeface="HanziPen SC Regular"/>
                <a:ea typeface="HanziPen SC Regular"/>
                <a:cs typeface="HanziPen SC Regular"/>
                <a:sym typeface="HanziPen SC Regular"/>
              </a:defRPr>
            </a:pPr>
            <a:r>
              <a:rPr dirty="0"/>
              <a:t>“You shall know a word by the company it keeps”  </a:t>
            </a:r>
            <a:endParaRPr lang="en-US" dirty="0" smtClean="0"/>
          </a:p>
          <a:p>
            <a:pPr algn="l" defTabSz="457200">
              <a:defRPr sz="2400">
                <a:solidFill>
                  <a:schemeClr val="accent1">
                    <a:hueOff val="273561"/>
                    <a:satOff val="2937"/>
                    <a:lumOff val="-22233"/>
                  </a:schemeClr>
                </a:solidFill>
                <a:latin typeface="HanziPen SC Regular"/>
                <a:ea typeface="HanziPen SC Regular"/>
                <a:cs typeface="HanziPen SC Regular"/>
                <a:sym typeface="HanziPen SC Regular"/>
              </a:defRPr>
            </a:pPr>
            <a:r>
              <a:rPr dirty="0" smtClean="0"/>
              <a:t>--</a:t>
            </a:r>
            <a:r>
              <a:rPr dirty="0"/>
              <a:t>John Rupert Firth </a:t>
            </a:r>
          </a:p>
        </p:txBody>
      </p:sp>
      <p:sp>
        <p:nvSpPr>
          <p:cNvPr id="9" name="Freeform 8"/>
          <p:cNvSpPr/>
          <p:nvPr/>
        </p:nvSpPr>
        <p:spPr>
          <a:xfrm>
            <a:off x="2574676" y="3088571"/>
            <a:ext cx="1706939" cy="2584929"/>
          </a:xfrm>
          <a:custGeom>
            <a:avLst/>
            <a:gdLst>
              <a:gd name="connsiteX0" fmla="*/ 308930 w 2008329"/>
              <a:gd name="connsiteY0" fmla="*/ 772163 h 3474507"/>
              <a:gd name="connsiteX1" fmla="*/ 1081255 w 2008329"/>
              <a:gd name="connsiteY1" fmla="*/ 17075 h 3474507"/>
              <a:gd name="connsiteX2" fmla="*/ 1887905 w 2008329"/>
              <a:gd name="connsiteY2" fmla="*/ 291652 h 3474507"/>
              <a:gd name="connsiteX3" fmla="*/ 1887905 w 2008329"/>
              <a:gd name="connsiteY3" fmla="*/ 823646 h 3474507"/>
              <a:gd name="connsiteX4" fmla="*/ 1132743 w 2008329"/>
              <a:gd name="connsiteY4" fmla="*/ 1664539 h 3474507"/>
              <a:gd name="connsiteX5" fmla="*/ 1338696 w 2008329"/>
              <a:gd name="connsiteY5" fmla="*/ 2282338 h 3474507"/>
              <a:gd name="connsiteX6" fmla="*/ 2008044 w 2008329"/>
              <a:gd name="connsiteY6" fmla="*/ 2831493 h 3474507"/>
              <a:gd name="connsiteX7" fmla="*/ 1407347 w 2008329"/>
              <a:gd name="connsiteY7" fmla="*/ 3466453 h 3474507"/>
              <a:gd name="connsiteX8" fmla="*/ 343256 w 2008329"/>
              <a:gd name="connsiteY8" fmla="*/ 3071748 h 3474507"/>
              <a:gd name="connsiteX9" fmla="*/ 0 w 2008329"/>
              <a:gd name="connsiteY9" fmla="*/ 1492928 h 3474507"/>
              <a:gd name="connsiteX10" fmla="*/ 343256 w 2008329"/>
              <a:gd name="connsiteY10" fmla="*/ 720679 h 347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329" h="3474507">
                <a:moveTo>
                  <a:pt x="308930" y="772163"/>
                </a:moveTo>
                <a:cubicBezTo>
                  <a:pt x="563511" y="434661"/>
                  <a:pt x="818093" y="97160"/>
                  <a:pt x="1081255" y="17075"/>
                </a:cubicBezTo>
                <a:cubicBezTo>
                  <a:pt x="1344418" y="-63010"/>
                  <a:pt x="1753463" y="157223"/>
                  <a:pt x="1887905" y="291652"/>
                </a:cubicBezTo>
                <a:cubicBezTo>
                  <a:pt x="2022347" y="426080"/>
                  <a:pt x="2013765" y="594832"/>
                  <a:pt x="1887905" y="823646"/>
                </a:cubicBezTo>
                <a:cubicBezTo>
                  <a:pt x="1762045" y="1052460"/>
                  <a:pt x="1224278" y="1421424"/>
                  <a:pt x="1132743" y="1664539"/>
                </a:cubicBezTo>
                <a:cubicBezTo>
                  <a:pt x="1041208" y="1907654"/>
                  <a:pt x="1192813" y="2087846"/>
                  <a:pt x="1338696" y="2282338"/>
                </a:cubicBezTo>
                <a:cubicBezTo>
                  <a:pt x="1484579" y="2476830"/>
                  <a:pt x="1996602" y="2634141"/>
                  <a:pt x="2008044" y="2831493"/>
                </a:cubicBezTo>
                <a:cubicBezTo>
                  <a:pt x="2019486" y="3028845"/>
                  <a:pt x="1684812" y="3426411"/>
                  <a:pt x="1407347" y="3466453"/>
                </a:cubicBezTo>
                <a:cubicBezTo>
                  <a:pt x="1129882" y="3506495"/>
                  <a:pt x="577814" y="3400669"/>
                  <a:pt x="343256" y="3071748"/>
                </a:cubicBezTo>
                <a:cubicBezTo>
                  <a:pt x="108698" y="2742827"/>
                  <a:pt x="0" y="1884773"/>
                  <a:pt x="0" y="1492928"/>
                </a:cubicBezTo>
                <a:cubicBezTo>
                  <a:pt x="0" y="1101083"/>
                  <a:pt x="343256" y="720679"/>
                  <a:pt x="343256" y="720679"/>
                </a:cubicBezTo>
              </a:path>
            </a:pathLst>
          </a:custGeom>
          <a:solidFill>
            <a:schemeClr val="accent4">
              <a:lumMod val="40000"/>
              <a:lumOff val="60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6" name="Group 55"/>
          <p:cNvGrpSpPr/>
          <p:nvPr/>
        </p:nvGrpSpPr>
        <p:grpSpPr>
          <a:xfrm>
            <a:off x="2780490" y="3088571"/>
            <a:ext cx="4229910" cy="2702121"/>
            <a:chOff x="8576658" y="2814690"/>
            <a:chExt cx="3551841" cy="2316329"/>
          </a:xfrm>
        </p:grpSpPr>
        <p:sp>
          <p:nvSpPr>
            <p:cNvPr id="57" name="Flowchart: Connector 5"/>
            <p:cNvSpPr>
              <a:spLocks noChangeAspect="1"/>
            </p:cNvSpPr>
            <p:nvPr/>
          </p:nvSpPr>
          <p:spPr>
            <a:xfrm>
              <a:off x="9969316" y="3838417"/>
              <a:ext cx="365473" cy="380078"/>
            </a:xfrm>
            <a:prstGeom prst="flowChartConnector">
              <a:avLst/>
            </a:prstGeom>
            <a:solidFill>
              <a:srgbClr val="FF6600"/>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7"/>
            <p:cNvSpPr>
              <a:spLocks noChangeAspect="1"/>
            </p:cNvSpPr>
            <p:nvPr/>
          </p:nvSpPr>
          <p:spPr>
            <a:xfrm>
              <a:off x="11631758" y="4322420"/>
              <a:ext cx="365473" cy="380078"/>
            </a:xfrm>
            <a:prstGeom prst="flowChartConnector">
              <a:avLst/>
            </a:prstGeom>
            <a:solidFill>
              <a:srgbClr val="3366FF"/>
            </a:solid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8"/>
            <p:cNvSpPr>
              <a:spLocks noChangeAspect="1"/>
            </p:cNvSpPr>
            <p:nvPr/>
          </p:nvSpPr>
          <p:spPr>
            <a:xfrm>
              <a:off x="9901133" y="3353782"/>
              <a:ext cx="365473" cy="380078"/>
            </a:xfrm>
            <a:prstGeom prst="flowChartConnector">
              <a:avLst/>
            </a:prstGeom>
            <a:solidFill>
              <a:srgbClr val="FF6600"/>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9"/>
            <p:cNvSpPr>
              <a:spLocks noChangeAspect="1"/>
            </p:cNvSpPr>
            <p:nvPr/>
          </p:nvSpPr>
          <p:spPr>
            <a:xfrm>
              <a:off x="9230606" y="2814690"/>
              <a:ext cx="365473" cy="380078"/>
            </a:xfrm>
            <a:prstGeom prst="flowChartConnector">
              <a:avLst/>
            </a:prstGeom>
            <a:solidFill>
              <a:srgbClr val="3366FF"/>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10"/>
            <p:cNvSpPr>
              <a:spLocks noChangeAspect="1"/>
            </p:cNvSpPr>
            <p:nvPr/>
          </p:nvSpPr>
          <p:spPr>
            <a:xfrm>
              <a:off x="10632241" y="3804457"/>
              <a:ext cx="365473" cy="380078"/>
            </a:xfrm>
            <a:prstGeom prst="flowChartConnector">
              <a:avLst/>
            </a:prstGeom>
            <a:solidFill>
              <a:srgbClr val="3366FF"/>
            </a:solid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11"/>
            <p:cNvSpPr>
              <a:spLocks noChangeAspect="1"/>
            </p:cNvSpPr>
            <p:nvPr/>
          </p:nvSpPr>
          <p:spPr>
            <a:xfrm>
              <a:off x="8576658" y="4056696"/>
              <a:ext cx="365473" cy="380078"/>
            </a:xfrm>
            <a:prstGeom prst="flowChartConnector">
              <a:avLst/>
            </a:prstGeom>
            <a:solidFill>
              <a:srgbClr val="3366FF"/>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12"/>
            <p:cNvSpPr>
              <a:spLocks noChangeAspect="1"/>
            </p:cNvSpPr>
            <p:nvPr/>
          </p:nvSpPr>
          <p:spPr>
            <a:xfrm>
              <a:off x="11445058" y="3177652"/>
              <a:ext cx="365473" cy="380078"/>
            </a:xfrm>
            <a:prstGeom prst="flowChartConnector">
              <a:avLst/>
            </a:prstGeom>
            <a:solidFill>
              <a:srgbClr val="3366FF"/>
            </a:solid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13"/>
            <p:cNvSpPr>
              <a:spLocks noChangeAspect="1"/>
            </p:cNvSpPr>
            <p:nvPr/>
          </p:nvSpPr>
          <p:spPr>
            <a:xfrm>
              <a:off x="9017069" y="4750941"/>
              <a:ext cx="365473" cy="380078"/>
            </a:xfrm>
            <a:prstGeom prst="flowChartConnector">
              <a:avLst/>
            </a:prstGeom>
            <a:solidFill>
              <a:srgbClr val="3366FF"/>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14"/>
            <p:cNvSpPr>
              <a:spLocks noChangeAspect="1"/>
            </p:cNvSpPr>
            <p:nvPr/>
          </p:nvSpPr>
          <p:spPr>
            <a:xfrm>
              <a:off x="8620531" y="3232303"/>
              <a:ext cx="365473" cy="380078"/>
            </a:xfrm>
            <a:prstGeom prst="flowChartConnector">
              <a:avLst/>
            </a:prstGeom>
            <a:solidFill>
              <a:srgbClr val="3366FF"/>
            </a:solidFill>
            <a:ln w="28575" cmpd="sng">
              <a:solidFill>
                <a:srgbClr val="FFFFFF"/>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15"/>
            <p:cNvSpPr>
              <a:spLocks noChangeAspect="1"/>
            </p:cNvSpPr>
            <p:nvPr/>
          </p:nvSpPr>
          <p:spPr>
            <a:xfrm>
              <a:off x="11763026" y="3675140"/>
              <a:ext cx="365473" cy="380078"/>
            </a:xfrm>
            <a:prstGeom prst="flowChartConnector">
              <a:avLst/>
            </a:prstGeom>
            <a:solidFill>
              <a:srgbClr val="3366FF"/>
            </a:solid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65" idx="5"/>
              <a:endCxn id="57" idx="2"/>
            </p:cNvCxnSpPr>
            <p:nvPr/>
          </p:nvCxnSpPr>
          <p:spPr>
            <a:xfrm>
              <a:off x="8932482" y="3556721"/>
              <a:ext cx="1036835" cy="471736"/>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6"/>
              <a:endCxn id="57" idx="2"/>
            </p:cNvCxnSpPr>
            <p:nvPr/>
          </p:nvCxnSpPr>
          <p:spPr>
            <a:xfrm flipV="1">
              <a:off x="8942131" y="4028457"/>
              <a:ext cx="1027186" cy="218279"/>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4" idx="7"/>
              <a:endCxn id="57" idx="2"/>
            </p:cNvCxnSpPr>
            <p:nvPr/>
          </p:nvCxnSpPr>
          <p:spPr>
            <a:xfrm flipV="1">
              <a:off x="9329019" y="4028457"/>
              <a:ext cx="640297" cy="778144"/>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7" idx="2"/>
              <a:endCxn id="60" idx="4"/>
            </p:cNvCxnSpPr>
            <p:nvPr/>
          </p:nvCxnSpPr>
          <p:spPr>
            <a:xfrm flipH="1" flipV="1">
              <a:off x="9413343" y="3194768"/>
              <a:ext cx="555973" cy="833688"/>
            </a:xfrm>
            <a:prstGeom prst="line">
              <a:avLst/>
            </a:prstGeom>
            <a:ln>
              <a:headEnd type="none"/>
              <a:tailEnd type="arrow"/>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0" idx="4"/>
              <a:endCxn id="59" idx="2"/>
            </p:cNvCxnSpPr>
            <p:nvPr/>
          </p:nvCxnSpPr>
          <p:spPr>
            <a:xfrm>
              <a:off x="9413343" y="3194768"/>
              <a:ext cx="487790" cy="349053"/>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5" idx="5"/>
              <a:endCxn id="59" idx="2"/>
            </p:cNvCxnSpPr>
            <p:nvPr/>
          </p:nvCxnSpPr>
          <p:spPr>
            <a:xfrm flipV="1">
              <a:off x="8932482" y="3543822"/>
              <a:ext cx="968651" cy="12899"/>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4" idx="7"/>
              <a:endCxn id="59" idx="2"/>
            </p:cNvCxnSpPr>
            <p:nvPr/>
          </p:nvCxnSpPr>
          <p:spPr>
            <a:xfrm flipV="1">
              <a:off x="9329019" y="3543822"/>
              <a:ext cx="572114" cy="1262779"/>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2" idx="6"/>
              <a:endCxn id="59" idx="2"/>
            </p:cNvCxnSpPr>
            <p:nvPr/>
          </p:nvCxnSpPr>
          <p:spPr>
            <a:xfrm flipV="1">
              <a:off x="8942131" y="3543822"/>
              <a:ext cx="959002" cy="702912"/>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3" idx="3"/>
              <a:endCxn id="61" idx="6"/>
            </p:cNvCxnSpPr>
            <p:nvPr/>
          </p:nvCxnSpPr>
          <p:spPr>
            <a:xfrm flipH="1">
              <a:off x="10997714" y="3502069"/>
              <a:ext cx="500866" cy="492426"/>
            </a:xfrm>
            <a:prstGeom prst="line">
              <a:avLst/>
            </a:prstGeom>
            <a:ln w="38100" cmpd="sng"/>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1" idx="6"/>
              <a:endCxn id="66" idx="2"/>
            </p:cNvCxnSpPr>
            <p:nvPr/>
          </p:nvCxnSpPr>
          <p:spPr>
            <a:xfrm flipV="1">
              <a:off x="10997714" y="3865179"/>
              <a:ext cx="765312" cy="129317"/>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1" idx="6"/>
              <a:endCxn id="58" idx="1"/>
            </p:cNvCxnSpPr>
            <p:nvPr/>
          </p:nvCxnSpPr>
          <p:spPr>
            <a:xfrm>
              <a:off x="10997714" y="3994496"/>
              <a:ext cx="687567" cy="383585"/>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7" idx="6"/>
              <a:endCxn id="61" idx="2"/>
            </p:cNvCxnSpPr>
            <p:nvPr/>
          </p:nvCxnSpPr>
          <p:spPr>
            <a:xfrm flipV="1">
              <a:off x="10334789" y="3994496"/>
              <a:ext cx="297452" cy="33960"/>
            </a:xfrm>
            <a:prstGeom prst="line">
              <a:avLst/>
            </a:prstGeom>
            <a:ln w="76200" cmpd="sng"/>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dirty="0"/>
              <a:t>Preserving the First-order Proximity (LINE 1st)</a:t>
            </a:r>
          </a:p>
        </p:txBody>
      </p:sp>
      <p:sp>
        <p:nvSpPr>
          <p:cNvPr id="358" name="Shape 35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361" name="Shape 361"/>
          <p:cNvSpPr/>
          <p:nvPr/>
        </p:nvSpPr>
        <p:spPr>
          <a:xfrm>
            <a:off x="1193720" y="2537539"/>
            <a:ext cx="8707512"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345722" indent="-345722" algn="l" defTabSz="457200">
              <a:buSzPct val="75000"/>
              <a:buChar char="•"/>
              <a:defRPr sz="2800">
                <a:latin typeface="Hannotate SC Regular"/>
                <a:ea typeface="Hannotate SC Regular"/>
                <a:cs typeface="Hannotate SC Regular"/>
                <a:sym typeface="Hannotate SC Regular"/>
              </a:defRPr>
            </a:lvl1pPr>
          </a:lstStyle>
          <a:p>
            <a:r>
              <a:rPr dirty="0"/>
              <a:t>Distributions</a:t>
            </a:r>
            <a:r>
              <a:rPr dirty="0" smtClean="0"/>
              <a:t>:</a:t>
            </a:r>
            <a:r>
              <a:rPr lang="en-US" dirty="0" smtClean="0"/>
              <a:t> </a:t>
            </a:r>
            <a:r>
              <a:rPr lang="en-US" dirty="0"/>
              <a:t>: (defined on </a:t>
            </a:r>
            <a:r>
              <a:rPr lang="en-US" dirty="0" smtClean="0"/>
              <a:t>the</a:t>
            </a:r>
            <a:r>
              <a:rPr lang="zh-CN" altLang="en-US" dirty="0" smtClean="0"/>
              <a:t> </a:t>
            </a:r>
            <a:r>
              <a:rPr lang="en-US" dirty="0" smtClean="0"/>
              <a:t>undirected edge i - j)</a:t>
            </a:r>
            <a:endParaRPr lang="en-US" dirty="0"/>
          </a:p>
        </p:txBody>
      </p:sp>
      <p:sp>
        <p:nvSpPr>
          <p:cNvPr id="362" name="Shape 362"/>
          <p:cNvSpPr/>
          <p:nvPr/>
        </p:nvSpPr>
        <p:spPr>
          <a:xfrm>
            <a:off x="1229786" y="6199412"/>
            <a:ext cx="2014350"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345722" indent="-345722" algn="l" defTabSz="457200">
              <a:buSzPct val="75000"/>
              <a:buChar char="•"/>
              <a:defRPr sz="2800">
                <a:latin typeface="Hannotate SC Regular"/>
                <a:ea typeface="Hannotate SC Regular"/>
                <a:cs typeface="Hannotate SC Regular"/>
                <a:sym typeface="Hannotate SC Regular"/>
              </a:defRPr>
            </a:lvl1pPr>
          </a:lstStyle>
          <a:p>
            <a:r>
              <a:t>Objective:</a:t>
            </a:r>
          </a:p>
        </p:txBody>
      </p:sp>
      <p:graphicFrame>
        <p:nvGraphicFramePr>
          <p:cNvPr id="9" name="Object 8"/>
          <p:cNvGraphicFramePr>
            <a:graphicFrameLocks noChangeAspect="1"/>
          </p:cNvGraphicFramePr>
          <p:nvPr>
            <p:extLst>
              <p:ext uri="{D42A27DB-BD31-4B8C-83A1-F6EECF244321}">
                <p14:modId xmlns:p14="http://schemas.microsoft.com/office/powerpoint/2010/main" val="360721569"/>
              </p:ext>
            </p:extLst>
          </p:nvPr>
        </p:nvGraphicFramePr>
        <p:xfrm>
          <a:off x="4844266" y="4866752"/>
          <a:ext cx="4579938" cy="1536700"/>
        </p:xfrm>
        <a:graphic>
          <a:graphicData uri="http://schemas.openxmlformats.org/presentationml/2006/ole">
            <mc:AlternateContent xmlns:mc="http://schemas.openxmlformats.org/markup-compatibility/2006">
              <mc:Choice xmlns:v="urn:schemas-microsoft-com:vml" Requires="v">
                <p:oleObj spid="_x0000_s47114" name="Equation" r:id="rId4" imgW="1778000" imgH="596900" progId="Equation.3">
                  <p:embed/>
                </p:oleObj>
              </mc:Choice>
              <mc:Fallback>
                <p:oleObj name="Equation" r:id="rId4" imgW="1778000" imgH="596900" progId="Equation.3">
                  <p:embed/>
                  <p:pic>
                    <p:nvPicPr>
                      <p:cNvPr id="0" name=""/>
                      <p:cNvPicPr/>
                      <p:nvPr/>
                    </p:nvPicPr>
                    <p:blipFill>
                      <a:blip r:embed="rId5"/>
                      <a:stretch>
                        <a:fillRect/>
                      </a:stretch>
                    </p:blipFill>
                    <p:spPr>
                      <a:xfrm>
                        <a:off x="4844266" y="4866752"/>
                        <a:ext cx="4579938" cy="15367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939467451"/>
              </p:ext>
            </p:extLst>
          </p:nvPr>
        </p:nvGraphicFramePr>
        <p:xfrm>
          <a:off x="4844266" y="3451584"/>
          <a:ext cx="3336925" cy="1503362"/>
        </p:xfrm>
        <a:graphic>
          <a:graphicData uri="http://schemas.openxmlformats.org/presentationml/2006/ole">
            <mc:AlternateContent xmlns:mc="http://schemas.openxmlformats.org/markup-compatibility/2006">
              <mc:Choice xmlns:v="urn:schemas-microsoft-com:vml" Requires="v">
                <p:oleObj spid="_x0000_s47115" name="Equation" r:id="rId6" imgW="1295400" imgH="584200" progId="Equation.3">
                  <p:embed/>
                </p:oleObj>
              </mc:Choice>
              <mc:Fallback>
                <p:oleObj name="Equation" r:id="rId6" imgW="1295400" imgH="584200" progId="Equation.3">
                  <p:embed/>
                  <p:pic>
                    <p:nvPicPr>
                      <p:cNvPr id="0" name=""/>
                      <p:cNvPicPr/>
                      <p:nvPr/>
                    </p:nvPicPr>
                    <p:blipFill>
                      <a:blip r:embed="rId7"/>
                      <a:stretch>
                        <a:fillRect/>
                      </a:stretch>
                    </p:blipFill>
                    <p:spPr>
                      <a:xfrm>
                        <a:off x="4844266" y="3451584"/>
                        <a:ext cx="3336925" cy="1503362"/>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972268700"/>
              </p:ext>
            </p:extLst>
          </p:nvPr>
        </p:nvGraphicFramePr>
        <p:xfrm>
          <a:off x="2804420" y="7367588"/>
          <a:ext cx="6116638" cy="1014412"/>
        </p:xfrm>
        <a:graphic>
          <a:graphicData uri="http://schemas.openxmlformats.org/presentationml/2006/ole">
            <mc:AlternateContent xmlns:mc="http://schemas.openxmlformats.org/markup-compatibility/2006">
              <mc:Choice xmlns:v="urn:schemas-microsoft-com:vml" Requires="v">
                <p:oleObj spid="_x0000_s47116" name="Equation" r:id="rId8" imgW="2374900" imgH="393700" progId="Equation.3">
                  <p:embed/>
                </p:oleObj>
              </mc:Choice>
              <mc:Fallback>
                <p:oleObj name="Equation" r:id="rId8" imgW="2374900" imgH="393700" progId="Equation.3">
                  <p:embed/>
                  <p:pic>
                    <p:nvPicPr>
                      <p:cNvPr id="0" name=""/>
                      <p:cNvPicPr/>
                      <p:nvPr/>
                    </p:nvPicPr>
                    <p:blipFill>
                      <a:blip r:embed="rId9"/>
                      <a:stretch>
                        <a:fillRect/>
                      </a:stretch>
                    </p:blipFill>
                    <p:spPr>
                      <a:xfrm>
                        <a:off x="2804420" y="7367588"/>
                        <a:ext cx="6116638" cy="1014412"/>
                      </a:xfrm>
                      <a:prstGeom prst="rect">
                        <a:avLst/>
                      </a:prstGeom>
                    </p:spPr>
                  </p:pic>
                </p:oleObj>
              </mc:Fallback>
            </mc:AlternateContent>
          </a:graphicData>
        </a:graphic>
      </p:graphicFrame>
      <p:sp>
        <p:nvSpPr>
          <p:cNvPr id="3" name="Rectangle 2"/>
          <p:cNvSpPr/>
          <p:nvPr/>
        </p:nvSpPr>
        <p:spPr>
          <a:xfrm>
            <a:off x="10094951" y="4560316"/>
            <a:ext cx="2704278" cy="523220"/>
          </a:xfrm>
          <a:prstGeom prst="rect">
            <a:avLst/>
          </a:prstGeom>
        </p:spPr>
        <p:txBody>
          <a:bodyPr wrap="none">
            <a:spAutoFit/>
          </a:bodyPr>
          <a:lstStyle/>
          <a:p>
            <a:pPr algn="l" defTabSz="457200">
              <a:defRPr sz="2800">
                <a:solidFill>
                  <a:schemeClr val="accent5"/>
                </a:solidFill>
                <a:latin typeface="HanziPen SC Regular"/>
                <a:ea typeface="HanziPen SC Regular"/>
                <a:cs typeface="HanziPen SC Regular"/>
                <a:sym typeface="HanziPen SC Regular"/>
              </a:defRPr>
            </a:pPr>
            <a:r>
              <a:rPr lang="en-US" dirty="0" smtClean="0">
                <a:latin typeface="Hannotate TC Bold"/>
                <a:cs typeface="Hannotate TC Bold"/>
              </a:rPr>
              <a:t>: </a:t>
            </a:r>
            <a:r>
              <a:rPr lang="en-US" dirty="0">
                <a:latin typeface="Hannotate TC Bold"/>
                <a:cs typeface="Hannotate TC Bold"/>
              </a:rPr>
              <a:t>Embedding of </a:t>
            </a:r>
            <a:r>
              <a:rPr lang="en-US" dirty="0" err="1" smtClean="0">
                <a:latin typeface="Hannotate TC Bold"/>
                <a:cs typeface="Hannotate TC Bold"/>
              </a:rPr>
              <a:t>i</a:t>
            </a:r>
            <a:endParaRPr lang="en-US" dirty="0">
              <a:latin typeface="Hannotate TC Bold"/>
              <a:cs typeface="Hannotate TC Bold"/>
            </a:endParaRPr>
          </a:p>
        </p:txBody>
      </p:sp>
      <p:sp>
        <p:nvSpPr>
          <p:cNvPr id="5" name="TextBox 4"/>
          <p:cNvSpPr txBox="1"/>
          <p:nvPr/>
        </p:nvSpPr>
        <p:spPr>
          <a:xfrm flipH="1">
            <a:off x="950047" y="3632759"/>
            <a:ext cx="377727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Empirical</a:t>
            </a:r>
            <a:r>
              <a:rPr kumimoji="0" lang="zh-CN" alt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distribution</a:t>
            </a:r>
            <a:r>
              <a:rPr kumimoji="0" lang="zh-CN" alt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r>
              <a:rPr lang="en-US" altLang="zh-CN" sz="2400" dirty="0" smtClean="0">
                <a:solidFill>
                  <a:srgbClr val="D50202"/>
                </a:solidFill>
                <a:latin typeface="Hannotate TC Bold"/>
                <a:cs typeface="Hannotate TC Bold"/>
              </a:rPr>
              <a:t>of</a:t>
            </a:r>
            <a:r>
              <a:rPr lang="zh-CN" altLang="en-US" sz="2400" dirty="0" smtClean="0">
                <a:solidFill>
                  <a:srgbClr val="D50202"/>
                </a:solidFill>
                <a:latin typeface="Hannotate TC Bold"/>
                <a:cs typeface="Hannotate TC Bold"/>
              </a:rPr>
              <a:t> </a:t>
            </a:r>
            <a:r>
              <a:rPr lang="en-US" altLang="zh-CN" sz="2400" dirty="0" smtClean="0">
                <a:solidFill>
                  <a:srgbClr val="D50202"/>
                </a:solidFill>
                <a:latin typeface="Hannotate TC Bold"/>
                <a:cs typeface="Hannotate TC Bold"/>
              </a:rPr>
              <a:t>first-order</a:t>
            </a:r>
            <a:r>
              <a:rPr lang="zh-CN" altLang="en-US" sz="2400" dirty="0" smtClean="0">
                <a:solidFill>
                  <a:srgbClr val="D50202"/>
                </a:solidFill>
                <a:latin typeface="Hannotate TC Bold"/>
                <a:cs typeface="Hannotate TC Bold"/>
              </a:rPr>
              <a:t> </a:t>
            </a:r>
            <a:r>
              <a:rPr lang="en-US" altLang="zh-CN" sz="2400" dirty="0" smtClean="0">
                <a:solidFill>
                  <a:srgbClr val="D50202"/>
                </a:solidFill>
                <a:latin typeface="Hannotate TC Bold"/>
                <a:cs typeface="Hannotate TC Bold"/>
              </a:rPr>
              <a:t>proximity</a:t>
            </a:r>
            <a:r>
              <a:rPr kumimoji="0" lang="en-US" altLang="zh-CN"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a:t>
            </a:r>
            <a:r>
              <a:rPr kumimoji="0" lang="zh-CN" alt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endParaRPr kumimoji="0" lang="en-US" sz="2400" b="0" i="0" u="none" strike="noStrike" cap="none" spc="0" normalizeH="0" baseline="0" dirty="0">
              <a:ln>
                <a:noFill/>
              </a:ln>
              <a:solidFill>
                <a:srgbClr val="D50202"/>
              </a:solidFill>
              <a:effectLst/>
              <a:uFillTx/>
              <a:latin typeface="Hannotate TC Bold"/>
              <a:ea typeface="+mn-ea"/>
              <a:cs typeface="Hannotate TC Bold"/>
              <a:sym typeface="Helvetica Light"/>
            </a:endParaRPr>
          </a:p>
        </p:txBody>
      </p:sp>
      <p:sp>
        <p:nvSpPr>
          <p:cNvPr id="14" name="TextBox 13"/>
          <p:cNvSpPr txBox="1"/>
          <p:nvPr/>
        </p:nvSpPr>
        <p:spPr>
          <a:xfrm flipH="1">
            <a:off x="950047" y="4987948"/>
            <a:ext cx="377727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Model</a:t>
            </a:r>
            <a:r>
              <a:rPr kumimoji="0" lang="zh-CN" alt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distribution</a:t>
            </a:r>
            <a:r>
              <a:rPr kumimoji="0" lang="zh-CN" alt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r>
              <a:rPr lang="en-US" altLang="zh-CN" sz="2400" dirty="0" smtClean="0">
                <a:solidFill>
                  <a:srgbClr val="D50202"/>
                </a:solidFill>
                <a:latin typeface="Hannotate TC Bold"/>
                <a:cs typeface="Hannotate TC Bold"/>
              </a:rPr>
              <a:t>of</a:t>
            </a:r>
            <a:r>
              <a:rPr lang="zh-CN" altLang="en-US" sz="2400" dirty="0" smtClean="0">
                <a:solidFill>
                  <a:srgbClr val="D50202"/>
                </a:solidFill>
                <a:latin typeface="Hannotate TC Bold"/>
                <a:cs typeface="Hannotate TC Bold"/>
              </a:rPr>
              <a:t> </a:t>
            </a:r>
            <a:endParaRPr lang="en-US" altLang="zh-CN" sz="2400" dirty="0" smtClean="0">
              <a:solidFill>
                <a:srgbClr val="D50202"/>
              </a:solidFill>
              <a:latin typeface="Hannotate TC Bold"/>
              <a:cs typeface="Hannotate TC Bold"/>
            </a:endParaRPr>
          </a:p>
          <a:p>
            <a:pPr marL="0" marR="0" indent="0" algn="l" defTabSz="584200" rtl="0" fontAlgn="auto" latinLnBrk="0" hangingPunct="0">
              <a:lnSpc>
                <a:spcPct val="100000"/>
              </a:lnSpc>
              <a:spcBef>
                <a:spcPts val="0"/>
              </a:spcBef>
              <a:spcAft>
                <a:spcPts val="0"/>
              </a:spcAft>
              <a:buClrTx/>
              <a:buSzTx/>
              <a:buFontTx/>
              <a:buNone/>
              <a:tabLst/>
            </a:pPr>
            <a:r>
              <a:rPr lang="en-US" altLang="zh-CN" sz="2400" dirty="0" smtClean="0">
                <a:solidFill>
                  <a:srgbClr val="D50202"/>
                </a:solidFill>
                <a:latin typeface="Hannotate TC Bold"/>
                <a:cs typeface="Hannotate TC Bold"/>
              </a:rPr>
              <a:t>first-order</a:t>
            </a:r>
            <a:r>
              <a:rPr lang="zh-CN" altLang="en-US" sz="2400" dirty="0" smtClean="0">
                <a:solidFill>
                  <a:srgbClr val="D50202"/>
                </a:solidFill>
                <a:latin typeface="Hannotate TC Bold"/>
                <a:cs typeface="Hannotate TC Bold"/>
              </a:rPr>
              <a:t> </a:t>
            </a:r>
            <a:r>
              <a:rPr lang="en-US" altLang="zh-CN" sz="2400" dirty="0" smtClean="0">
                <a:solidFill>
                  <a:srgbClr val="D50202"/>
                </a:solidFill>
                <a:latin typeface="Hannotate TC Bold"/>
                <a:cs typeface="Hannotate TC Bold"/>
              </a:rPr>
              <a:t>proximity</a:t>
            </a:r>
            <a:r>
              <a:rPr kumimoji="0" lang="en-US" altLang="zh-CN"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a:t>
            </a:r>
            <a:r>
              <a:rPr kumimoji="0" lang="zh-CN" alt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endParaRPr kumimoji="0" lang="en-US" sz="2400" b="0" i="0" u="none" strike="noStrike" cap="none" spc="0" normalizeH="0" baseline="0" dirty="0">
              <a:ln>
                <a:noFill/>
              </a:ln>
              <a:solidFill>
                <a:srgbClr val="D50202"/>
              </a:solidFill>
              <a:effectLst/>
              <a:uFillTx/>
              <a:latin typeface="Hannotate TC Bold"/>
              <a:ea typeface="+mn-ea"/>
              <a:cs typeface="Hannotate TC Bold"/>
              <a:sym typeface="Helvetica Ligh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254220092"/>
              </p:ext>
            </p:extLst>
          </p:nvPr>
        </p:nvGraphicFramePr>
        <p:xfrm>
          <a:off x="9826942" y="4523785"/>
          <a:ext cx="476250" cy="647700"/>
        </p:xfrm>
        <a:graphic>
          <a:graphicData uri="http://schemas.openxmlformats.org/presentationml/2006/ole">
            <mc:AlternateContent xmlns:mc="http://schemas.openxmlformats.org/markup-compatibility/2006">
              <mc:Choice xmlns:v="urn:schemas-microsoft-com:vml" Requires="v">
                <p:oleObj spid="_x0000_s47117" name="Equation" r:id="rId10" imgW="177800" imgH="241300" progId="Equation.3">
                  <p:embed/>
                </p:oleObj>
              </mc:Choice>
              <mc:Fallback>
                <p:oleObj name="Equation" r:id="rId10" imgW="177800" imgH="241300" progId="Equation.3">
                  <p:embed/>
                  <p:pic>
                    <p:nvPicPr>
                      <p:cNvPr id="0" name=""/>
                      <p:cNvPicPr/>
                      <p:nvPr/>
                    </p:nvPicPr>
                    <p:blipFill>
                      <a:blip r:embed="rId11"/>
                      <a:stretch>
                        <a:fillRect/>
                      </a:stretch>
                    </p:blipFill>
                    <p:spPr>
                      <a:xfrm>
                        <a:off x="9826942" y="4523785"/>
                        <a:ext cx="476250" cy="647700"/>
                      </a:xfrm>
                      <a:prstGeom prst="rect">
                        <a:avLst/>
                      </a:prstGeom>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p:cNvSpPr>
          <p:nvPr>
            <p:ph type="title"/>
          </p:nvPr>
        </p:nvSpPr>
        <p:spPr>
          <a:xfrm>
            <a:off x="952500" y="444500"/>
            <a:ext cx="11411822" cy="2159000"/>
          </a:xfrm>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dirty="0"/>
              <a:t>Preserving the Second-order Proximity (LINE </a:t>
            </a:r>
            <a:r>
              <a:rPr dirty="0" smtClean="0"/>
              <a:t>2</a:t>
            </a:r>
            <a:r>
              <a:rPr lang="en-US" dirty="0" smtClean="0"/>
              <a:t>nd</a:t>
            </a:r>
            <a:r>
              <a:rPr dirty="0" smtClean="0"/>
              <a:t>)</a:t>
            </a:r>
            <a:endParaRPr dirty="0"/>
          </a:p>
        </p:txBody>
      </p:sp>
      <p:sp>
        <p:nvSpPr>
          <p:cNvPr id="366" name="Shape 36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367" name="Shape 367"/>
          <p:cNvSpPr/>
          <p:nvPr/>
        </p:nvSpPr>
        <p:spPr>
          <a:xfrm>
            <a:off x="1092120" y="2433823"/>
            <a:ext cx="8322791"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345722" indent="-345722" algn="l" defTabSz="457200">
              <a:buSzPct val="75000"/>
              <a:buChar char="•"/>
              <a:defRPr sz="2800">
                <a:latin typeface="Hannotate SC Regular"/>
                <a:ea typeface="Hannotate SC Regular"/>
                <a:cs typeface="Hannotate SC Regular"/>
                <a:sym typeface="Hannotate SC Regular"/>
              </a:defRPr>
            </a:pPr>
            <a:r>
              <a:rPr dirty="0"/>
              <a:t>Distributions: </a:t>
            </a:r>
            <a:r>
              <a:rPr dirty="0" smtClean="0"/>
              <a:t>(</a:t>
            </a:r>
            <a:r>
              <a:rPr dirty="0"/>
              <a:t>defined on </a:t>
            </a:r>
            <a:r>
              <a:rPr lang="en-US" dirty="0" smtClean="0"/>
              <a:t>the </a:t>
            </a:r>
            <a:r>
              <a:rPr dirty="0" smtClean="0"/>
              <a:t>directed edge</a:t>
            </a:r>
            <a:r>
              <a:rPr lang="zh-CN" altLang="en-US" dirty="0" smtClean="0"/>
              <a:t> </a:t>
            </a:r>
            <a:r>
              <a:rPr lang="en-US" altLang="zh-CN" dirty="0"/>
              <a:t>i</a:t>
            </a:r>
            <a:r>
              <a:rPr lang="zh-CN" altLang="en-US" dirty="0" smtClean="0"/>
              <a:t> </a:t>
            </a:r>
            <a:r>
              <a:rPr lang="en-US" altLang="zh-CN" dirty="0" smtClean="0"/>
              <a:t>-&gt;</a:t>
            </a:r>
            <a:r>
              <a:rPr lang="zh-CN" altLang="en-US" dirty="0" smtClean="0"/>
              <a:t> </a:t>
            </a:r>
            <a:r>
              <a:rPr lang="en-US" altLang="zh-CN" dirty="0" smtClean="0"/>
              <a:t>j</a:t>
            </a:r>
            <a:r>
              <a:rPr dirty="0" smtClean="0"/>
              <a:t>)</a:t>
            </a:r>
            <a:endParaRPr dirty="0"/>
          </a:p>
        </p:txBody>
      </p:sp>
      <p:sp>
        <p:nvSpPr>
          <p:cNvPr id="368" name="Shape 368"/>
          <p:cNvSpPr/>
          <p:nvPr/>
        </p:nvSpPr>
        <p:spPr>
          <a:xfrm>
            <a:off x="1229786" y="6199412"/>
            <a:ext cx="2014350"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345722" indent="-345722" algn="l" defTabSz="457200">
              <a:buSzPct val="75000"/>
              <a:buChar char="•"/>
              <a:defRPr sz="2800">
                <a:latin typeface="Hannotate SC Regular"/>
                <a:ea typeface="Hannotate SC Regular"/>
                <a:cs typeface="Hannotate SC Regular"/>
                <a:sym typeface="Hannotate SC Regular"/>
              </a:defRPr>
            </a:lvl1pPr>
          </a:lstStyle>
          <a:p>
            <a:r>
              <a:t>Objective:</a:t>
            </a:r>
          </a:p>
        </p:txBody>
      </p:sp>
      <p:graphicFrame>
        <p:nvGraphicFramePr>
          <p:cNvPr id="10" name="Object 9"/>
          <p:cNvGraphicFramePr>
            <a:graphicFrameLocks noChangeAspect="1"/>
          </p:cNvGraphicFramePr>
          <p:nvPr>
            <p:extLst>
              <p:ext uri="{D42A27DB-BD31-4B8C-83A1-F6EECF244321}">
                <p14:modId xmlns:p14="http://schemas.microsoft.com/office/powerpoint/2010/main" val="4144890120"/>
              </p:ext>
            </p:extLst>
          </p:nvPr>
        </p:nvGraphicFramePr>
        <p:xfrm>
          <a:off x="4679656" y="3401205"/>
          <a:ext cx="2944813" cy="1470025"/>
        </p:xfrm>
        <a:graphic>
          <a:graphicData uri="http://schemas.openxmlformats.org/presentationml/2006/ole">
            <mc:AlternateContent xmlns:mc="http://schemas.openxmlformats.org/markup-compatibility/2006">
              <mc:Choice xmlns:v="urn:schemas-microsoft-com:vml" Requires="v">
                <p:oleObj spid="_x0000_s1124" name="Equation" r:id="rId4" imgW="1143000" imgH="571500" progId="Equation.3">
                  <p:embed/>
                </p:oleObj>
              </mc:Choice>
              <mc:Fallback>
                <p:oleObj name="Equation" r:id="rId4" imgW="1143000" imgH="571500" progId="Equation.3">
                  <p:embed/>
                  <p:pic>
                    <p:nvPicPr>
                      <p:cNvPr id="0" name=""/>
                      <p:cNvPicPr/>
                      <p:nvPr/>
                    </p:nvPicPr>
                    <p:blipFill>
                      <a:blip r:embed="rId5"/>
                      <a:stretch>
                        <a:fillRect/>
                      </a:stretch>
                    </p:blipFill>
                    <p:spPr>
                      <a:xfrm>
                        <a:off x="4679656" y="3401205"/>
                        <a:ext cx="2944813" cy="147002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089239686"/>
              </p:ext>
            </p:extLst>
          </p:nvPr>
        </p:nvGraphicFramePr>
        <p:xfrm>
          <a:off x="4514939" y="4871230"/>
          <a:ext cx="4124325" cy="1503363"/>
        </p:xfrm>
        <a:graphic>
          <a:graphicData uri="http://schemas.openxmlformats.org/presentationml/2006/ole">
            <mc:AlternateContent xmlns:mc="http://schemas.openxmlformats.org/markup-compatibility/2006">
              <mc:Choice xmlns:v="urn:schemas-microsoft-com:vml" Requires="v">
                <p:oleObj spid="_x0000_s1125" name="Equation" r:id="rId6" imgW="1600200" imgH="584200" progId="Equation.3">
                  <p:embed/>
                </p:oleObj>
              </mc:Choice>
              <mc:Fallback>
                <p:oleObj name="Equation" r:id="rId6" imgW="1600200" imgH="584200" progId="Equation.3">
                  <p:embed/>
                  <p:pic>
                    <p:nvPicPr>
                      <p:cNvPr id="0" name=""/>
                      <p:cNvPicPr/>
                      <p:nvPr/>
                    </p:nvPicPr>
                    <p:blipFill>
                      <a:blip r:embed="rId7"/>
                      <a:stretch>
                        <a:fillRect/>
                      </a:stretch>
                    </p:blipFill>
                    <p:spPr>
                      <a:xfrm>
                        <a:off x="4514939" y="4871230"/>
                        <a:ext cx="4124325" cy="1503363"/>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419444295"/>
              </p:ext>
            </p:extLst>
          </p:nvPr>
        </p:nvGraphicFramePr>
        <p:xfrm>
          <a:off x="1781175" y="7138988"/>
          <a:ext cx="8470900" cy="1014412"/>
        </p:xfrm>
        <a:graphic>
          <a:graphicData uri="http://schemas.openxmlformats.org/presentationml/2006/ole">
            <mc:AlternateContent xmlns:mc="http://schemas.openxmlformats.org/markup-compatibility/2006">
              <mc:Choice xmlns:v="urn:schemas-microsoft-com:vml" Requires="v">
                <p:oleObj spid="_x0000_s1126" name="Equation" r:id="rId8" imgW="3289300" imgH="393700" progId="Equation.3">
                  <p:embed/>
                </p:oleObj>
              </mc:Choice>
              <mc:Fallback>
                <p:oleObj name="Equation" r:id="rId8" imgW="3289300" imgH="393700" progId="Equation.3">
                  <p:embed/>
                  <p:pic>
                    <p:nvPicPr>
                      <p:cNvPr id="0" name=""/>
                      <p:cNvPicPr/>
                      <p:nvPr/>
                    </p:nvPicPr>
                    <p:blipFill>
                      <a:blip r:embed="rId9"/>
                      <a:stretch>
                        <a:fillRect/>
                      </a:stretch>
                    </p:blipFill>
                    <p:spPr>
                      <a:xfrm>
                        <a:off x="1781175" y="7138988"/>
                        <a:ext cx="8470900" cy="1014412"/>
                      </a:xfrm>
                      <a:prstGeom prst="rect">
                        <a:avLst/>
                      </a:prstGeom>
                    </p:spPr>
                  </p:pic>
                </p:oleObj>
              </mc:Fallback>
            </mc:AlternateContent>
          </a:graphicData>
        </a:graphic>
      </p:graphicFrame>
      <p:sp>
        <p:nvSpPr>
          <p:cNvPr id="13" name="TextBox 12"/>
          <p:cNvSpPr txBox="1"/>
          <p:nvPr/>
        </p:nvSpPr>
        <p:spPr>
          <a:xfrm flipH="1">
            <a:off x="950046" y="3632759"/>
            <a:ext cx="392561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Empirical</a:t>
            </a:r>
            <a:r>
              <a:rPr kumimoji="0" lang="zh-CN" alt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distribution</a:t>
            </a:r>
            <a:r>
              <a:rPr kumimoji="0" lang="zh-CN" alt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r>
              <a:rPr lang="en-US" altLang="zh-CN" sz="2400" dirty="0" smtClean="0">
                <a:solidFill>
                  <a:srgbClr val="D50202"/>
                </a:solidFill>
                <a:latin typeface="Hannotate TC Bold"/>
                <a:cs typeface="Hannotate TC Bold"/>
              </a:rPr>
              <a:t>of</a:t>
            </a:r>
            <a:r>
              <a:rPr lang="zh-CN" altLang="en-US" sz="2400" dirty="0" smtClean="0">
                <a:solidFill>
                  <a:srgbClr val="D50202"/>
                </a:solidFill>
                <a:latin typeface="Hannotate TC Bold"/>
                <a:cs typeface="Hannotate TC Bold"/>
              </a:rPr>
              <a:t> </a:t>
            </a:r>
            <a:r>
              <a:rPr lang="en-US" altLang="zh-CN" sz="2400" dirty="0" smtClean="0">
                <a:solidFill>
                  <a:srgbClr val="D50202"/>
                </a:solidFill>
                <a:latin typeface="Hannotate TC Bold"/>
                <a:cs typeface="Hannotate TC Bold"/>
              </a:rPr>
              <a:t>neighborhood</a:t>
            </a:r>
            <a:r>
              <a:rPr lang="zh-CN" altLang="en-US" sz="2400" dirty="0" smtClean="0">
                <a:solidFill>
                  <a:srgbClr val="D50202"/>
                </a:solidFill>
                <a:latin typeface="Hannotate TC Bold"/>
                <a:cs typeface="Hannotate TC Bold"/>
              </a:rPr>
              <a:t> </a:t>
            </a:r>
            <a:r>
              <a:rPr lang="en-US" altLang="zh-CN" sz="2400" dirty="0" smtClean="0">
                <a:solidFill>
                  <a:srgbClr val="D50202"/>
                </a:solidFill>
                <a:latin typeface="Hannotate TC Bold"/>
                <a:cs typeface="Hannotate TC Bold"/>
              </a:rPr>
              <a:t>structure</a:t>
            </a:r>
            <a:r>
              <a:rPr kumimoji="0" lang="en-US" altLang="zh-CN"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a:t>
            </a:r>
            <a:r>
              <a:rPr kumimoji="0" lang="zh-CN" altLang="en-US" sz="24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endParaRPr kumimoji="0" lang="en-US" sz="2400" b="0" i="0" u="none" strike="noStrike" cap="none" spc="0" normalizeH="0" baseline="0" dirty="0">
              <a:ln>
                <a:noFill/>
              </a:ln>
              <a:solidFill>
                <a:srgbClr val="D50202"/>
              </a:solidFill>
              <a:effectLst/>
              <a:uFillTx/>
              <a:latin typeface="Hannotate TC Bold"/>
              <a:ea typeface="+mn-ea"/>
              <a:cs typeface="Hannotate TC Bold"/>
              <a:sym typeface="Helvetica Light"/>
            </a:endParaRPr>
          </a:p>
        </p:txBody>
      </p:sp>
      <p:sp>
        <p:nvSpPr>
          <p:cNvPr id="14" name="TextBox 13"/>
          <p:cNvSpPr txBox="1"/>
          <p:nvPr/>
        </p:nvSpPr>
        <p:spPr>
          <a:xfrm flipH="1">
            <a:off x="950046" y="4987948"/>
            <a:ext cx="37650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400" dirty="0" smtClean="0">
                <a:solidFill>
                  <a:srgbClr val="D50202"/>
                </a:solidFill>
                <a:latin typeface="Hannotate TC Bold"/>
                <a:cs typeface="Hannotate TC Bold"/>
              </a:rPr>
              <a:t>Model</a:t>
            </a:r>
            <a:r>
              <a:rPr lang="zh-CN" altLang="en-US" sz="2400" dirty="0" smtClean="0">
                <a:solidFill>
                  <a:srgbClr val="D50202"/>
                </a:solidFill>
                <a:latin typeface="Hannotate TC Bold"/>
                <a:cs typeface="Hannotate TC Bold"/>
              </a:rPr>
              <a:t> </a:t>
            </a:r>
            <a:r>
              <a:rPr lang="en-US" altLang="zh-CN" sz="2400" dirty="0" smtClean="0">
                <a:solidFill>
                  <a:srgbClr val="D50202"/>
                </a:solidFill>
                <a:latin typeface="Hannotate TC Bold"/>
                <a:cs typeface="Hannotate TC Bold"/>
              </a:rPr>
              <a:t>distribution</a:t>
            </a:r>
            <a:r>
              <a:rPr lang="zh-CN" altLang="en-US" sz="2400" dirty="0" smtClean="0">
                <a:solidFill>
                  <a:srgbClr val="D50202"/>
                </a:solidFill>
                <a:latin typeface="Hannotate TC Bold"/>
                <a:cs typeface="Hannotate TC Bold"/>
              </a:rPr>
              <a:t> </a:t>
            </a:r>
            <a:r>
              <a:rPr lang="en-US" altLang="zh-CN" sz="2400" dirty="0" smtClean="0">
                <a:solidFill>
                  <a:srgbClr val="D50202"/>
                </a:solidFill>
                <a:latin typeface="Hannotate TC Bold"/>
                <a:cs typeface="Hannotate TC Bold"/>
              </a:rPr>
              <a:t>of</a:t>
            </a:r>
            <a:r>
              <a:rPr lang="zh-CN" altLang="en-US" sz="2400" dirty="0" smtClean="0">
                <a:solidFill>
                  <a:srgbClr val="D50202"/>
                </a:solidFill>
                <a:latin typeface="Hannotate TC Bold"/>
                <a:cs typeface="Hannotate TC Bold"/>
              </a:rPr>
              <a:t> </a:t>
            </a:r>
            <a:r>
              <a:rPr lang="en-US" altLang="zh-CN" sz="2400" dirty="0">
                <a:solidFill>
                  <a:srgbClr val="D50202"/>
                </a:solidFill>
                <a:latin typeface="Hannotate TC Bold"/>
                <a:cs typeface="Hannotate TC Bold"/>
              </a:rPr>
              <a:t>neighborhood</a:t>
            </a:r>
            <a:r>
              <a:rPr lang="zh-CN" altLang="en-US" sz="2400" dirty="0">
                <a:solidFill>
                  <a:srgbClr val="D50202"/>
                </a:solidFill>
                <a:latin typeface="Hannotate TC Bold"/>
                <a:cs typeface="Hannotate TC Bold"/>
              </a:rPr>
              <a:t> </a:t>
            </a:r>
            <a:r>
              <a:rPr lang="en-US" altLang="zh-CN" sz="2400" dirty="0">
                <a:solidFill>
                  <a:srgbClr val="D50202"/>
                </a:solidFill>
                <a:latin typeface="Hannotate TC Bold"/>
                <a:cs typeface="Hannotate TC Bold"/>
              </a:rPr>
              <a:t>structure:</a:t>
            </a:r>
            <a:r>
              <a:rPr lang="zh-CN" altLang="en-US" sz="2400" dirty="0">
                <a:solidFill>
                  <a:srgbClr val="D50202"/>
                </a:solidFill>
                <a:latin typeface="Hannotate TC Bold"/>
                <a:cs typeface="Hannotate TC Bold"/>
              </a:rPr>
              <a:t> </a:t>
            </a:r>
            <a:endParaRPr lang="en-US" sz="2400" dirty="0">
              <a:solidFill>
                <a:srgbClr val="D50202"/>
              </a:solidFill>
              <a:latin typeface="Hannotate TC Bold"/>
              <a:cs typeface="Hannotate TC Bold"/>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dirty="0" smtClean="0"/>
              <a:t>Optimization</a:t>
            </a:r>
            <a:r>
              <a:rPr lang="zh-CN" altLang="en-US" dirty="0" smtClean="0"/>
              <a:t> </a:t>
            </a:r>
            <a:r>
              <a:rPr lang="en-US" altLang="zh-CN" dirty="0" smtClean="0"/>
              <a:t>Tricks</a:t>
            </a:r>
            <a:endParaRPr dirty="0"/>
          </a:p>
        </p:txBody>
      </p:sp>
      <p:sp>
        <p:nvSpPr>
          <p:cNvPr id="375" name="Shape 37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376" name="Shape 376"/>
          <p:cNvSpPr/>
          <p:nvPr/>
        </p:nvSpPr>
        <p:spPr>
          <a:xfrm>
            <a:off x="809109" y="2025649"/>
            <a:ext cx="7139400" cy="1231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96333" indent="-296333" algn="l" defTabSz="457200">
              <a:buSzPct val="75000"/>
              <a:buChar char="•"/>
              <a:defRPr sz="2400">
                <a:latin typeface="Hannotate SC Regular"/>
                <a:ea typeface="Hannotate SC Regular"/>
                <a:cs typeface="Hannotate SC Regular"/>
                <a:sym typeface="Hannotate SC Regular"/>
              </a:defRPr>
            </a:pPr>
            <a:r>
              <a:rPr dirty="0"/>
              <a:t>Stochastic gradient descent + Negative Sampling</a:t>
            </a:r>
          </a:p>
          <a:p>
            <a:pPr marL="704144" indent="-246944" algn="l" defTabSz="457200">
              <a:buSzPct val="75000"/>
              <a:buChar char="•"/>
              <a:defRPr sz="2000">
                <a:latin typeface="Hannotate SC Regular"/>
                <a:ea typeface="Hannotate SC Regular"/>
                <a:cs typeface="Hannotate SC Regular"/>
                <a:sym typeface="Hannotate SC Regular"/>
              </a:defRPr>
            </a:pPr>
            <a:r>
              <a:rPr dirty="0"/>
              <a:t>Randomly sample an edge and multiple negative edges</a:t>
            </a:r>
          </a:p>
        </p:txBody>
      </p:sp>
      <p:sp>
        <p:nvSpPr>
          <p:cNvPr id="377" name="Shape 377"/>
          <p:cNvSpPr/>
          <p:nvPr/>
        </p:nvSpPr>
        <p:spPr>
          <a:xfrm>
            <a:off x="867659" y="3136899"/>
            <a:ext cx="6954386"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296333" indent="-296333" algn="l" defTabSz="457200">
              <a:buSzPct val="75000"/>
              <a:buChar char="•"/>
              <a:defRPr sz="2400">
                <a:latin typeface="Hannotate SC Regular"/>
                <a:ea typeface="Hannotate SC Regular"/>
                <a:cs typeface="Hannotate SC Regular"/>
                <a:sym typeface="Hannotate SC Regular"/>
              </a:defRPr>
            </a:lvl1pPr>
          </a:lstStyle>
          <a:p>
            <a:r>
              <a:rPr dirty="0"/>
              <a:t>The gradient w.r.t the embedding with edge (i, j)</a:t>
            </a:r>
          </a:p>
        </p:txBody>
      </p:sp>
      <p:sp>
        <p:nvSpPr>
          <p:cNvPr id="378" name="Shape 378"/>
          <p:cNvSpPr/>
          <p:nvPr/>
        </p:nvSpPr>
        <p:spPr>
          <a:xfrm>
            <a:off x="907008" y="4970608"/>
            <a:ext cx="9335889" cy="779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96333" indent="-296333" algn="l" defTabSz="457200">
              <a:buSzPct val="75000"/>
              <a:buChar char="•"/>
              <a:defRPr sz="2400">
                <a:latin typeface="Hannotate SC Regular"/>
                <a:ea typeface="Hannotate SC Regular"/>
                <a:cs typeface="Hannotate SC Regular"/>
                <a:sym typeface="Hannotate SC Regular"/>
              </a:defRPr>
            </a:pPr>
            <a:r>
              <a:rPr dirty="0"/>
              <a:t>Problematic when the </a:t>
            </a:r>
            <a:r>
              <a:rPr lang="en-US" dirty="0" smtClean="0"/>
              <a:t>variances</a:t>
            </a:r>
            <a:r>
              <a:rPr lang="zh-CN" altLang="en-US" dirty="0" smtClean="0"/>
              <a:t> </a:t>
            </a:r>
            <a:r>
              <a:rPr lang="en-US" altLang="zh-CN" dirty="0" smtClean="0"/>
              <a:t>of</a:t>
            </a:r>
            <a:r>
              <a:rPr lang="zh-CN" altLang="en-US" dirty="0" smtClean="0"/>
              <a:t> </a:t>
            </a:r>
            <a:r>
              <a:rPr dirty="0" smtClean="0"/>
              <a:t>weights </a:t>
            </a:r>
            <a:r>
              <a:rPr dirty="0"/>
              <a:t>of the edges </a:t>
            </a:r>
            <a:r>
              <a:rPr lang="en-US" dirty="0" smtClean="0"/>
              <a:t>are</a:t>
            </a:r>
            <a:r>
              <a:rPr lang="zh-CN" altLang="en-US" dirty="0" smtClean="0"/>
              <a:t> </a:t>
            </a:r>
            <a:r>
              <a:rPr lang="en-US" altLang="zh-CN" dirty="0" smtClean="0"/>
              <a:t>large</a:t>
            </a:r>
            <a:endParaRPr dirty="0"/>
          </a:p>
          <a:p>
            <a:pPr marL="704144" indent="-246944" algn="l" defTabSz="457200">
              <a:buSzPct val="75000"/>
              <a:buChar char="•"/>
              <a:defRPr sz="2000">
                <a:latin typeface="Hannotate SC Regular"/>
                <a:ea typeface="Hannotate SC Regular"/>
                <a:cs typeface="Hannotate SC Regular"/>
                <a:sym typeface="Hannotate SC Regular"/>
              </a:defRPr>
            </a:pPr>
            <a:r>
              <a:rPr dirty="0"/>
              <a:t>The </a:t>
            </a:r>
            <a:r>
              <a:rPr lang="en-US" dirty="0" smtClean="0"/>
              <a:t>variance</a:t>
            </a:r>
            <a:r>
              <a:rPr lang="zh-CN" altLang="en-US" dirty="0" smtClean="0"/>
              <a:t> </a:t>
            </a:r>
            <a:r>
              <a:rPr dirty="0" smtClean="0"/>
              <a:t>of </a:t>
            </a:r>
            <a:r>
              <a:rPr dirty="0"/>
              <a:t>the gradients </a:t>
            </a:r>
            <a:r>
              <a:rPr lang="en-US" dirty="0" smtClean="0"/>
              <a:t>are</a:t>
            </a:r>
            <a:r>
              <a:rPr lang="zh-CN" altLang="en-US" dirty="0" smtClean="0"/>
              <a:t> </a:t>
            </a:r>
            <a:r>
              <a:rPr lang="en-US" altLang="zh-CN" dirty="0" smtClean="0"/>
              <a:t>large</a:t>
            </a:r>
            <a:endParaRPr dirty="0"/>
          </a:p>
        </p:txBody>
      </p:sp>
      <p:sp>
        <p:nvSpPr>
          <p:cNvPr id="379" name="Shape 379"/>
          <p:cNvSpPr/>
          <p:nvPr/>
        </p:nvSpPr>
        <p:spPr>
          <a:xfrm>
            <a:off x="908707" y="5807075"/>
            <a:ext cx="9264961" cy="876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96333" indent="-296333" algn="l" defTabSz="457200">
              <a:buSzPct val="75000"/>
              <a:buChar char="•"/>
              <a:defRPr sz="2400">
                <a:latin typeface="Hannotate SC Bold"/>
                <a:ea typeface="Hannotate SC Bold"/>
                <a:cs typeface="Hannotate SC Bold"/>
                <a:sym typeface="Hannotate SC Bold"/>
              </a:defRPr>
            </a:pPr>
            <a:r>
              <a:rPr dirty="0">
                <a:latin typeface="Hannotate SC Regular"/>
                <a:ea typeface="Hannotate SC Regular"/>
                <a:cs typeface="Hannotate SC Regular"/>
                <a:sym typeface="Hannotate SC Regular"/>
              </a:rPr>
              <a:t>Solution: </a:t>
            </a:r>
            <a:r>
              <a:rPr dirty="0"/>
              <a:t>edge sampling</a:t>
            </a:r>
          </a:p>
          <a:p>
            <a:pPr marL="704144" indent="-246944" algn="l" defTabSz="457200">
              <a:buSzPct val="75000"/>
              <a:buChar char="•"/>
              <a:defRPr sz="2000">
                <a:latin typeface="Hannotate SC Regular"/>
                <a:ea typeface="Hannotate SC Regular"/>
                <a:cs typeface="Hannotate SC Regular"/>
                <a:sym typeface="Hannotate SC Regular"/>
              </a:defRPr>
            </a:pPr>
            <a:r>
              <a:rPr dirty="0"/>
              <a:t>Sample the edges according to their weights and treat the edges as binary</a:t>
            </a:r>
          </a:p>
        </p:txBody>
      </p:sp>
      <p:sp>
        <p:nvSpPr>
          <p:cNvPr id="381" name="Shape 381"/>
          <p:cNvSpPr/>
          <p:nvPr/>
        </p:nvSpPr>
        <p:spPr>
          <a:xfrm>
            <a:off x="908707" y="6983558"/>
            <a:ext cx="11118428" cy="779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96333" indent="-296333" algn="l" defTabSz="457200">
              <a:buSzPct val="75000"/>
              <a:buChar char="•"/>
              <a:defRPr sz="2400">
                <a:latin typeface="Hannotate SC Bold"/>
                <a:ea typeface="Hannotate SC Bold"/>
                <a:cs typeface="Hannotate SC Bold"/>
                <a:sym typeface="Hannotate SC Bold"/>
              </a:defRPr>
            </a:pPr>
            <a:r>
              <a:rPr dirty="0">
                <a:latin typeface="Hannotate SC Regular"/>
                <a:ea typeface="Hannotate SC Regular"/>
                <a:cs typeface="Hannotate SC Regular"/>
                <a:sym typeface="Hannotate SC Regular"/>
              </a:rPr>
              <a:t>Complexity: O(d*K*|E|)</a:t>
            </a:r>
          </a:p>
          <a:p>
            <a:pPr marL="704144" indent="-246944" algn="l" defTabSz="457200">
              <a:buSzPct val="75000"/>
              <a:buChar char="•"/>
              <a:defRPr sz="2000">
                <a:latin typeface="Hannotate SC Regular"/>
                <a:ea typeface="Hannotate SC Regular"/>
                <a:cs typeface="Hannotate SC Regular"/>
                <a:sym typeface="Hannotate SC Regular"/>
              </a:defRPr>
            </a:pPr>
            <a:r>
              <a:rPr dirty="0"/>
              <a:t>Linear to the </a:t>
            </a:r>
            <a:r>
              <a:rPr dirty="0" smtClean="0"/>
              <a:t>dimensionality</a:t>
            </a:r>
            <a:r>
              <a:rPr lang="zh-CN" altLang="en-US" dirty="0" smtClean="0"/>
              <a:t> </a:t>
            </a:r>
            <a:r>
              <a:rPr lang="en-US" altLang="zh-CN" dirty="0" smtClean="0"/>
              <a:t>d</a:t>
            </a:r>
            <a:r>
              <a:rPr dirty="0" smtClean="0"/>
              <a:t>, </a:t>
            </a:r>
            <a:r>
              <a:rPr dirty="0"/>
              <a:t>the number of negative samples K, and the number of edges </a:t>
            </a:r>
          </a:p>
        </p:txBody>
      </p:sp>
      <p:graphicFrame>
        <p:nvGraphicFramePr>
          <p:cNvPr id="10" name="Object 9"/>
          <p:cNvGraphicFramePr>
            <a:graphicFrameLocks noChangeAspect="1"/>
          </p:cNvGraphicFramePr>
          <p:nvPr>
            <p:extLst>
              <p:ext uri="{D42A27DB-BD31-4B8C-83A1-F6EECF244321}">
                <p14:modId xmlns:p14="http://schemas.microsoft.com/office/powerpoint/2010/main" val="2947740808"/>
              </p:ext>
            </p:extLst>
          </p:nvPr>
        </p:nvGraphicFramePr>
        <p:xfrm>
          <a:off x="4348163" y="4013200"/>
          <a:ext cx="2840037" cy="834760"/>
        </p:xfrm>
        <a:graphic>
          <a:graphicData uri="http://schemas.openxmlformats.org/presentationml/2006/ole">
            <mc:AlternateContent xmlns:mc="http://schemas.openxmlformats.org/markup-compatibility/2006">
              <mc:Choice xmlns:v="urn:schemas-microsoft-com:vml" Requires="v">
                <p:oleObj spid="_x0000_s41351" name="Equation" r:id="rId4" imgW="1511300" imgH="444500" progId="Equation.3">
                  <p:embed/>
                </p:oleObj>
              </mc:Choice>
              <mc:Fallback>
                <p:oleObj name="Equation" r:id="rId4" imgW="1511300" imgH="444500" progId="Equation.3">
                  <p:embed/>
                  <p:pic>
                    <p:nvPicPr>
                      <p:cNvPr id="0" name=""/>
                      <p:cNvPicPr/>
                      <p:nvPr/>
                    </p:nvPicPr>
                    <p:blipFill>
                      <a:blip r:embed="rId5"/>
                      <a:stretch>
                        <a:fillRect/>
                      </a:stretch>
                    </p:blipFill>
                    <p:spPr>
                      <a:xfrm>
                        <a:off x="4348163" y="4013200"/>
                        <a:ext cx="2840037" cy="834760"/>
                      </a:xfrm>
                      <a:prstGeom prst="rect">
                        <a:avLst/>
                      </a:prstGeom>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lang="en-US" dirty="0" smtClean="0"/>
              <a:t>Application 1: Social Network</a:t>
            </a:r>
            <a:r>
              <a:rPr lang="zh-CN" altLang="en-US" dirty="0" smtClean="0"/>
              <a:t> </a:t>
            </a:r>
            <a:r>
              <a:rPr lang="en-US" altLang="zh-CN" dirty="0" smtClean="0"/>
              <a:t>Representation</a:t>
            </a:r>
            <a:r>
              <a:rPr lang="zh-CN" altLang="en-US" dirty="0" smtClean="0"/>
              <a:t> </a:t>
            </a:r>
            <a:r>
              <a:rPr lang="en-US" dirty="0" smtClean="0"/>
              <a:t>(</a:t>
            </a:r>
            <a:r>
              <a:rPr lang="en-US" altLang="zh-CN" dirty="0" smtClean="0">
                <a:solidFill>
                  <a:srgbClr val="D50202"/>
                </a:solidFill>
              </a:rPr>
              <a:t>User</a:t>
            </a:r>
            <a:r>
              <a:rPr lang="zh-CN" altLang="en-US" dirty="0" smtClean="0">
                <a:solidFill>
                  <a:srgbClr val="D50202"/>
                </a:solidFill>
              </a:rPr>
              <a:t> </a:t>
            </a:r>
            <a:r>
              <a:rPr lang="en-US" altLang="zh-CN" dirty="0" smtClean="0">
                <a:solidFill>
                  <a:srgbClr val="D50202"/>
                </a:solidFill>
              </a:rPr>
              <a:t>Classification</a:t>
            </a:r>
            <a:r>
              <a:rPr lang="en-US" dirty="0" smtClean="0"/>
              <a:t>)</a:t>
            </a:r>
            <a:endParaRPr dirty="0"/>
          </a:p>
        </p:txBody>
      </p:sp>
      <p:sp>
        <p:nvSpPr>
          <p:cNvPr id="384" name="Shape 38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10" name="TextBox 9"/>
          <p:cNvSpPr txBox="1"/>
          <p:nvPr/>
        </p:nvSpPr>
        <p:spPr>
          <a:xfrm>
            <a:off x="1945867" y="8365236"/>
            <a:ext cx="9723203" cy="602743"/>
          </a:xfrm>
          <a:prstGeom prst="rect">
            <a:avLst/>
          </a:prstGeom>
          <a:noFill/>
        </p:spPr>
        <p:txBody>
          <a:bodyPr wrap="none" lIns="109234" tIns="54617" rIns="109234" bIns="54617" rtlCol="0">
            <a:spAutoFit/>
          </a:bodyPr>
          <a:lstStyle/>
          <a:p>
            <a:pPr algn="l" defTabSz="457200"/>
            <a:r>
              <a:rPr lang="en-US" sz="3200" b="1" dirty="0">
                <a:solidFill>
                  <a:schemeClr val="accent5"/>
                </a:solidFill>
                <a:latin typeface="Hannotate SC Regular"/>
                <a:ea typeface="Hannotate SC Regular"/>
                <a:cs typeface="Hannotate SC Regular"/>
              </a:rPr>
              <a:t>LINE(1st+2nd)&gt;LINE(1st)&gt;LINE(2nd )&gt;</a:t>
            </a:r>
            <a:r>
              <a:rPr lang="en-US" sz="3200" b="1" dirty="0" err="1">
                <a:solidFill>
                  <a:schemeClr val="accent5"/>
                </a:solidFill>
                <a:latin typeface="Hannotate SC Regular"/>
                <a:ea typeface="Hannotate SC Regular"/>
                <a:cs typeface="Hannotate SC Regular"/>
              </a:rPr>
              <a:t>DeepWalk</a:t>
            </a:r>
            <a:r>
              <a:rPr lang="en-US" sz="3200" b="1" dirty="0">
                <a:solidFill>
                  <a:schemeClr val="accent5"/>
                </a:solidFill>
                <a:latin typeface="Hannotate SC Regular"/>
                <a:ea typeface="Hannotate SC Regular"/>
                <a:cs typeface="Hannotate SC Regular"/>
              </a:rPr>
              <a:t>&gt;GF</a:t>
            </a:r>
          </a:p>
        </p:txBody>
      </p:sp>
      <p:sp>
        <p:nvSpPr>
          <p:cNvPr id="2" name="TextBox 1"/>
          <p:cNvSpPr txBox="1"/>
          <p:nvPr/>
        </p:nvSpPr>
        <p:spPr>
          <a:xfrm>
            <a:off x="571471" y="4051842"/>
            <a:ext cx="16398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Avenir Next Regular"/>
                <a:ea typeface="+mn-ea"/>
                <a:cs typeface="Avenir Next Regular"/>
                <a:sym typeface="Helvetica Light"/>
              </a:rPr>
              <a:t>Accuracy</a:t>
            </a:r>
            <a:endParaRPr kumimoji="0" lang="en-US" sz="2000" b="1" i="0" u="none" strike="noStrike" cap="none" spc="0" normalizeH="0" baseline="0" dirty="0">
              <a:ln>
                <a:noFill/>
              </a:ln>
              <a:solidFill>
                <a:srgbClr val="000000"/>
              </a:solidFill>
              <a:effectLst/>
              <a:uFillTx/>
              <a:latin typeface="Avenir Next Regular"/>
              <a:ea typeface="+mn-ea"/>
              <a:cs typeface="Avenir Next Regular"/>
              <a:sym typeface="Helvetica Light"/>
            </a:endParaRPr>
          </a:p>
        </p:txBody>
      </p:sp>
      <p:pic>
        <p:nvPicPr>
          <p:cNvPr id="3" name="Picture 2" descr="resut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358" y="3971624"/>
            <a:ext cx="9334532" cy="4088583"/>
          </a:xfrm>
          <a:prstGeom prst="rect">
            <a:avLst/>
          </a:prstGeom>
        </p:spPr>
      </p:pic>
      <p:sp>
        <p:nvSpPr>
          <p:cNvPr id="5" name="Rectangle 4"/>
          <p:cNvSpPr/>
          <p:nvPr/>
        </p:nvSpPr>
        <p:spPr>
          <a:xfrm>
            <a:off x="952499" y="2235775"/>
            <a:ext cx="11493858" cy="1107996"/>
          </a:xfrm>
          <a:prstGeom prst="rect">
            <a:avLst/>
          </a:prstGeom>
        </p:spPr>
        <p:txBody>
          <a:bodyPr wrap="square">
            <a:spAutoFit/>
          </a:bodyPr>
          <a:lstStyle/>
          <a:p>
            <a:pPr marL="457200" indent="-457200" algn="l">
              <a:spcBef>
                <a:spcPts val="1200"/>
              </a:spcBef>
              <a:buFont typeface="Arial"/>
              <a:buChar char="•"/>
            </a:pPr>
            <a:r>
              <a:rPr lang="en-US" altLang="zh-CN" sz="2800" dirty="0" smtClean="0">
                <a:latin typeface="Hannotate TC Bold"/>
                <a:cs typeface="Hannotate TC Bold"/>
              </a:rPr>
              <a:t>social</a:t>
            </a:r>
            <a:r>
              <a:rPr lang="zh-CN" altLang="en-US" sz="2800" dirty="0" smtClean="0">
                <a:latin typeface="Hannotate TC Bold"/>
                <a:cs typeface="Hannotate TC Bold"/>
              </a:rPr>
              <a:t> </a:t>
            </a:r>
            <a:r>
              <a:rPr lang="en-US" altLang="zh-CN" sz="2800" dirty="0" smtClean="0">
                <a:latin typeface="Hannotate TC Bold"/>
                <a:cs typeface="Hannotate TC Bold"/>
              </a:rPr>
              <a:t>network</a:t>
            </a:r>
            <a:r>
              <a:rPr lang="zh-CN" altLang="en-US" sz="2800" dirty="0" smtClean="0">
                <a:latin typeface="Hannotate TC Bold"/>
                <a:cs typeface="Hannotate TC Bold"/>
              </a:rPr>
              <a:t> </a:t>
            </a:r>
            <a:r>
              <a:rPr lang="en-US" altLang="zh-CN" sz="2800" dirty="0" smtClean="0">
                <a:latin typeface="Hannotate TC Bold"/>
                <a:cs typeface="Hannotate TC Bold"/>
              </a:rPr>
              <a:t>=&gt;</a:t>
            </a:r>
            <a:r>
              <a:rPr lang="zh-CN" altLang="en-US" sz="2800" dirty="0" smtClean="0">
                <a:latin typeface="Hannotate TC Bold"/>
                <a:cs typeface="Hannotate TC Bold"/>
              </a:rPr>
              <a:t> </a:t>
            </a:r>
            <a:r>
              <a:rPr lang="en-US" altLang="zh-CN" sz="2800" dirty="0" smtClean="0">
                <a:latin typeface="Hannotate TC Bold"/>
                <a:cs typeface="Hannotate TC Bold"/>
              </a:rPr>
              <a:t>user</a:t>
            </a:r>
            <a:r>
              <a:rPr lang="zh-CN" altLang="en-US" sz="2800" dirty="0" smtClean="0">
                <a:latin typeface="Hannotate TC Bold"/>
                <a:cs typeface="Hannotate TC Bold"/>
              </a:rPr>
              <a:t> </a:t>
            </a:r>
            <a:r>
              <a:rPr lang="en-US" altLang="zh-CN" sz="2800" dirty="0" smtClean="0">
                <a:latin typeface="Hannotate TC Bold"/>
                <a:cs typeface="Hannotate TC Bold"/>
              </a:rPr>
              <a:t>representations</a:t>
            </a:r>
            <a:r>
              <a:rPr lang="zh-CN" altLang="en-US" sz="2800" dirty="0" smtClean="0">
                <a:latin typeface="Hannotate TC Bold"/>
                <a:cs typeface="Hannotate TC Bold"/>
              </a:rPr>
              <a:t> </a:t>
            </a:r>
            <a:r>
              <a:rPr lang="en-US" altLang="zh-CN" sz="2800" dirty="0" smtClean="0">
                <a:latin typeface="Hannotate TC Bold"/>
                <a:cs typeface="Hannotate TC Bold"/>
              </a:rPr>
              <a:t>(features)</a:t>
            </a:r>
            <a:r>
              <a:rPr lang="zh-CN" altLang="en-US" sz="2800" dirty="0" smtClean="0">
                <a:latin typeface="Hannotate TC Bold"/>
                <a:cs typeface="Hannotate TC Bold"/>
              </a:rPr>
              <a:t> </a:t>
            </a:r>
            <a:r>
              <a:rPr lang="en-US" altLang="zh-CN" sz="2800" dirty="0" smtClean="0">
                <a:latin typeface="Hannotate TC Bold"/>
                <a:cs typeface="Hannotate TC Bold"/>
              </a:rPr>
              <a:t>=&gt;</a:t>
            </a:r>
            <a:r>
              <a:rPr lang="zh-CN" altLang="en-US" sz="2800" dirty="0" smtClean="0">
                <a:latin typeface="Hannotate TC Bold"/>
                <a:cs typeface="Hannotate TC Bold"/>
              </a:rPr>
              <a:t> </a:t>
            </a:r>
            <a:r>
              <a:rPr lang="en-US" altLang="zh-CN" sz="2800" dirty="0" smtClean="0">
                <a:latin typeface="Hannotate TC Bold"/>
                <a:cs typeface="Hannotate TC Bold"/>
              </a:rPr>
              <a:t>classifier</a:t>
            </a:r>
          </a:p>
          <a:p>
            <a:pPr marL="457200" indent="-457200" algn="l">
              <a:spcBef>
                <a:spcPts val="1200"/>
              </a:spcBef>
              <a:buFont typeface="Arial"/>
              <a:buChar char="•"/>
            </a:pPr>
            <a:r>
              <a:rPr lang="en-US" sz="2800" dirty="0" smtClean="0">
                <a:latin typeface="Hannotate TC Bold"/>
                <a:cs typeface="Hannotate TC Bold"/>
              </a:rPr>
              <a:t>Community</a:t>
            </a:r>
            <a:r>
              <a:rPr lang="en-US" sz="2800" dirty="0">
                <a:latin typeface="Hannotate TC Bold"/>
                <a:cs typeface="Hannotate TC Bold"/>
              </a:rPr>
              <a:t> </a:t>
            </a:r>
            <a:r>
              <a:rPr lang="en-US" sz="2800" dirty="0" smtClean="0">
                <a:latin typeface="Hannotate TC Bold"/>
                <a:cs typeface="Hannotate TC Bold"/>
              </a:rPr>
              <a:t>identities</a:t>
            </a:r>
            <a:r>
              <a:rPr lang="zh-CN" altLang="en-US" sz="2800" dirty="0" smtClean="0">
                <a:latin typeface="Hannotate TC Bold"/>
                <a:cs typeface="Hannotate TC Bold"/>
              </a:rPr>
              <a:t> </a:t>
            </a:r>
            <a:r>
              <a:rPr lang="en-US" altLang="zh-CN" sz="2800" dirty="0" smtClean="0">
                <a:latin typeface="Hannotate TC Bold"/>
                <a:cs typeface="Hannotate TC Bold"/>
              </a:rPr>
              <a:t>as</a:t>
            </a:r>
            <a:r>
              <a:rPr lang="zh-CN" altLang="en-US" sz="2800" dirty="0" smtClean="0">
                <a:latin typeface="Hannotate TC Bold"/>
                <a:cs typeface="Hannotate TC Bold"/>
              </a:rPr>
              <a:t> </a:t>
            </a:r>
            <a:r>
              <a:rPr lang="en-US" altLang="zh-CN" sz="2800" dirty="0" smtClean="0">
                <a:latin typeface="Hannotate TC Bold"/>
                <a:cs typeface="Hannotate TC Bold"/>
              </a:rPr>
              <a:t>classification</a:t>
            </a:r>
            <a:r>
              <a:rPr lang="zh-CN" altLang="en-US" sz="2800" dirty="0" smtClean="0">
                <a:latin typeface="Hannotate TC Bold"/>
                <a:cs typeface="Hannotate TC Bold"/>
              </a:rPr>
              <a:t> </a:t>
            </a:r>
            <a:r>
              <a:rPr lang="en-US" altLang="zh-CN" sz="2800" dirty="0" smtClean="0">
                <a:latin typeface="Hannotate TC Bold"/>
                <a:cs typeface="Hannotate TC Bold"/>
              </a:rPr>
              <a:t>labels</a:t>
            </a:r>
            <a:endParaRPr lang="en-US" sz="2800" dirty="0">
              <a:latin typeface="Hannotate TC Bold"/>
              <a:cs typeface="Hannotate TC Bold"/>
            </a:endParaRPr>
          </a:p>
        </p:txBody>
      </p:sp>
    </p:spTree>
    <p:extLst>
      <p:ext uri="{BB962C8B-B14F-4D97-AF65-F5344CB8AC3E}">
        <p14:creationId xmlns:p14="http://schemas.microsoft.com/office/powerpoint/2010/main" val="421602470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689180" cy="2159000"/>
          </a:xfrm>
        </p:spPr>
        <p:txBody>
          <a:bodyPr>
            <a:normAutofit/>
          </a:bodyPr>
          <a:lstStyle/>
          <a:p>
            <a:r>
              <a:rPr lang="en-US" dirty="0" smtClean="0">
                <a:solidFill>
                  <a:srgbClr val="D50202"/>
                </a:solidFill>
              </a:rPr>
              <a:t>Application</a:t>
            </a:r>
            <a:r>
              <a:rPr lang="zh-CN" altLang="en-US" dirty="0" smtClean="0">
                <a:solidFill>
                  <a:srgbClr val="D50202"/>
                </a:solidFill>
              </a:rPr>
              <a:t> </a:t>
            </a:r>
            <a:r>
              <a:rPr lang="en-US" altLang="zh-CN" dirty="0" smtClean="0">
                <a:solidFill>
                  <a:srgbClr val="D50202"/>
                </a:solidFill>
              </a:rPr>
              <a:t>2:</a:t>
            </a:r>
            <a:r>
              <a:rPr lang="zh-CN" altLang="en-US" dirty="0" smtClean="0">
                <a:solidFill>
                  <a:srgbClr val="D50202"/>
                </a:solidFill>
              </a:rPr>
              <a:t> </a:t>
            </a:r>
            <a:r>
              <a:rPr lang="en-US" dirty="0" smtClean="0">
                <a:solidFill>
                  <a:srgbClr val="D50202"/>
                </a:solidFill>
              </a:rPr>
              <a:t>Unsupervised </a:t>
            </a:r>
            <a:r>
              <a:rPr lang="en-US" dirty="0">
                <a:solidFill>
                  <a:srgbClr val="D50202"/>
                </a:solidFill>
              </a:rPr>
              <a:t>Text Representation</a:t>
            </a:r>
            <a:r>
              <a:rPr lang="en-US" sz="4000" dirty="0" smtClean="0">
                <a:solidFill>
                  <a:srgbClr val="D50202"/>
                </a:solidFill>
              </a:rPr>
              <a:t/>
            </a:r>
            <a:br>
              <a:rPr lang="en-US" sz="4000" dirty="0" smtClean="0">
                <a:solidFill>
                  <a:srgbClr val="D50202"/>
                </a:solidFill>
              </a:rPr>
            </a:br>
            <a:endParaRPr lang="en-US" sz="4000" dirty="0">
              <a:solidFill>
                <a:srgbClr val="D50202"/>
              </a:solidFill>
            </a:endParaRPr>
          </a:p>
        </p:txBody>
      </p:sp>
      <p:grpSp>
        <p:nvGrpSpPr>
          <p:cNvPr id="4" name="Group 3"/>
          <p:cNvGrpSpPr/>
          <p:nvPr/>
        </p:nvGrpSpPr>
        <p:grpSpPr>
          <a:xfrm>
            <a:off x="5687924" y="2889582"/>
            <a:ext cx="2849742" cy="1850324"/>
            <a:chOff x="850254" y="603004"/>
            <a:chExt cx="3532068" cy="1044778"/>
          </a:xfrm>
        </p:grpSpPr>
        <p:sp>
          <p:nvSpPr>
            <p:cNvPr id="5" name="TextBox 4"/>
            <p:cNvSpPr txBox="1"/>
            <p:nvPr/>
          </p:nvSpPr>
          <p:spPr>
            <a:xfrm>
              <a:off x="1166124" y="603004"/>
              <a:ext cx="883848"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degree</a:t>
              </a:r>
            </a:p>
          </p:txBody>
        </p:sp>
        <p:sp>
          <p:nvSpPr>
            <p:cNvPr id="6" name="TextBox 5"/>
            <p:cNvSpPr txBox="1"/>
            <p:nvPr/>
          </p:nvSpPr>
          <p:spPr>
            <a:xfrm>
              <a:off x="1637389" y="990059"/>
              <a:ext cx="1039503"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network</a:t>
              </a:r>
              <a:endParaRPr lang="en-US" sz="1700" dirty="0">
                <a:solidFill>
                  <a:schemeClr val="accent1">
                    <a:lumMod val="75000"/>
                  </a:schemeClr>
                </a:solidFill>
                <a:latin typeface="Georgia" panose="02040502050405020303" pitchFamily="18" charset="0"/>
              </a:endParaRPr>
            </a:p>
          </p:txBody>
        </p:sp>
        <p:sp>
          <p:nvSpPr>
            <p:cNvPr id="7" name="TextBox 6"/>
            <p:cNvSpPr txBox="1"/>
            <p:nvPr/>
          </p:nvSpPr>
          <p:spPr>
            <a:xfrm>
              <a:off x="1016062" y="1269713"/>
              <a:ext cx="685120"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edge</a:t>
              </a:r>
            </a:p>
          </p:txBody>
        </p:sp>
        <p:sp>
          <p:nvSpPr>
            <p:cNvPr id="8" name="TextBox 7"/>
            <p:cNvSpPr txBox="1"/>
            <p:nvPr/>
          </p:nvSpPr>
          <p:spPr>
            <a:xfrm>
              <a:off x="850254" y="910780"/>
              <a:ext cx="715652"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node</a:t>
              </a:r>
            </a:p>
          </p:txBody>
        </p:sp>
        <p:sp>
          <p:nvSpPr>
            <p:cNvPr id="9" name="TextBox 8"/>
            <p:cNvSpPr txBox="1"/>
            <p:nvPr/>
          </p:nvSpPr>
          <p:spPr>
            <a:xfrm>
              <a:off x="3405409" y="992714"/>
              <a:ext cx="731841"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word </a:t>
              </a:r>
            </a:p>
          </p:txBody>
        </p:sp>
        <p:sp>
          <p:nvSpPr>
            <p:cNvPr id="10" name="TextBox 9"/>
            <p:cNvSpPr txBox="1"/>
            <p:nvPr/>
          </p:nvSpPr>
          <p:spPr>
            <a:xfrm>
              <a:off x="2562602" y="684243"/>
              <a:ext cx="1217525"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document</a:t>
              </a:r>
            </a:p>
          </p:txBody>
        </p:sp>
        <p:sp>
          <p:nvSpPr>
            <p:cNvPr id="11" name="TextBox 10"/>
            <p:cNvSpPr txBox="1"/>
            <p:nvPr/>
          </p:nvSpPr>
          <p:spPr>
            <a:xfrm>
              <a:off x="2874908" y="1471337"/>
              <a:ext cx="1507414"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classification</a:t>
              </a:r>
            </a:p>
          </p:txBody>
        </p:sp>
        <p:sp>
          <p:nvSpPr>
            <p:cNvPr id="12" name="TextBox 11"/>
            <p:cNvSpPr txBox="1"/>
            <p:nvPr/>
          </p:nvSpPr>
          <p:spPr>
            <a:xfrm>
              <a:off x="2782980" y="1084125"/>
              <a:ext cx="602435"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text</a:t>
              </a:r>
              <a:endParaRPr lang="en-US" dirty="0">
                <a:solidFill>
                  <a:schemeClr val="accent1">
                    <a:lumMod val="75000"/>
                  </a:schemeClr>
                </a:solidFill>
                <a:latin typeface="Georgia" panose="02040502050405020303" pitchFamily="18" charset="0"/>
              </a:endParaRPr>
            </a:p>
          </p:txBody>
        </p:sp>
        <p:sp>
          <p:nvSpPr>
            <p:cNvPr id="13" name="TextBox 12"/>
            <p:cNvSpPr txBox="1"/>
            <p:nvPr/>
          </p:nvSpPr>
          <p:spPr>
            <a:xfrm>
              <a:off x="1532400" y="1473997"/>
              <a:ext cx="1330200"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embedding</a:t>
              </a:r>
              <a:endParaRPr lang="en-US" sz="1700" dirty="0">
                <a:solidFill>
                  <a:schemeClr val="accent1">
                    <a:lumMod val="75000"/>
                  </a:schemeClr>
                </a:solidFill>
                <a:latin typeface="Georgia" panose="02040502050405020303" pitchFamily="18" charset="0"/>
              </a:endParaRPr>
            </a:p>
          </p:txBody>
        </p:sp>
        <p:cxnSp>
          <p:nvCxnSpPr>
            <p:cNvPr id="14" name="Straight Connector 13"/>
            <p:cNvCxnSpPr/>
            <p:nvPr/>
          </p:nvCxnSpPr>
          <p:spPr>
            <a:xfrm>
              <a:off x="1591270" y="863225"/>
              <a:ext cx="317555" cy="16927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6" idx="1"/>
            </p:cNvCxnSpPr>
            <p:nvPr/>
          </p:nvCxnSpPr>
          <p:spPr>
            <a:xfrm flipV="1">
              <a:off x="1408954" y="1076952"/>
              <a:ext cx="228435" cy="19255"/>
            </a:xfrm>
            <a:prstGeom prst="line">
              <a:avLst/>
            </a:prstGeom>
            <a:ln w="3810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3"/>
            </p:cNvCxnSpPr>
            <p:nvPr/>
          </p:nvCxnSpPr>
          <p:spPr>
            <a:xfrm flipV="1">
              <a:off x="1701182" y="1166499"/>
              <a:ext cx="207644" cy="190107"/>
            </a:xfrm>
            <a:prstGeom prst="line">
              <a:avLst/>
            </a:prstGeom>
            <a:ln w="3810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0"/>
              <a:endCxn id="6" idx="2"/>
            </p:cNvCxnSpPr>
            <p:nvPr/>
          </p:nvCxnSpPr>
          <p:spPr>
            <a:xfrm flipH="1" flipV="1">
              <a:off x="2157141" y="1163844"/>
              <a:ext cx="40360" cy="31015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606878" y="1174305"/>
              <a:ext cx="263329" cy="37459"/>
            </a:xfrm>
            <a:prstGeom prst="line">
              <a:avLst/>
            </a:prstGeom>
            <a:ln w="3810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2"/>
            </p:cNvCxnSpPr>
            <p:nvPr/>
          </p:nvCxnSpPr>
          <p:spPr>
            <a:xfrm>
              <a:off x="3084197" y="1257910"/>
              <a:ext cx="421844" cy="2665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552646" y="1337950"/>
              <a:ext cx="436761" cy="2087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045745" y="927686"/>
              <a:ext cx="92065" cy="185980"/>
            </a:xfrm>
            <a:prstGeom prst="line">
              <a:avLst/>
            </a:prstGeom>
            <a:ln w="5715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375042" y="1142510"/>
              <a:ext cx="274430" cy="81553"/>
            </a:xfrm>
            <a:prstGeom prst="line">
              <a:avLst/>
            </a:prstGeom>
            <a:ln w="28575"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8537666" y="3671307"/>
            <a:ext cx="4221697" cy="772020"/>
          </a:xfrm>
          <a:prstGeom prst="rect">
            <a:avLst/>
          </a:prstGeom>
          <a:noFill/>
        </p:spPr>
        <p:txBody>
          <a:bodyPr wrap="none" lIns="109234" tIns="54617" rIns="109234" bIns="54617" rtlCol="0">
            <a:spAutoFit/>
          </a:bodyPr>
          <a:lstStyle/>
          <a:p>
            <a:pPr algn="ctr"/>
            <a:r>
              <a:rPr lang="en-US" sz="2400" dirty="0">
                <a:solidFill>
                  <a:srgbClr val="D50202"/>
                </a:solidFill>
                <a:latin typeface="Hannotate TC Bold"/>
                <a:cs typeface="Hannotate TC Bold"/>
              </a:rPr>
              <a:t>Word co-occurrence network</a:t>
            </a:r>
          </a:p>
          <a:p>
            <a:pPr algn="ctr"/>
            <a:endParaRPr lang="en-US" sz="1900" b="1" dirty="0">
              <a:solidFill>
                <a:srgbClr val="C00000"/>
              </a:solidFill>
            </a:endParaRPr>
          </a:p>
        </p:txBody>
      </p:sp>
      <p:sp>
        <p:nvSpPr>
          <p:cNvPr id="25" name="TextBox 24"/>
          <p:cNvSpPr txBox="1"/>
          <p:nvPr/>
        </p:nvSpPr>
        <p:spPr>
          <a:xfrm>
            <a:off x="1714912" y="6156792"/>
            <a:ext cx="2657166" cy="479633"/>
          </a:xfrm>
          <a:prstGeom prst="rect">
            <a:avLst/>
          </a:prstGeom>
          <a:noFill/>
        </p:spPr>
        <p:txBody>
          <a:bodyPr wrap="none" lIns="109234" tIns="54617" rIns="109234" bIns="54617" rtlCol="0">
            <a:spAutoFit/>
          </a:bodyPr>
          <a:lstStyle/>
          <a:p>
            <a:r>
              <a:rPr lang="en-US" sz="2400" dirty="0">
                <a:solidFill>
                  <a:srgbClr val="D50202"/>
                </a:solidFill>
                <a:latin typeface="Hannotate TC Bold"/>
                <a:cs typeface="Hannotate TC Bold"/>
              </a:rPr>
              <a:t>Unstructured text</a:t>
            </a:r>
          </a:p>
        </p:txBody>
      </p:sp>
      <p:grpSp>
        <p:nvGrpSpPr>
          <p:cNvPr id="26" name="Group 25"/>
          <p:cNvGrpSpPr/>
          <p:nvPr/>
        </p:nvGrpSpPr>
        <p:grpSpPr>
          <a:xfrm>
            <a:off x="1302463" y="3567023"/>
            <a:ext cx="3578227" cy="2175639"/>
            <a:chOff x="904040" y="3567023"/>
            <a:chExt cx="4179242" cy="2175639"/>
          </a:xfrm>
        </p:grpSpPr>
        <p:sp>
          <p:nvSpPr>
            <p:cNvPr id="27" name="TextBox 26"/>
            <p:cNvSpPr txBox="1"/>
            <p:nvPr/>
          </p:nvSpPr>
          <p:spPr>
            <a:xfrm>
              <a:off x="904040" y="3567023"/>
              <a:ext cx="3994569" cy="430886"/>
            </a:xfrm>
            <a:prstGeom prst="rect">
              <a:avLst/>
            </a:prstGeom>
            <a:noFill/>
          </p:spPr>
          <p:txBody>
            <a:bodyPr wrap="square" rtlCol="0">
              <a:spAutoFit/>
            </a:bodyPr>
            <a:lstStyle/>
            <a:p>
              <a:pPr algn="l"/>
              <a:r>
                <a:rPr lang="en-US" sz="1100" dirty="0"/>
                <a:t>Text representation, e.g., word and document </a:t>
              </a:r>
              <a:r>
                <a:rPr lang="en-US" sz="1100" dirty="0" smtClean="0"/>
                <a:t>representation</a:t>
              </a:r>
              <a:r>
                <a:rPr lang="en-US" sz="1100" dirty="0"/>
                <a:t>, …</a:t>
              </a:r>
            </a:p>
          </p:txBody>
        </p:sp>
        <p:sp>
          <p:nvSpPr>
            <p:cNvPr id="28" name="TextBox 27"/>
            <p:cNvSpPr txBox="1"/>
            <p:nvPr/>
          </p:nvSpPr>
          <p:spPr>
            <a:xfrm>
              <a:off x="904040" y="4816232"/>
              <a:ext cx="2721907" cy="261609"/>
            </a:xfrm>
            <a:prstGeom prst="rect">
              <a:avLst/>
            </a:prstGeom>
            <a:noFill/>
          </p:spPr>
          <p:txBody>
            <a:bodyPr wrap="square" rtlCol="0">
              <a:spAutoFit/>
            </a:bodyPr>
            <a:lstStyle/>
            <a:p>
              <a:pPr algn="ctr"/>
              <a:r>
                <a:rPr lang="en-US" sz="1100" dirty="0"/>
                <a:t>…</a:t>
              </a:r>
            </a:p>
          </p:txBody>
        </p:sp>
        <p:sp>
          <p:nvSpPr>
            <p:cNvPr id="29" name="TextBox 28"/>
            <p:cNvSpPr txBox="1"/>
            <p:nvPr/>
          </p:nvSpPr>
          <p:spPr>
            <a:xfrm>
              <a:off x="904040" y="3995799"/>
              <a:ext cx="4179242" cy="430886"/>
            </a:xfrm>
            <a:prstGeom prst="rect">
              <a:avLst/>
            </a:prstGeom>
            <a:noFill/>
          </p:spPr>
          <p:txBody>
            <a:bodyPr wrap="square" rtlCol="0">
              <a:spAutoFit/>
            </a:bodyPr>
            <a:lstStyle/>
            <a:p>
              <a:pPr algn="l"/>
              <a:r>
                <a:rPr lang="en-US" sz="1100" dirty="0"/>
                <a:t>Deep learning has been attracting increasing</a:t>
              </a:r>
            </a:p>
            <a:p>
              <a:pPr algn="l"/>
              <a:r>
                <a:rPr lang="en-US" sz="1100" dirty="0"/>
                <a:t>attention …</a:t>
              </a:r>
            </a:p>
          </p:txBody>
        </p:sp>
        <p:sp>
          <p:nvSpPr>
            <p:cNvPr id="30" name="TextBox 29"/>
            <p:cNvSpPr txBox="1"/>
            <p:nvPr/>
          </p:nvSpPr>
          <p:spPr>
            <a:xfrm>
              <a:off x="904040" y="4463097"/>
              <a:ext cx="4179242" cy="430887"/>
            </a:xfrm>
            <a:prstGeom prst="rect">
              <a:avLst/>
            </a:prstGeom>
            <a:noFill/>
          </p:spPr>
          <p:txBody>
            <a:bodyPr wrap="square" rtlCol="0">
              <a:spAutoFit/>
            </a:bodyPr>
            <a:lstStyle/>
            <a:p>
              <a:pPr algn="l"/>
              <a:r>
                <a:rPr lang="en-US" sz="1100" dirty="0"/>
                <a:t>A future direction of deep learning is to integrate</a:t>
              </a:r>
            </a:p>
            <a:p>
              <a:pPr algn="l"/>
              <a:r>
                <a:rPr lang="en-US" sz="1100" dirty="0"/>
                <a:t>unlabeled data …</a:t>
              </a:r>
            </a:p>
          </p:txBody>
        </p:sp>
        <p:sp>
          <p:nvSpPr>
            <p:cNvPr id="31" name="TextBox 30"/>
            <p:cNvSpPr txBox="1"/>
            <p:nvPr/>
          </p:nvSpPr>
          <p:spPr>
            <a:xfrm>
              <a:off x="904040" y="5017549"/>
              <a:ext cx="4179242" cy="261610"/>
            </a:xfrm>
            <a:prstGeom prst="rect">
              <a:avLst/>
            </a:prstGeom>
            <a:noFill/>
          </p:spPr>
          <p:txBody>
            <a:bodyPr wrap="square" rtlCol="0">
              <a:spAutoFit/>
            </a:bodyPr>
            <a:lstStyle/>
            <a:p>
              <a:pPr algn="l"/>
              <a:r>
                <a:rPr lang="en-US" sz="1100" dirty="0"/>
                <a:t>The Skip-gram model is quite effective and efficient …</a:t>
              </a:r>
            </a:p>
          </p:txBody>
        </p:sp>
        <p:sp>
          <p:nvSpPr>
            <p:cNvPr id="32" name="TextBox 31"/>
            <p:cNvSpPr txBox="1"/>
            <p:nvPr/>
          </p:nvSpPr>
          <p:spPr>
            <a:xfrm>
              <a:off x="904040" y="5311775"/>
              <a:ext cx="4179242" cy="430887"/>
            </a:xfrm>
            <a:prstGeom prst="rect">
              <a:avLst/>
            </a:prstGeom>
            <a:noFill/>
          </p:spPr>
          <p:txBody>
            <a:bodyPr wrap="square" rtlCol="0">
              <a:spAutoFit/>
            </a:bodyPr>
            <a:lstStyle/>
            <a:p>
              <a:pPr algn="l"/>
              <a:r>
                <a:rPr lang="en-US" sz="1100" dirty="0"/>
                <a:t>Information networks encode the relationships</a:t>
              </a:r>
            </a:p>
            <a:p>
              <a:pPr algn="l"/>
              <a:r>
                <a:rPr lang="en-US" sz="1100" dirty="0"/>
                <a:t>between the data objects …</a:t>
              </a:r>
            </a:p>
          </p:txBody>
        </p:sp>
      </p:grpSp>
      <p:grpSp>
        <p:nvGrpSpPr>
          <p:cNvPr id="33" name="Group 32"/>
          <p:cNvGrpSpPr/>
          <p:nvPr/>
        </p:nvGrpSpPr>
        <p:grpSpPr>
          <a:xfrm>
            <a:off x="5693538" y="5538454"/>
            <a:ext cx="2630143" cy="1966024"/>
            <a:chOff x="6460390" y="2181352"/>
            <a:chExt cx="2465758" cy="1382361"/>
          </a:xfrm>
        </p:grpSpPr>
        <p:sp>
          <p:nvSpPr>
            <p:cNvPr id="34" name="TextBox 33"/>
            <p:cNvSpPr txBox="1"/>
            <p:nvPr/>
          </p:nvSpPr>
          <p:spPr>
            <a:xfrm>
              <a:off x="6551723" y="2181352"/>
              <a:ext cx="455677"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text</a:t>
              </a:r>
              <a:endParaRPr lang="en-US" sz="1700" dirty="0">
                <a:solidFill>
                  <a:schemeClr val="accent1">
                    <a:lumMod val="75000"/>
                  </a:schemeClr>
                </a:solidFill>
                <a:latin typeface="Georgia" panose="02040502050405020303" pitchFamily="18" charset="0"/>
              </a:endParaRPr>
            </a:p>
          </p:txBody>
        </p:sp>
        <p:sp>
          <p:nvSpPr>
            <p:cNvPr id="35" name="TextBox 34"/>
            <p:cNvSpPr txBox="1"/>
            <p:nvPr/>
          </p:nvSpPr>
          <p:spPr>
            <a:xfrm>
              <a:off x="6471267" y="2401607"/>
              <a:ext cx="1066971"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information</a:t>
              </a:r>
            </a:p>
          </p:txBody>
        </p:sp>
        <p:sp>
          <p:nvSpPr>
            <p:cNvPr id="36" name="TextBox 35"/>
            <p:cNvSpPr txBox="1"/>
            <p:nvPr/>
          </p:nvSpPr>
          <p:spPr>
            <a:xfrm>
              <a:off x="6508028" y="2654279"/>
              <a:ext cx="786273"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network</a:t>
              </a:r>
            </a:p>
          </p:txBody>
        </p:sp>
        <p:sp>
          <p:nvSpPr>
            <p:cNvPr id="37" name="TextBox 36"/>
            <p:cNvSpPr txBox="1"/>
            <p:nvPr/>
          </p:nvSpPr>
          <p:spPr>
            <a:xfrm>
              <a:off x="6539456" y="2906951"/>
              <a:ext cx="553560"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word</a:t>
              </a:r>
            </a:p>
          </p:txBody>
        </p:sp>
        <p:sp>
          <p:nvSpPr>
            <p:cNvPr id="38" name="TextBox 37"/>
            <p:cNvSpPr txBox="1"/>
            <p:nvPr/>
          </p:nvSpPr>
          <p:spPr>
            <a:xfrm>
              <a:off x="6572315" y="3055684"/>
              <a:ext cx="308976"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a:t>
              </a:r>
            </a:p>
          </p:txBody>
        </p:sp>
        <p:sp>
          <p:nvSpPr>
            <p:cNvPr id="39" name="TextBox 38"/>
            <p:cNvSpPr txBox="1"/>
            <p:nvPr/>
          </p:nvSpPr>
          <p:spPr>
            <a:xfrm>
              <a:off x="6460390" y="3314847"/>
              <a:ext cx="1140198"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classification</a:t>
              </a:r>
            </a:p>
          </p:txBody>
        </p:sp>
        <p:sp>
          <p:nvSpPr>
            <p:cNvPr id="40" name="TextBox 39"/>
            <p:cNvSpPr txBox="1"/>
            <p:nvPr/>
          </p:nvSpPr>
          <p:spPr>
            <a:xfrm>
              <a:off x="8287803" y="2181352"/>
              <a:ext cx="617958"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doc_1</a:t>
              </a:r>
              <a:endParaRPr lang="en-US" sz="1700" dirty="0">
                <a:solidFill>
                  <a:srgbClr val="00B050"/>
                </a:solidFill>
                <a:latin typeface="Georgia" panose="02040502050405020303" pitchFamily="18" charset="0"/>
              </a:endParaRPr>
            </a:p>
          </p:txBody>
        </p:sp>
        <p:sp>
          <p:nvSpPr>
            <p:cNvPr id="41" name="TextBox 40"/>
            <p:cNvSpPr txBox="1"/>
            <p:nvPr/>
          </p:nvSpPr>
          <p:spPr>
            <a:xfrm>
              <a:off x="8285548" y="2401607"/>
              <a:ext cx="639197"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doc_2</a:t>
              </a:r>
              <a:endParaRPr lang="en-US" sz="1700" dirty="0">
                <a:solidFill>
                  <a:srgbClr val="00B050"/>
                </a:solidFill>
                <a:latin typeface="Georgia" panose="02040502050405020303" pitchFamily="18" charset="0"/>
              </a:endParaRPr>
            </a:p>
          </p:txBody>
        </p:sp>
        <p:sp>
          <p:nvSpPr>
            <p:cNvPr id="42" name="TextBox 41"/>
            <p:cNvSpPr txBox="1"/>
            <p:nvPr/>
          </p:nvSpPr>
          <p:spPr>
            <a:xfrm>
              <a:off x="8285480" y="2654279"/>
              <a:ext cx="638045"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doc_3</a:t>
              </a:r>
              <a:endParaRPr lang="en-US" sz="1700" dirty="0">
                <a:solidFill>
                  <a:srgbClr val="00B050"/>
                </a:solidFill>
                <a:latin typeface="Georgia" panose="02040502050405020303" pitchFamily="18" charset="0"/>
              </a:endParaRPr>
            </a:p>
          </p:txBody>
        </p:sp>
        <p:sp>
          <p:nvSpPr>
            <p:cNvPr id="43" name="TextBox 42"/>
            <p:cNvSpPr txBox="1"/>
            <p:nvPr/>
          </p:nvSpPr>
          <p:spPr>
            <a:xfrm>
              <a:off x="8284145" y="2906951"/>
              <a:ext cx="642003"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doc_4</a:t>
              </a:r>
              <a:endParaRPr lang="en-US" sz="1700" dirty="0">
                <a:solidFill>
                  <a:srgbClr val="00B050"/>
                </a:solidFill>
                <a:latin typeface="Georgia" panose="02040502050405020303" pitchFamily="18" charset="0"/>
              </a:endParaRPr>
            </a:p>
          </p:txBody>
        </p:sp>
        <p:sp>
          <p:nvSpPr>
            <p:cNvPr id="44" name="TextBox 43"/>
            <p:cNvSpPr txBox="1"/>
            <p:nvPr/>
          </p:nvSpPr>
          <p:spPr>
            <a:xfrm>
              <a:off x="8329055" y="3055684"/>
              <a:ext cx="308976"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a:t>
              </a:r>
              <a:endParaRPr lang="en-US" sz="1700" dirty="0">
                <a:solidFill>
                  <a:srgbClr val="00B050"/>
                </a:solidFill>
                <a:latin typeface="Georgia" panose="02040502050405020303" pitchFamily="18" charset="0"/>
              </a:endParaRPr>
            </a:p>
          </p:txBody>
        </p:sp>
        <p:sp>
          <p:nvSpPr>
            <p:cNvPr id="45" name="TextBox 44"/>
            <p:cNvSpPr txBox="1"/>
            <p:nvPr/>
          </p:nvSpPr>
          <p:spPr>
            <a:xfrm>
              <a:off x="8365041" y="3314847"/>
              <a:ext cx="173124" cy="248866"/>
            </a:xfrm>
            <a:prstGeom prst="rect">
              <a:avLst/>
            </a:prstGeom>
            <a:noFill/>
          </p:spPr>
          <p:txBody>
            <a:bodyPr wrap="none" rtlCol="0">
              <a:spAutoFit/>
            </a:bodyPr>
            <a:lstStyle/>
            <a:p>
              <a:endParaRPr lang="en-US" sz="1700" dirty="0">
                <a:solidFill>
                  <a:srgbClr val="00B050"/>
                </a:solidFill>
                <a:latin typeface="Georgia" panose="02040502050405020303" pitchFamily="18" charset="0"/>
              </a:endParaRPr>
            </a:p>
          </p:txBody>
        </p:sp>
        <p:cxnSp>
          <p:nvCxnSpPr>
            <p:cNvPr id="46" name="Straight Connector 45"/>
            <p:cNvCxnSpPr>
              <a:stCxn id="40" idx="1"/>
            </p:cNvCxnSpPr>
            <p:nvPr/>
          </p:nvCxnSpPr>
          <p:spPr>
            <a:xfrm flipH="1">
              <a:off x="7547346" y="2289555"/>
              <a:ext cx="740457" cy="3116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0" idx="1"/>
            </p:cNvCxnSpPr>
            <p:nvPr/>
          </p:nvCxnSpPr>
          <p:spPr>
            <a:xfrm flipH="1">
              <a:off x="7522688" y="2289555"/>
              <a:ext cx="765115" cy="7299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1" idx="1"/>
            </p:cNvCxnSpPr>
            <p:nvPr/>
          </p:nvCxnSpPr>
          <p:spPr>
            <a:xfrm flipH="1" flipV="1">
              <a:off x="7547346" y="2332711"/>
              <a:ext cx="738202" cy="1771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1" idx="1"/>
            </p:cNvCxnSpPr>
            <p:nvPr/>
          </p:nvCxnSpPr>
          <p:spPr>
            <a:xfrm flipH="1">
              <a:off x="7648585" y="2509811"/>
              <a:ext cx="636964" cy="93852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3" idx="1"/>
            </p:cNvCxnSpPr>
            <p:nvPr/>
          </p:nvCxnSpPr>
          <p:spPr>
            <a:xfrm flipH="1">
              <a:off x="7528004" y="3015154"/>
              <a:ext cx="756141" cy="10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3" idx="1"/>
            </p:cNvCxnSpPr>
            <p:nvPr/>
          </p:nvCxnSpPr>
          <p:spPr>
            <a:xfrm flipH="1" flipV="1">
              <a:off x="7564876" y="2594350"/>
              <a:ext cx="719269" cy="4208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5" idx="1"/>
            </p:cNvCxnSpPr>
            <p:nvPr/>
          </p:nvCxnSpPr>
          <p:spPr>
            <a:xfrm flipH="1">
              <a:off x="7651265" y="3439280"/>
              <a:ext cx="713777" cy="2489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45" idx="1"/>
            </p:cNvCxnSpPr>
            <p:nvPr/>
          </p:nvCxnSpPr>
          <p:spPr>
            <a:xfrm>
              <a:off x="7558375" y="2592477"/>
              <a:ext cx="806666" cy="8468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330453" y="3266807"/>
              <a:ext cx="308976"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a:t>
              </a:r>
              <a:endParaRPr lang="en-US" sz="1700" dirty="0">
                <a:solidFill>
                  <a:srgbClr val="00B050"/>
                </a:solidFill>
                <a:latin typeface="Georgia" panose="02040502050405020303" pitchFamily="18" charset="0"/>
              </a:endParaRPr>
            </a:p>
          </p:txBody>
        </p:sp>
        <p:cxnSp>
          <p:nvCxnSpPr>
            <p:cNvPr id="55" name="Straight Connector 54"/>
            <p:cNvCxnSpPr>
              <a:endCxn id="45" idx="1"/>
            </p:cNvCxnSpPr>
            <p:nvPr/>
          </p:nvCxnSpPr>
          <p:spPr>
            <a:xfrm>
              <a:off x="7564876" y="2858498"/>
              <a:ext cx="800165" cy="580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650685" y="2836030"/>
              <a:ext cx="709951" cy="62335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8689490" y="6078397"/>
            <a:ext cx="3555667" cy="479633"/>
          </a:xfrm>
          <a:prstGeom prst="rect">
            <a:avLst/>
          </a:prstGeom>
          <a:noFill/>
        </p:spPr>
        <p:txBody>
          <a:bodyPr wrap="none" lIns="109234" tIns="54617" rIns="109234" bIns="54617" rtlCol="0">
            <a:spAutoFit/>
          </a:bodyPr>
          <a:lstStyle/>
          <a:p>
            <a:pPr algn="ctr"/>
            <a:r>
              <a:rPr lang="en-US" sz="2400" dirty="0" smtClean="0">
                <a:solidFill>
                  <a:srgbClr val="C00000"/>
                </a:solidFill>
                <a:latin typeface="Hannotate TC Bold"/>
                <a:cs typeface="Hannotate TC Bold"/>
              </a:rPr>
              <a:t>Word-</a:t>
            </a:r>
            <a:r>
              <a:rPr lang="en-US" sz="2400" dirty="0" smtClean="0">
                <a:solidFill>
                  <a:srgbClr val="D50202"/>
                </a:solidFill>
                <a:latin typeface="Hannotate TC Bold"/>
                <a:cs typeface="Hannotate TC Bold"/>
              </a:rPr>
              <a:t>document</a:t>
            </a:r>
            <a:r>
              <a:rPr lang="en-US" sz="2400" dirty="0" smtClean="0">
                <a:solidFill>
                  <a:srgbClr val="C00000"/>
                </a:solidFill>
                <a:latin typeface="Hannotate TC Bold"/>
                <a:cs typeface="Hannotate TC Bold"/>
              </a:rPr>
              <a:t> network</a:t>
            </a:r>
            <a:endParaRPr lang="en-US" sz="2400" dirty="0">
              <a:solidFill>
                <a:srgbClr val="C00000"/>
              </a:solidFill>
              <a:latin typeface="Hannotate TC Bold"/>
              <a:cs typeface="Hannotate TC Bold"/>
            </a:endParaRPr>
          </a:p>
        </p:txBody>
      </p:sp>
      <p:sp>
        <p:nvSpPr>
          <p:cNvPr id="3" name="Right Arrow 2"/>
          <p:cNvSpPr/>
          <p:nvPr/>
        </p:nvSpPr>
        <p:spPr>
          <a:xfrm>
            <a:off x="5129706" y="4463098"/>
            <a:ext cx="323719" cy="683999"/>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lide Number Placeholder 23"/>
          <p:cNvSpPr>
            <a:spLocks noGrp="1"/>
          </p:cNvSpPr>
          <p:nvPr>
            <p:ph type="sldNum" sz="quarter" idx="2"/>
          </p:nvPr>
        </p:nvSpPr>
        <p:spPr/>
        <p:txBody>
          <a:bodyPr/>
          <a:lstStyle/>
          <a:p>
            <a:fld id="{86CB4B4D-7CA3-9044-876B-883B54F8677D}" type="slidenum">
              <a:rPr lang="en-US" smtClean="0"/>
              <a:t>18</a:t>
            </a:fld>
            <a:endParaRPr lang="en-US"/>
          </a:p>
        </p:txBody>
      </p:sp>
      <p:sp>
        <p:nvSpPr>
          <p:cNvPr id="58" name="Rectangle 57"/>
          <p:cNvSpPr/>
          <p:nvPr/>
        </p:nvSpPr>
        <p:spPr>
          <a:xfrm>
            <a:off x="213299" y="2126538"/>
            <a:ext cx="9832814" cy="523220"/>
          </a:xfrm>
          <a:prstGeom prst="rect">
            <a:avLst/>
          </a:prstGeom>
        </p:spPr>
        <p:txBody>
          <a:bodyPr wrap="square">
            <a:spAutoFit/>
          </a:bodyPr>
          <a:lstStyle/>
          <a:p>
            <a:pPr marL="457200" indent="-457200">
              <a:buFont typeface="Arial"/>
              <a:buChar char="•"/>
            </a:pPr>
            <a:r>
              <a:rPr lang="en-US" sz="2800" dirty="0">
                <a:solidFill>
                  <a:schemeClr val="tx1"/>
                </a:solidFill>
                <a:latin typeface="Hannotate TC Bold"/>
                <a:cs typeface="Hannotate TC Bold"/>
              </a:rPr>
              <a:t>Construct </a:t>
            </a:r>
            <a:r>
              <a:rPr lang="en-US" sz="2800" dirty="0" smtClean="0">
                <a:solidFill>
                  <a:srgbClr val="0000FF"/>
                </a:solidFill>
                <a:latin typeface="Hannotate TC Bold"/>
                <a:cs typeface="Hannotate TC Bold"/>
              </a:rPr>
              <a:t>text networks </a:t>
            </a:r>
            <a:r>
              <a:rPr lang="en-US" sz="2800" dirty="0">
                <a:solidFill>
                  <a:schemeClr val="tx1"/>
                </a:solidFill>
                <a:latin typeface="Hannotate TC Bold"/>
                <a:cs typeface="Hannotate TC Bold"/>
              </a:rPr>
              <a:t>from </a:t>
            </a:r>
            <a:r>
              <a:rPr lang="en-US" sz="2800" dirty="0" smtClean="0">
                <a:solidFill>
                  <a:schemeClr val="tx1"/>
                </a:solidFill>
                <a:latin typeface="Hannotate TC Bold"/>
                <a:cs typeface="Hannotate TC Bold"/>
              </a:rPr>
              <a:t>unstructured text</a:t>
            </a:r>
            <a:endParaRPr lang="en-US" sz="2800" dirty="0">
              <a:solidFill>
                <a:schemeClr val="tx1"/>
              </a:solidFill>
              <a:latin typeface="Hannotate TC Bold"/>
              <a:cs typeface="Hannotate TC Bold"/>
            </a:endParaRPr>
          </a:p>
        </p:txBody>
      </p:sp>
    </p:spTree>
    <p:extLst>
      <p:ext uri="{BB962C8B-B14F-4D97-AF65-F5344CB8AC3E}">
        <p14:creationId xmlns:p14="http://schemas.microsoft.com/office/powerpoint/2010/main" val="263302153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D50202"/>
                </a:solidFill>
                <a:latin typeface="Hannotate TC Bold"/>
                <a:cs typeface="Hannotate TC Bold"/>
              </a:rPr>
              <a:t>Task</a:t>
            </a:r>
            <a:r>
              <a:rPr lang="zh-CN" altLang="en-US" sz="4000" dirty="0" smtClean="0">
                <a:solidFill>
                  <a:srgbClr val="D50202"/>
                </a:solidFill>
                <a:latin typeface="Hannotate TC Bold"/>
                <a:cs typeface="Hannotate TC Bold"/>
              </a:rPr>
              <a:t> </a:t>
            </a:r>
            <a:r>
              <a:rPr lang="en-US" altLang="zh-CN" sz="4000" dirty="0" smtClean="0">
                <a:solidFill>
                  <a:srgbClr val="D50202"/>
                </a:solidFill>
                <a:latin typeface="Hannotate TC Bold"/>
                <a:cs typeface="Hannotate TC Bold"/>
              </a:rPr>
              <a:t>1:</a:t>
            </a:r>
            <a:r>
              <a:rPr lang="zh-CN" altLang="en-US" sz="4000" dirty="0" smtClean="0">
                <a:solidFill>
                  <a:srgbClr val="D50202"/>
                </a:solidFill>
                <a:latin typeface="Hannotate TC Bold"/>
                <a:cs typeface="Hannotate TC Bold"/>
              </a:rPr>
              <a:t> </a:t>
            </a:r>
            <a:r>
              <a:rPr lang="en-US" sz="4000" dirty="0" smtClean="0">
                <a:solidFill>
                  <a:srgbClr val="D50202"/>
                </a:solidFill>
                <a:latin typeface="Hannotate TC Bold"/>
                <a:cs typeface="Hannotate TC Bold"/>
              </a:rPr>
              <a:t>Word Analogy</a:t>
            </a:r>
            <a:endParaRPr lang="en-US" sz="4000" dirty="0">
              <a:solidFill>
                <a:srgbClr val="D50202"/>
              </a:solidFill>
              <a:latin typeface="Hannotate TC Bold"/>
              <a:cs typeface="Hannotate TC Bold"/>
            </a:endParaRPr>
          </a:p>
        </p:txBody>
      </p:sp>
      <p:sp>
        <p:nvSpPr>
          <p:cNvPr id="3" name="Text Placeholder 2"/>
          <p:cNvSpPr>
            <a:spLocks noGrp="1"/>
          </p:cNvSpPr>
          <p:nvPr>
            <p:ph type="body" idx="1"/>
          </p:nvPr>
        </p:nvSpPr>
        <p:spPr>
          <a:xfrm>
            <a:off x="952500" y="2192617"/>
            <a:ext cx="11099800" cy="1081920"/>
          </a:xfrm>
        </p:spPr>
        <p:txBody>
          <a:bodyPr>
            <a:normAutofit/>
          </a:bodyPr>
          <a:lstStyle/>
          <a:p>
            <a:pPr marL="457200" indent="-457200" hangingPunct="0">
              <a:spcBef>
                <a:spcPts val="0"/>
              </a:spcBef>
              <a:buSzTx/>
              <a:buFont typeface="Arial"/>
              <a:buChar char="•"/>
            </a:pPr>
            <a:r>
              <a:rPr lang="en-US" sz="2800" dirty="0">
                <a:latin typeface="Hannotate TC Bold"/>
                <a:cs typeface="Hannotate TC Bold"/>
              </a:rPr>
              <a:t>Entire Wikipedia articles =&gt; word co-occurrence network (~2M words, 1B edges)</a:t>
            </a:r>
          </a:p>
        </p:txBody>
      </p:sp>
      <p:sp>
        <p:nvSpPr>
          <p:cNvPr id="5" name="TextBox 4"/>
          <p:cNvSpPr txBox="1"/>
          <p:nvPr/>
        </p:nvSpPr>
        <p:spPr>
          <a:xfrm>
            <a:off x="4691766" y="7991984"/>
            <a:ext cx="3512099" cy="541188"/>
          </a:xfrm>
          <a:prstGeom prst="rect">
            <a:avLst/>
          </a:prstGeom>
          <a:noFill/>
        </p:spPr>
        <p:txBody>
          <a:bodyPr wrap="none" lIns="109234" tIns="54617" rIns="109234" bIns="54617" rtlCol="0">
            <a:spAutoFit/>
          </a:bodyPr>
          <a:lstStyle/>
          <a:p>
            <a:r>
              <a:rPr lang="en-US" sz="2800" b="1" dirty="0">
                <a:solidFill>
                  <a:srgbClr val="D50202"/>
                </a:solidFill>
                <a:latin typeface="Hannotate TC Bold"/>
                <a:cs typeface="Hannotate TC Bold"/>
              </a:rPr>
              <a:t>LINE(2</a:t>
            </a:r>
            <a:r>
              <a:rPr lang="en-US" sz="2800" b="1" baseline="30000" dirty="0">
                <a:solidFill>
                  <a:srgbClr val="D50202"/>
                </a:solidFill>
                <a:latin typeface="Hannotate TC Bold"/>
                <a:cs typeface="Hannotate TC Bold"/>
              </a:rPr>
              <a:t>nd</a:t>
            </a:r>
            <a:r>
              <a:rPr lang="en-US" sz="2800" b="1" dirty="0">
                <a:solidFill>
                  <a:srgbClr val="D50202"/>
                </a:solidFill>
                <a:latin typeface="Hannotate TC Bold"/>
                <a:cs typeface="Hannotate TC Bold"/>
              </a:rPr>
              <a:t>) </a:t>
            </a:r>
            <a:r>
              <a:rPr lang="en-US" sz="2800" b="1" dirty="0" smtClean="0">
                <a:solidFill>
                  <a:srgbClr val="D50202"/>
                </a:solidFill>
                <a:latin typeface="Hannotate TC Bold"/>
                <a:cs typeface="Hannotate TC Bold"/>
              </a:rPr>
              <a:t>&gt;</a:t>
            </a:r>
            <a:r>
              <a:rPr lang="zh-CN" altLang="en-US" sz="2800" b="1" dirty="0" smtClean="0">
                <a:solidFill>
                  <a:srgbClr val="D50202"/>
                </a:solidFill>
                <a:latin typeface="Hannotate TC Bold"/>
                <a:cs typeface="Hannotate TC Bold"/>
              </a:rPr>
              <a:t> </a:t>
            </a:r>
            <a:r>
              <a:rPr lang="en-US" sz="2800" b="1" dirty="0" smtClean="0">
                <a:solidFill>
                  <a:srgbClr val="D50202"/>
                </a:solidFill>
                <a:latin typeface="Hannotate TC Bold"/>
                <a:cs typeface="Hannotate TC Bold"/>
              </a:rPr>
              <a:t>LINE</a:t>
            </a:r>
            <a:r>
              <a:rPr lang="en-US" sz="2800" b="1" dirty="0">
                <a:solidFill>
                  <a:srgbClr val="D50202"/>
                </a:solidFill>
                <a:latin typeface="Hannotate TC Bold"/>
                <a:cs typeface="Hannotate TC Bold"/>
              </a:rPr>
              <a:t>(1</a:t>
            </a:r>
            <a:r>
              <a:rPr lang="en-US" sz="2800" b="1" baseline="30000" dirty="0">
                <a:solidFill>
                  <a:srgbClr val="D50202"/>
                </a:solidFill>
                <a:latin typeface="Hannotate TC Bold"/>
                <a:cs typeface="Hannotate TC Bold"/>
              </a:rPr>
              <a:t>st</a:t>
            </a:r>
            <a:r>
              <a:rPr lang="en-US" sz="2800" b="1" dirty="0" smtClean="0">
                <a:solidFill>
                  <a:srgbClr val="D50202"/>
                </a:solidFill>
                <a:latin typeface="Hannotate TC Bold"/>
                <a:cs typeface="Hannotate TC Bold"/>
              </a:rPr>
              <a:t>)</a:t>
            </a:r>
            <a:endParaRPr lang="en-US" sz="2800" b="1" dirty="0">
              <a:solidFill>
                <a:srgbClr val="D50202"/>
              </a:solidFill>
              <a:latin typeface="Hannotate TC Bold"/>
              <a:cs typeface="Hannotate TC Bold"/>
            </a:endParaRPr>
          </a:p>
        </p:txBody>
      </p:sp>
      <p:sp>
        <p:nvSpPr>
          <p:cNvPr id="6" name="TextBox 5"/>
          <p:cNvSpPr txBox="1"/>
          <p:nvPr/>
        </p:nvSpPr>
        <p:spPr>
          <a:xfrm>
            <a:off x="4681573" y="8448824"/>
            <a:ext cx="3652496" cy="541188"/>
          </a:xfrm>
          <a:prstGeom prst="rect">
            <a:avLst/>
          </a:prstGeom>
          <a:noFill/>
        </p:spPr>
        <p:txBody>
          <a:bodyPr wrap="none" lIns="109234" tIns="54617" rIns="109234" bIns="54617" rtlCol="0">
            <a:spAutoFit/>
          </a:bodyPr>
          <a:lstStyle/>
          <a:p>
            <a:r>
              <a:rPr lang="en-US" sz="2800" b="1" dirty="0">
                <a:solidFill>
                  <a:srgbClr val="D50202"/>
                </a:solidFill>
                <a:latin typeface="Hannotate TC Bold"/>
                <a:cs typeface="Hannotate TC Bold"/>
              </a:rPr>
              <a:t>LINE(2</a:t>
            </a:r>
            <a:r>
              <a:rPr lang="en-US" sz="2800" b="1" baseline="30000" dirty="0">
                <a:solidFill>
                  <a:srgbClr val="D50202"/>
                </a:solidFill>
                <a:latin typeface="Hannotate TC Bold"/>
                <a:cs typeface="Hannotate TC Bold"/>
              </a:rPr>
              <a:t>nd</a:t>
            </a:r>
            <a:r>
              <a:rPr lang="en-US" sz="2800" b="1" dirty="0">
                <a:solidFill>
                  <a:srgbClr val="D50202"/>
                </a:solidFill>
                <a:latin typeface="Hannotate TC Bold"/>
                <a:cs typeface="Hannotate TC Bold"/>
              </a:rPr>
              <a:t>) </a:t>
            </a:r>
            <a:r>
              <a:rPr lang="en-US" sz="2800" b="1" dirty="0" smtClean="0">
                <a:solidFill>
                  <a:srgbClr val="D50202"/>
                </a:solidFill>
                <a:latin typeface="Hannotate TC Bold"/>
                <a:cs typeface="Hannotate TC Bold"/>
              </a:rPr>
              <a:t>&gt;</a:t>
            </a:r>
            <a:r>
              <a:rPr lang="zh-CN" altLang="en-US" sz="2800" b="1" dirty="0" smtClean="0">
                <a:solidFill>
                  <a:srgbClr val="D50202"/>
                </a:solidFill>
                <a:latin typeface="Hannotate TC Bold"/>
                <a:cs typeface="Hannotate TC Bold"/>
              </a:rPr>
              <a:t> </a:t>
            </a:r>
            <a:r>
              <a:rPr lang="en-US" sz="2800" b="1" dirty="0" err="1" smtClean="0">
                <a:solidFill>
                  <a:srgbClr val="D50202"/>
                </a:solidFill>
                <a:latin typeface="Hannotate TC Bold"/>
                <a:cs typeface="Hannotate TC Bold"/>
              </a:rPr>
              <a:t>SkipGram</a:t>
            </a:r>
            <a:endParaRPr lang="en-US" sz="2800" b="1" dirty="0">
              <a:solidFill>
                <a:srgbClr val="D50202"/>
              </a:solidFill>
              <a:latin typeface="Hannotate TC Bold"/>
              <a:cs typeface="Hannotate TC Bold"/>
            </a:endParaRPr>
          </a:p>
        </p:txBody>
      </p:sp>
      <p:sp>
        <p:nvSpPr>
          <p:cNvPr id="7" name="Rectangle 6"/>
          <p:cNvSpPr/>
          <p:nvPr/>
        </p:nvSpPr>
        <p:spPr>
          <a:xfrm>
            <a:off x="902696" y="3335568"/>
            <a:ext cx="10789056" cy="1323439"/>
          </a:xfrm>
          <a:prstGeom prst="rect">
            <a:avLst/>
          </a:prstGeom>
        </p:spPr>
        <p:txBody>
          <a:bodyPr wrap="square">
            <a:spAutoFit/>
          </a:bodyPr>
          <a:lstStyle/>
          <a:p>
            <a:pPr marL="457200" indent="-457200" algn="l">
              <a:buFont typeface="Arial"/>
              <a:buChar char="•"/>
            </a:pPr>
            <a:r>
              <a:rPr lang="en-US" sz="2800" dirty="0">
                <a:latin typeface="Hannotate TC Bold"/>
                <a:cs typeface="Hannotate TC Bold"/>
              </a:rPr>
              <a:t>Size of word co-occurrence networks does not grow linearly with </a:t>
            </a:r>
            <a:r>
              <a:rPr lang="en-US" sz="2800" dirty="0" smtClean="0">
                <a:latin typeface="Hannotate TC Bold"/>
                <a:cs typeface="Hannotate TC Bold"/>
              </a:rPr>
              <a:t>data</a:t>
            </a:r>
            <a:r>
              <a:rPr lang="zh-CN" altLang="en-US" sz="2800" dirty="0" smtClean="0">
                <a:latin typeface="Hannotate TC Bold"/>
                <a:cs typeface="Hannotate TC Bold"/>
              </a:rPr>
              <a:t> </a:t>
            </a:r>
            <a:r>
              <a:rPr lang="en-US" sz="2800" dirty="0" smtClean="0">
                <a:latin typeface="Hannotate TC Bold"/>
                <a:cs typeface="Hannotate TC Bold"/>
              </a:rPr>
              <a:t>size</a:t>
            </a:r>
          </a:p>
          <a:p>
            <a:pPr marL="457200" lvl="4" indent="457200" algn="l">
              <a:buFont typeface="Arial"/>
              <a:buChar char="•"/>
            </a:pPr>
            <a:r>
              <a:rPr lang="en-US" sz="2400" dirty="0" smtClean="0">
                <a:latin typeface="Hannotate TC Bold"/>
                <a:cs typeface="Hannotate TC Bold"/>
              </a:rPr>
              <a:t>Only </a:t>
            </a:r>
            <a:r>
              <a:rPr lang="en-US" sz="2400" dirty="0">
                <a:latin typeface="Hannotate TC Bold"/>
                <a:cs typeface="Hannotate TC Bold"/>
              </a:rPr>
              <a:t>the weights of edges change</a:t>
            </a:r>
          </a:p>
        </p:txBody>
      </p:sp>
      <p:sp>
        <p:nvSpPr>
          <p:cNvPr id="8" name="Slide Number Placeholder 7"/>
          <p:cNvSpPr>
            <a:spLocks noGrp="1"/>
          </p:cNvSpPr>
          <p:nvPr>
            <p:ph type="sldNum" sz="quarter" idx="2"/>
          </p:nvPr>
        </p:nvSpPr>
        <p:spPr/>
        <p:txBody>
          <a:bodyPr/>
          <a:lstStyle/>
          <a:p>
            <a:fld id="{86CB4B4D-7CA3-9044-876B-883B54F8677D}" type="slidenum">
              <a:rPr lang="en-US" smtClean="0"/>
              <a:t>19</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108929467"/>
              </p:ext>
            </p:extLst>
          </p:nvPr>
        </p:nvGraphicFramePr>
        <p:xfrm>
          <a:off x="2913475" y="5032602"/>
          <a:ext cx="7065464" cy="2235200"/>
        </p:xfrm>
        <a:graphic>
          <a:graphicData uri="http://schemas.openxmlformats.org/drawingml/2006/table">
            <a:tbl>
              <a:tblPr firstRow="1" bandRow="1">
                <a:tableStyleId>{5C22544A-7EE6-4342-B048-85BDC9FD1C3A}</a:tableStyleId>
              </a:tblPr>
              <a:tblGrid>
                <a:gridCol w="1766366">
                  <a:extLst>
                    <a:ext uri="{9D8B030D-6E8A-4147-A177-3AD203B41FA5}">
                      <a16:colId xmlns:a16="http://schemas.microsoft.com/office/drawing/2014/main" xmlns="" val="20000"/>
                    </a:ext>
                  </a:extLst>
                </a:gridCol>
                <a:gridCol w="1766366">
                  <a:extLst>
                    <a:ext uri="{9D8B030D-6E8A-4147-A177-3AD203B41FA5}">
                      <a16:colId xmlns:a16="http://schemas.microsoft.com/office/drawing/2014/main" xmlns="" val="20001"/>
                    </a:ext>
                  </a:extLst>
                </a:gridCol>
                <a:gridCol w="1766366">
                  <a:extLst>
                    <a:ext uri="{9D8B030D-6E8A-4147-A177-3AD203B41FA5}">
                      <a16:colId xmlns:a16="http://schemas.microsoft.com/office/drawing/2014/main" xmlns="" val="20002"/>
                    </a:ext>
                  </a:extLst>
                </a:gridCol>
                <a:gridCol w="1766366">
                  <a:extLst>
                    <a:ext uri="{9D8B030D-6E8A-4147-A177-3AD203B41FA5}">
                      <a16:colId xmlns:a16="http://schemas.microsoft.com/office/drawing/2014/main" xmlns="" val="20003"/>
                    </a:ext>
                  </a:extLst>
                </a:gridCol>
              </a:tblGrid>
              <a:tr h="397405">
                <a:tc>
                  <a:txBody>
                    <a:bodyPr/>
                    <a:lstStyle/>
                    <a:p>
                      <a:r>
                        <a:rPr lang="en-US" sz="2000" dirty="0">
                          <a:solidFill>
                            <a:srgbClr val="000000"/>
                          </a:solidFill>
                          <a:latin typeface="Hannotate TC Bold"/>
                          <a:cs typeface="Hannotate TC Bold"/>
                        </a:rPr>
                        <a:t>Algorithm</a:t>
                      </a:r>
                    </a:p>
                  </a:txBody>
                  <a:tcPr marL="97536" marR="97536" marT="65024" marB="650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C2FD"/>
                    </a:solidFill>
                  </a:tcPr>
                </a:tc>
                <a:tc>
                  <a:txBody>
                    <a:bodyPr/>
                    <a:lstStyle/>
                    <a:p>
                      <a:r>
                        <a:rPr lang="en-US" sz="2000" dirty="0">
                          <a:solidFill>
                            <a:srgbClr val="000000"/>
                          </a:solidFill>
                          <a:latin typeface="Hannotate TC Bold"/>
                          <a:cs typeface="Hannotate TC Bold"/>
                        </a:rPr>
                        <a:t>Semantic(%)</a:t>
                      </a:r>
                    </a:p>
                  </a:txBody>
                  <a:tcPr marL="97536" marR="97536" marT="65024" marB="65024">
                    <a:lnL w="12700" cmpd="sng">
                      <a:noFill/>
                    </a:lnL>
                    <a:solidFill>
                      <a:srgbClr val="83C2FD"/>
                    </a:solidFill>
                  </a:tcPr>
                </a:tc>
                <a:tc>
                  <a:txBody>
                    <a:bodyPr/>
                    <a:lstStyle/>
                    <a:p>
                      <a:r>
                        <a:rPr lang="en-US" sz="2000" dirty="0">
                          <a:solidFill>
                            <a:srgbClr val="000000"/>
                          </a:solidFill>
                          <a:latin typeface="Hannotate TC Bold"/>
                          <a:cs typeface="Hannotate TC Bold"/>
                        </a:rPr>
                        <a:t>Syntactic(%)</a:t>
                      </a:r>
                    </a:p>
                  </a:txBody>
                  <a:tcPr marL="97536" marR="97536" marT="65024" marB="65024">
                    <a:solidFill>
                      <a:srgbClr val="83C2FD"/>
                    </a:solidFill>
                  </a:tcPr>
                </a:tc>
                <a:tc>
                  <a:txBody>
                    <a:bodyPr/>
                    <a:lstStyle/>
                    <a:p>
                      <a:r>
                        <a:rPr lang="en-US" sz="2000" dirty="0">
                          <a:solidFill>
                            <a:srgbClr val="000000"/>
                          </a:solidFill>
                          <a:latin typeface="Hannotate TC Bold"/>
                          <a:cs typeface="Hannotate TC Bold"/>
                        </a:rPr>
                        <a:t>Overall</a:t>
                      </a:r>
                    </a:p>
                  </a:txBody>
                  <a:tcPr marL="97536" marR="97536" marT="65024" marB="65024">
                    <a:solidFill>
                      <a:srgbClr val="83C2FD"/>
                    </a:solidFill>
                  </a:tcPr>
                </a:tc>
                <a:extLst>
                  <a:ext uri="{0D108BD9-81ED-4DB2-BD59-A6C34878D82A}">
                    <a16:rowId xmlns:a16="http://schemas.microsoft.com/office/drawing/2014/main" xmlns="" val="10000"/>
                  </a:ext>
                </a:extLst>
              </a:tr>
              <a:tr h="397405">
                <a:tc>
                  <a:txBody>
                    <a:bodyPr/>
                    <a:lstStyle/>
                    <a:p>
                      <a:r>
                        <a:rPr lang="en-US" sz="2000" b="1" dirty="0">
                          <a:solidFill>
                            <a:schemeClr val="tx1"/>
                          </a:solidFill>
                          <a:latin typeface="Hannotate TC Bold"/>
                          <a:cs typeface="Hannotate TC Bold"/>
                        </a:rPr>
                        <a:t>GF</a:t>
                      </a:r>
                    </a:p>
                  </a:txBody>
                  <a:tcPr marL="97536" marR="97536" marT="65024" marB="6502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000" dirty="0">
                          <a:latin typeface="Hannotate TC Bold"/>
                          <a:cs typeface="Hannotate TC Bold"/>
                        </a:rPr>
                        <a:t>61.38</a:t>
                      </a:r>
                    </a:p>
                  </a:txBody>
                  <a:tcPr marL="97536" marR="97536" marT="65024" marB="65024">
                    <a:lnL w="12700" cap="flat" cmpd="sng" algn="ctr">
                      <a:noFill/>
                      <a:prstDash val="solid"/>
                      <a:round/>
                      <a:headEnd type="none" w="med" len="med"/>
                      <a:tailEnd type="none" w="med" len="med"/>
                    </a:lnL>
                  </a:tcPr>
                </a:tc>
                <a:tc>
                  <a:txBody>
                    <a:bodyPr/>
                    <a:lstStyle/>
                    <a:p>
                      <a:r>
                        <a:rPr lang="en-US" sz="2000" dirty="0">
                          <a:latin typeface="Hannotate TC Bold"/>
                          <a:cs typeface="Hannotate TC Bold"/>
                        </a:rPr>
                        <a:t>44.08</a:t>
                      </a:r>
                    </a:p>
                  </a:txBody>
                  <a:tcPr marL="97536" marR="97536" marT="65024" marB="65024"/>
                </a:tc>
                <a:tc>
                  <a:txBody>
                    <a:bodyPr/>
                    <a:lstStyle/>
                    <a:p>
                      <a:r>
                        <a:rPr lang="en-US" sz="2000" dirty="0">
                          <a:latin typeface="Hannotate TC Bold"/>
                          <a:cs typeface="Hannotate TC Bold"/>
                        </a:rPr>
                        <a:t>51.93</a:t>
                      </a:r>
                    </a:p>
                  </a:txBody>
                  <a:tcPr marL="97536" marR="97536" marT="65024" marB="65024"/>
                </a:tc>
                <a:extLst>
                  <a:ext uri="{0D108BD9-81ED-4DB2-BD59-A6C34878D82A}">
                    <a16:rowId xmlns:a16="http://schemas.microsoft.com/office/drawing/2014/main" xmlns="" val="10001"/>
                  </a:ext>
                </a:extLst>
              </a:tr>
              <a:tr h="397405">
                <a:tc>
                  <a:txBody>
                    <a:bodyPr/>
                    <a:lstStyle/>
                    <a:p>
                      <a:r>
                        <a:rPr lang="en-US" altLang="zh-CN" sz="2000" b="1" dirty="0" err="1" smtClean="0">
                          <a:solidFill>
                            <a:schemeClr val="tx1"/>
                          </a:solidFill>
                          <a:latin typeface="Hannotate TC Bold"/>
                          <a:cs typeface="Hannotate TC Bold"/>
                        </a:rPr>
                        <a:t>SkipGram</a:t>
                      </a:r>
                      <a:endParaRPr lang="en-US" sz="2000" b="1" dirty="0">
                        <a:solidFill>
                          <a:schemeClr val="tx1"/>
                        </a:solidFill>
                        <a:latin typeface="Hannotate TC Bold"/>
                        <a:cs typeface="Hannotate TC Bold"/>
                      </a:endParaRPr>
                    </a:p>
                  </a:txBody>
                  <a:tcPr marL="97536" marR="97536" marT="65024" marB="6502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000" dirty="0">
                          <a:latin typeface="Hannotate TC Bold"/>
                          <a:cs typeface="Hannotate TC Bold"/>
                        </a:rPr>
                        <a:t>69.14</a:t>
                      </a:r>
                    </a:p>
                  </a:txBody>
                  <a:tcPr marL="97536" marR="97536" marT="65024" marB="65024">
                    <a:lnL w="12700" cap="flat" cmpd="sng" algn="ctr">
                      <a:noFill/>
                      <a:prstDash val="solid"/>
                      <a:round/>
                      <a:headEnd type="none" w="med" len="med"/>
                      <a:tailEnd type="none" w="med" len="med"/>
                    </a:lnL>
                  </a:tcPr>
                </a:tc>
                <a:tc>
                  <a:txBody>
                    <a:bodyPr/>
                    <a:lstStyle/>
                    <a:p>
                      <a:r>
                        <a:rPr lang="en-US" sz="2000" dirty="0">
                          <a:latin typeface="Hannotate TC Bold"/>
                          <a:cs typeface="Hannotate TC Bold"/>
                        </a:rPr>
                        <a:t>57.94</a:t>
                      </a:r>
                    </a:p>
                  </a:txBody>
                  <a:tcPr marL="97536" marR="97536" marT="65024" marB="65024"/>
                </a:tc>
                <a:tc>
                  <a:txBody>
                    <a:bodyPr/>
                    <a:lstStyle/>
                    <a:p>
                      <a:r>
                        <a:rPr lang="en-US" sz="2000" dirty="0">
                          <a:latin typeface="Hannotate TC Bold"/>
                          <a:cs typeface="Hannotate TC Bold"/>
                        </a:rPr>
                        <a:t>63.02</a:t>
                      </a:r>
                    </a:p>
                  </a:txBody>
                  <a:tcPr marL="97536" marR="97536" marT="65024" marB="65024"/>
                </a:tc>
                <a:extLst>
                  <a:ext uri="{0D108BD9-81ED-4DB2-BD59-A6C34878D82A}">
                    <a16:rowId xmlns:a16="http://schemas.microsoft.com/office/drawing/2014/main" xmlns="" val="10003"/>
                  </a:ext>
                </a:extLst>
              </a:tr>
              <a:tr h="397405">
                <a:tc>
                  <a:txBody>
                    <a:bodyPr/>
                    <a:lstStyle/>
                    <a:p>
                      <a:r>
                        <a:rPr lang="en-US" sz="2000" b="1" dirty="0">
                          <a:solidFill>
                            <a:schemeClr val="tx1"/>
                          </a:solidFill>
                          <a:latin typeface="Hannotate TC Bold"/>
                          <a:cs typeface="Hannotate TC Bold"/>
                        </a:rPr>
                        <a:t>LINE(1</a:t>
                      </a:r>
                      <a:r>
                        <a:rPr lang="en-US" sz="2000" b="1" baseline="30000" dirty="0">
                          <a:solidFill>
                            <a:schemeClr val="tx1"/>
                          </a:solidFill>
                          <a:latin typeface="Hannotate TC Bold"/>
                          <a:cs typeface="Hannotate TC Bold"/>
                        </a:rPr>
                        <a:t>st</a:t>
                      </a:r>
                      <a:r>
                        <a:rPr lang="en-US" sz="2000" b="1" dirty="0">
                          <a:solidFill>
                            <a:schemeClr val="tx1"/>
                          </a:solidFill>
                          <a:latin typeface="Hannotate TC Bold"/>
                          <a:cs typeface="Hannotate TC Bold"/>
                        </a:rPr>
                        <a:t>)</a:t>
                      </a:r>
                    </a:p>
                  </a:txBody>
                  <a:tcPr marL="97536" marR="97536" marT="65024" marB="6502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000" dirty="0">
                          <a:latin typeface="Hannotate TC Bold"/>
                          <a:cs typeface="Hannotate TC Bold"/>
                        </a:rPr>
                        <a:t>58.08</a:t>
                      </a:r>
                    </a:p>
                  </a:txBody>
                  <a:tcPr marL="97536" marR="97536" marT="65024" marB="65024">
                    <a:lnL w="12700" cap="flat" cmpd="sng" algn="ctr">
                      <a:noFill/>
                      <a:prstDash val="solid"/>
                      <a:round/>
                      <a:headEnd type="none" w="med" len="med"/>
                      <a:tailEnd type="none" w="med" len="med"/>
                    </a:lnL>
                  </a:tcPr>
                </a:tc>
                <a:tc>
                  <a:txBody>
                    <a:bodyPr/>
                    <a:lstStyle/>
                    <a:p>
                      <a:r>
                        <a:rPr lang="en-US" sz="2000" dirty="0">
                          <a:latin typeface="Hannotate TC Bold"/>
                          <a:cs typeface="Hannotate TC Bold"/>
                        </a:rPr>
                        <a:t>49.42</a:t>
                      </a:r>
                    </a:p>
                  </a:txBody>
                  <a:tcPr marL="97536" marR="97536" marT="65024" marB="65024"/>
                </a:tc>
                <a:tc>
                  <a:txBody>
                    <a:bodyPr/>
                    <a:lstStyle/>
                    <a:p>
                      <a:r>
                        <a:rPr lang="en-US" sz="2000" dirty="0">
                          <a:latin typeface="Hannotate TC Bold"/>
                          <a:cs typeface="Hannotate TC Bold"/>
                        </a:rPr>
                        <a:t>53.35</a:t>
                      </a:r>
                    </a:p>
                  </a:txBody>
                  <a:tcPr marL="97536" marR="97536" marT="65024" marB="65024"/>
                </a:tc>
                <a:extLst>
                  <a:ext uri="{0D108BD9-81ED-4DB2-BD59-A6C34878D82A}">
                    <a16:rowId xmlns:a16="http://schemas.microsoft.com/office/drawing/2014/main" xmlns="" val="10004"/>
                  </a:ext>
                </a:extLst>
              </a:tr>
              <a:tr h="397405">
                <a:tc>
                  <a:txBody>
                    <a:bodyPr/>
                    <a:lstStyle/>
                    <a:p>
                      <a:r>
                        <a:rPr lang="en-US" sz="2000" b="1" dirty="0">
                          <a:solidFill>
                            <a:schemeClr val="tx1"/>
                          </a:solidFill>
                          <a:latin typeface="Hannotate TC Bold"/>
                          <a:cs typeface="Hannotate TC Bold"/>
                        </a:rPr>
                        <a:t>LINE(2</a:t>
                      </a:r>
                      <a:r>
                        <a:rPr lang="en-US" sz="2000" b="1" baseline="30000" dirty="0">
                          <a:solidFill>
                            <a:schemeClr val="tx1"/>
                          </a:solidFill>
                          <a:latin typeface="Hannotate TC Bold"/>
                          <a:cs typeface="Hannotate TC Bold"/>
                        </a:rPr>
                        <a:t>nd</a:t>
                      </a:r>
                      <a:r>
                        <a:rPr lang="en-US" sz="2000" b="1" dirty="0">
                          <a:solidFill>
                            <a:schemeClr val="tx1"/>
                          </a:solidFill>
                          <a:latin typeface="Hannotate TC Bold"/>
                          <a:cs typeface="Hannotate TC Bold"/>
                        </a:rPr>
                        <a:t> )</a:t>
                      </a:r>
                    </a:p>
                  </a:txBody>
                  <a:tcPr marL="97536" marR="97536" marT="65024" marB="6502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400" b="1" dirty="0">
                          <a:solidFill>
                            <a:srgbClr val="0000FF"/>
                          </a:solidFill>
                          <a:latin typeface="Hannotate TC Bold"/>
                          <a:cs typeface="Hannotate TC Bold"/>
                        </a:rPr>
                        <a:t>73.79</a:t>
                      </a:r>
                    </a:p>
                  </a:txBody>
                  <a:tcPr marL="97536" marR="97536" marT="65024" marB="65024">
                    <a:lnL w="12700" cap="flat" cmpd="sng" algn="ctr">
                      <a:noFill/>
                      <a:prstDash val="solid"/>
                      <a:round/>
                      <a:headEnd type="none" w="med" len="med"/>
                      <a:tailEnd type="none" w="med" len="med"/>
                    </a:lnL>
                  </a:tcPr>
                </a:tc>
                <a:tc>
                  <a:txBody>
                    <a:bodyPr/>
                    <a:lstStyle/>
                    <a:p>
                      <a:r>
                        <a:rPr lang="en-US" sz="2400" b="1" dirty="0">
                          <a:solidFill>
                            <a:srgbClr val="0000FF"/>
                          </a:solidFill>
                          <a:latin typeface="Hannotate TC Bold"/>
                          <a:cs typeface="Hannotate TC Bold"/>
                        </a:rPr>
                        <a:t>59.72</a:t>
                      </a:r>
                    </a:p>
                  </a:txBody>
                  <a:tcPr marL="97536" marR="97536" marT="65024" marB="65024"/>
                </a:tc>
                <a:tc>
                  <a:txBody>
                    <a:bodyPr/>
                    <a:lstStyle/>
                    <a:p>
                      <a:r>
                        <a:rPr lang="en-US" sz="2400" b="1" dirty="0">
                          <a:solidFill>
                            <a:srgbClr val="0000FF"/>
                          </a:solidFill>
                          <a:latin typeface="Hannotate TC Bold"/>
                          <a:cs typeface="Hannotate TC Bold"/>
                        </a:rPr>
                        <a:t>66.10</a:t>
                      </a:r>
                    </a:p>
                  </a:txBody>
                  <a:tcPr marL="97536" marR="97536" marT="65024" marB="65024"/>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64426372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309" name="Shape 309"/>
          <p:cNvSpPr/>
          <p:nvPr/>
        </p:nvSpPr>
        <p:spPr>
          <a:xfrm>
            <a:off x="683753" y="648461"/>
            <a:ext cx="2213426"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dirty="0" smtClean="0"/>
              <a:t>Networks</a:t>
            </a:r>
            <a:endParaRPr dirty="0"/>
          </a:p>
        </p:txBody>
      </p:sp>
      <p:grpSp>
        <p:nvGrpSpPr>
          <p:cNvPr id="17" name="Group 16"/>
          <p:cNvGrpSpPr/>
          <p:nvPr/>
        </p:nvGrpSpPr>
        <p:grpSpPr>
          <a:xfrm>
            <a:off x="3229594" y="2542197"/>
            <a:ext cx="5729381" cy="5001234"/>
            <a:chOff x="174170" y="1745524"/>
            <a:chExt cx="4752390" cy="4782393"/>
          </a:xfrm>
        </p:grpSpPr>
        <p:sp>
          <p:nvSpPr>
            <p:cNvPr id="19" name="TextBox 18"/>
            <p:cNvSpPr txBox="1"/>
            <p:nvPr/>
          </p:nvSpPr>
          <p:spPr>
            <a:xfrm>
              <a:off x="786729" y="3699425"/>
              <a:ext cx="1246882" cy="286850"/>
            </a:xfrm>
            <a:prstGeom prst="rect">
              <a:avLst/>
            </a:prstGeom>
            <a:noFill/>
          </p:spPr>
          <p:txBody>
            <a:bodyPr wrap="none" rtlCol="0">
              <a:spAutoFit/>
            </a:bodyPr>
            <a:lstStyle/>
            <a:p>
              <a:r>
                <a:rPr lang="en-US" altLang="zh-CN" sz="2000" b="1" dirty="0">
                  <a:latin typeface="Hannotate TC Bold"/>
                  <a:cs typeface="Hannotate TC Bold"/>
                </a:rPr>
                <a:t>Social </a:t>
              </a:r>
              <a:r>
                <a:rPr lang="en-US" altLang="zh-CN" sz="2000" b="1" dirty="0" smtClean="0">
                  <a:latin typeface="Hannotate TC Bold"/>
                  <a:cs typeface="Hannotate TC Bold"/>
                </a:rPr>
                <a:t>Network</a:t>
              </a:r>
              <a:endParaRPr lang="en-US" sz="2000" b="1" dirty="0">
                <a:latin typeface="Hannotate TC Bold"/>
                <a:cs typeface="Hannotate TC Bold"/>
              </a:endParaRPr>
            </a:p>
          </p:txBody>
        </p:sp>
        <p:sp>
          <p:nvSpPr>
            <p:cNvPr id="20" name="TextBox 19"/>
            <p:cNvSpPr txBox="1"/>
            <p:nvPr/>
          </p:nvSpPr>
          <p:spPr>
            <a:xfrm>
              <a:off x="761856" y="6145315"/>
              <a:ext cx="1296625" cy="286850"/>
            </a:xfrm>
            <a:prstGeom prst="rect">
              <a:avLst/>
            </a:prstGeom>
            <a:noFill/>
          </p:spPr>
          <p:txBody>
            <a:bodyPr wrap="none" rtlCol="0">
              <a:spAutoFit/>
            </a:bodyPr>
            <a:lstStyle/>
            <a:p>
              <a:r>
                <a:rPr lang="en-US" altLang="zh-CN" sz="2000" b="1" dirty="0">
                  <a:latin typeface="Hannotate TC Bold"/>
                  <a:cs typeface="Hannotate TC Bold"/>
                </a:rPr>
                <a:t>World Wide Web</a:t>
              </a:r>
              <a:endParaRPr lang="en-US" sz="2000" b="1" dirty="0">
                <a:latin typeface="Hannotate TC Bold"/>
                <a:cs typeface="Hannotate TC Bold"/>
              </a:endParaRPr>
            </a:p>
          </p:txBody>
        </p:sp>
        <p:pic>
          <p:nvPicPr>
            <p:cNvPr id="21" name="Picture 4" descr="http://www.wired.com/images_blogs/wiredscience/2012/04/facebook-social-network-flickr-marc_smi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170" y="1745524"/>
              <a:ext cx="2473234" cy="18045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nternet map 1024 -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975" y="4079598"/>
              <a:ext cx="2024098" cy="202409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996966" y="6145315"/>
              <a:ext cx="1929594" cy="382602"/>
            </a:xfrm>
            <a:prstGeom prst="rect">
              <a:avLst/>
            </a:prstGeom>
            <a:noFill/>
          </p:spPr>
          <p:txBody>
            <a:bodyPr wrap="none" rtlCol="0">
              <a:spAutoFit/>
            </a:bodyPr>
            <a:lstStyle/>
            <a:p>
              <a:r>
                <a:rPr lang="en-US" sz="2000" b="1" dirty="0" smtClean="0">
                  <a:latin typeface="Hannotate TC Bold"/>
                  <a:cs typeface="Hannotate TC Bold"/>
                </a:rPr>
                <a:t>User-item network</a:t>
              </a:r>
              <a:endParaRPr lang="en-US" sz="2000" b="1" dirty="0">
                <a:latin typeface="Hannotate TC Bold"/>
                <a:cs typeface="Hannotate TC Bold"/>
              </a:endParaRPr>
            </a:p>
          </p:txBody>
        </p:sp>
        <p:sp>
          <p:nvSpPr>
            <p:cNvPr id="24" name="TextBox 23"/>
            <p:cNvSpPr txBox="1"/>
            <p:nvPr/>
          </p:nvSpPr>
          <p:spPr>
            <a:xfrm>
              <a:off x="3204390" y="3699177"/>
              <a:ext cx="1514742" cy="382602"/>
            </a:xfrm>
            <a:prstGeom prst="rect">
              <a:avLst/>
            </a:prstGeom>
            <a:noFill/>
          </p:spPr>
          <p:txBody>
            <a:bodyPr wrap="none" rtlCol="0">
              <a:spAutoFit/>
            </a:bodyPr>
            <a:lstStyle/>
            <a:p>
              <a:r>
                <a:rPr lang="en-US" altLang="zh-CN" sz="2000" b="1" dirty="0" smtClean="0">
                  <a:latin typeface="Hannotate TC Bold"/>
                  <a:cs typeface="Hannotate TC Bold"/>
                </a:rPr>
                <a:t>Road</a:t>
              </a:r>
              <a:r>
                <a:rPr lang="zh-CN" altLang="en-US" sz="2000" b="1" dirty="0" smtClean="0">
                  <a:latin typeface="Hannotate TC Bold"/>
                  <a:cs typeface="Hannotate TC Bold"/>
                </a:rPr>
                <a:t> </a:t>
              </a:r>
              <a:r>
                <a:rPr lang="en-US" altLang="zh-CN" sz="2000" b="1" dirty="0" smtClean="0">
                  <a:latin typeface="Hannotate TC Bold"/>
                  <a:cs typeface="Hannotate TC Bold"/>
                </a:rPr>
                <a:t>Network</a:t>
              </a:r>
              <a:endParaRPr lang="en-US" sz="2000" b="1" dirty="0">
                <a:latin typeface="Hannotate TC Bold"/>
                <a:cs typeface="Hannotate TC Bold"/>
              </a:endParaRPr>
            </a:p>
          </p:txBody>
        </p:sp>
      </p:grpSp>
      <p:sp>
        <p:nvSpPr>
          <p:cNvPr id="4" name="TextBox 3"/>
          <p:cNvSpPr txBox="1"/>
          <p:nvPr/>
        </p:nvSpPr>
        <p:spPr>
          <a:xfrm>
            <a:off x="856877" y="1753620"/>
            <a:ext cx="496289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a:buChar char="•"/>
              <a:tabLst/>
            </a:pPr>
            <a:r>
              <a:rPr kumimoji="0" lang="en-US" sz="3200" b="0" i="0" u="none" strike="noStrike" cap="none" spc="0" normalizeH="0" baseline="0" dirty="0" smtClean="0">
                <a:ln>
                  <a:noFill/>
                </a:ln>
                <a:solidFill>
                  <a:schemeClr val="tx1"/>
                </a:solidFill>
                <a:effectLst/>
                <a:uFillTx/>
                <a:latin typeface="Hannotate TC Bold"/>
                <a:ea typeface="+mn-ea"/>
                <a:cs typeface="Hannotate TC Bold"/>
                <a:sym typeface="Helvetica Light"/>
              </a:rPr>
              <a:t>Ubiquitous</a:t>
            </a:r>
            <a:r>
              <a:rPr kumimoji="0" lang="zh-CN" altLang="en-US" sz="3200" b="0" i="0" u="none" strike="noStrike" cap="none" spc="0" normalizeH="0" baseline="0" dirty="0" smtClean="0">
                <a:ln>
                  <a:noFill/>
                </a:ln>
                <a:solidFill>
                  <a:schemeClr val="tx1"/>
                </a:solidFill>
                <a:effectLst/>
                <a:uFillTx/>
                <a:latin typeface="Hannotate TC Bold"/>
                <a:ea typeface="+mn-ea"/>
                <a:cs typeface="Hannotate TC Bold"/>
                <a:sym typeface="Helvetica Light"/>
              </a:rPr>
              <a:t> </a:t>
            </a:r>
            <a:r>
              <a:rPr kumimoji="0" lang="en-US" altLang="zh-CN" sz="3200" b="0" i="0" u="none" strike="noStrike" cap="none" spc="0" normalizeH="0" baseline="0" dirty="0" smtClean="0">
                <a:ln>
                  <a:noFill/>
                </a:ln>
                <a:solidFill>
                  <a:schemeClr val="tx1"/>
                </a:solidFill>
                <a:effectLst/>
                <a:uFillTx/>
                <a:latin typeface="Hannotate TC Bold"/>
                <a:ea typeface="+mn-ea"/>
                <a:cs typeface="Hannotate TC Bold"/>
                <a:sym typeface="Helvetica Light"/>
              </a:rPr>
              <a:t>in</a:t>
            </a:r>
            <a:r>
              <a:rPr kumimoji="0" lang="zh-CN" altLang="en-US" sz="3200" b="0" i="0" u="none" strike="noStrike" cap="none" spc="0" normalizeH="0" baseline="0" dirty="0" smtClean="0">
                <a:ln>
                  <a:noFill/>
                </a:ln>
                <a:solidFill>
                  <a:schemeClr val="tx1"/>
                </a:solidFill>
                <a:effectLst/>
                <a:uFillTx/>
                <a:latin typeface="Hannotate TC Bold"/>
                <a:ea typeface="+mn-ea"/>
                <a:cs typeface="Hannotate TC Bold"/>
                <a:sym typeface="Helvetica Light"/>
              </a:rPr>
              <a:t> </a:t>
            </a:r>
            <a:r>
              <a:rPr kumimoji="0" lang="en-US" altLang="zh-CN" sz="3200" b="0" i="0" u="none" strike="noStrike" cap="none" spc="0" normalizeH="0" baseline="0" dirty="0" smtClean="0">
                <a:ln>
                  <a:noFill/>
                </a:ln>
                <a:solidFill>
                  <a:schemeClr val="tx1"/>
                </a:solidFill>
                <a:effectLst/>
                <a:uFillTx/>
                <a:latin typeface="Hannotate TC Bold"/>
                <a:ea typeface="+mn-ea"/>
                <a:cs typeface="Hannotate TC Bold"/>
                <a:sym typeface="Helvetica Light"/>
              </a:rPr>
              <a:t>real</a:t>
            </a:r>
            <a:r>
              <a:rPr kumimoji="0" lang="zh-CN" altLang="en-US" sz="3200" b="0" i="0" u="none" strike="noStrike" cap="none" spc="0" normalizeH="0" baseline="0" dirty="0" smtClean="0">
                <a:ln>
                  <a:noFill/>
                </a:ln>
                <a:solidFill>
                  <a:schemeClr val="tx1"/>
                </a:solidFill>
                <a:effectLst/>
                <a:uFillTx/>
                <a:latin typeface="Hannotate TC Bold"/>
                <a:ea typeface="+mn-ea"/>
                <a:cs typeface="Hannotate TC Bold"/>
                <a:sym typeface="Helvetica Light"/>
              </a:rPr>
              <a:t> </a:t>
            </a:r>
            <a:r>
              <a:rPr kumimoji="0" lang="en-US" altLang="zh-CN" sz="3200" b="0" i="0" u="none" strike="noStrike" cap="none" spc="0" normalizeH="0" baseline="0" dirty="0" smtClean="0">
                <a:ln>
                  <a:noFill/>
                </a:ln>
                <a:solidFill>
                  <a:schemeClr val="tx1"/>
                </a:solidFill>
                <a:effectLst/>
                <a:uFillTx/>
                <a:latin typeface="Hannotate TC Bold"/>
                <a:ea typeface="+mn-ea"/>
                <a:cs typeface="Hannotate TC Bold"/>
                <a:sym typeface="Helvetica Light"/>
              </a:rPr>
              <a:t>world</a:t>
            </a:r>
            <a:endParaRPr kumimoji="0" lang="en-US" sz="3200" b="0" i="0" u="none" strike="noStrike" cap="none" spc="0" normalizeH="0" baseline="0" dirty="0">
              <a:ln>
                <a:noFill/>
              </a:ln>
              <a:solidFill>
                <a:schemeClr val="tx1"/>
              </a:solidFill>
              <a:effectLst/>
              <a:uFillTx/>
              <a:latin typeface="Hannotate TC Bold"/>
              <a:ea typeface="+mn-ea"/>
              <a:cs typeface="Hannotate TC Bold"/>
              <a:sym typeface="Helvetica Light"/>
            </a:endParaRPr>
          </a:p>
        </p:txBody>
      </p:sp>
      <p:sp>
        <p:nvSpPr>
          <p:cNvPr id="15" name="TextBox 14"/>
          <p:cNvSpPr txBox="1"/>
          <p:nvPr/>
        </p:nvSpPr>
        <p:spPr>
          <a:xfrm>
            <a:off x="763445" y="7773804"/>
            <a:ext cx="1090594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a:buChar char="•"/>
              <a:tabLst/>
            </a:pPr>
            <a:r>
              <a:rPr lang="en-US" sz="3200" dirty="0" smtClean="0">
                <a:latin typeface="Hannotate TC Bold"/>
                <a:cs typeface="Hannotate TC Bold"/>
              </a:rPr>
              <a:t>A</a:t>
            </a:r>
            <a:r>
              <a:rPr lang="zh-CN" altLang="en-US" sz="3200" dirty="0" smtClean="0">
                <a:latin typeface="Hannotate TC Bold"/>
                <a:cs typeface="Hannotate TC Bold"/>
              </a:rPr>
              <a:t> </a:t>
            </a:r>
            <a:r>
              <a:rPr lang="en-US" altLang="zh-CN" sz="3200" dirty="0" smtClean="0">
                <a:latin typeface="Hannotate TC Bold"/>
                <a:cs typeface="Hannotate TC Bold"/>
              </a:rPr>
              <a:t>f</a:t>
            </a:r>
            <a:r>
              <a:rPr kumimoji="0" lang="en-US" sz="3200" b="0" i="0" u="none" strike="noStrike" cap="none" spc="0" normalizeH="0" baseline="0" dirty="0" smtClean="0">
                <a:ln>
                  <a:noFill/>
                </a:ln>
                <a:effectLst/>
                <a:uFillTx/>
                <a:latin typeface="Hannotate TC Bold"/>
                <a:ea typeface="+mn-ea"/>
                <a:cs typeface="Hannotate TC Bold"/>
                <a:sym typeface="Helvetica Light"/>
              </a:rPr>
              <a:t>lexible</a:t>
            </a:r>
            <a:r>
              <a:rPr kumimoji="0" lang="zh-CN" altLang="en-US" sz="3200" b="0" i="0" u="none" strike="noStrike" cap="none" spc="0" normalizeH="0" baseline="0" dirty="0" smtClean="0">
                <a:ln>
                  <a:noFill/>
                </a:ln>
                <a:effectLst/>
                <a:uFillTx/>
                <a:latin typeface="Hannotate TC Bold"/>
                <a:ea typeface="+mn-ea"/>
                <a:cs typeface="Hannotate TC Bold"/>
                <a:sym typeface="Helvetica Light"/>
              </a:rPr>
              <a:t> </a:t>
            </a:r>
            <a:r>
              <a:rPr kumimoji="0" lang="en-US" altLang="zh-CN" sz="3200" b="0" i="0" u="none" strike="noStrike" cap="none" spc="0" normalizeH="0" baseline="0" dirty="0" smtClean="0">
                <a:ln>
                  <a:noFill/>
                </a:ln>
                <a:effectLst/>
                <a:uFillTx/>
                <a:latin typeface="Hannotate TC Bold"/>
                <a:ea typeface="+mn-ea"/>
                <a:cs typeface="Hannotate TC Bold"/>
                <a:sym typeface="Helvetica Light"/>
              </a:rPr>
              <a:t>and</a:t>
            </a:r>
            <a:r>
              <a:rPr kumimoji="0" lang="zh-CN" altLang="en-US" sz="3200" b="0" i="0" u="none" strike="noStrike" cap="none" spc="0" normalizeH="0" baseline="0" dirty="0" smtClean="0">
                <a:ln>
                  <a:noFill/>
                </a:ln>
                <a:effectLst/>
                <a:uFillTx/>
                <a:latin typeface="Hannotate TC Bold"/>
                <a:ea typeface="+mn-ea"/>
                <a:cs typeface="Hannotate TC Bold"/>
                <a:sym typeface="Helvetica Light"/>
              </a:rPr>
              <a:t> </a:t>
            </a:r>
            <a:r>
              <a:rPr kumimoji="0" lang="en-US" altLang="zh-CN" sz="3200" b="0" i="0" u="none" strike="noStrike" cap="none" spc="0" normalizeH="0" baseline="0" dirty="0" smtClean="0">
                <a:ln>
                  <a:noFill/>
                </a:ln>
                <a:effectLst/>
                <a:uFillTx/>
                <a:latin typeface="Hannotate TC Bold"/>
                <a:ea typeface="+mn-ea"/>
                <a:cs typeface="Hannotate TC Bold"/>
                <a:sym typeface="Helvetica Light"/>
              </a:rPr>
              <a:t>general</a:t>
            </a:r>
            <a:r>
              <a:rPr kumimoji="0" lang="zh-CN" altLang="en-US" sz="3200" b="0" i="0" u="none" strike="noStrike" cap="none" spc="0" normalizeH="0" baseline="0" dirty="0" smtClean="0">
                <a:ln>
                  <a:noFill/>
                </a:ln>
                <a:effectLst/>
                <a:uFillTx/>
                <a:latin typeface="Hannotate TC Bold"/>
                <a:ea typeface="+mn-ea"/>
                <a:cs typeface="Hannotate TC Bold"/>
                <a:sym typeface="Helvetica Light"/>
              </a:rPr>
              <a:t> </a:t>
            </a:r>
            <a:r>
              <a:rPr kumimoji="0" lang="en-US" altLang="zh-CN" sz="3200" b="0" i="0" u="none" strike="noStrike" cap="none" spc="0" normalizeH="0" baseline="0" dirty="0" smtClean="0">
                <a:ln>
                  <a:noFill/>
                </a:ln>
                <a:effectLst/>
                <a:uFillTx/>
                <a:latin typeface="Hannotate TC Bold"/>
                <a:ea typeface="+mn-ea"/>
                <a:cs typeface="Hannotate TC Bold"/>
                <a:sym typeface="Helvetica Light"/>
              </a:rPr>
              <a:t>data</a:t>
            </a:r>
            <a:r>
              <a:rPr kumimoji="0" lang="zh-CN" altLang="en-US" sz="3200" b="0" i="0" u="none" strike="noStrike" cap="none" spc="0" normalizeH="0" baseline="0" dirty="0" smtClean="0">
                <a:ln>
                  <a:noFill/>
                </a:ln>
                <a:effectLst/>
                <a:uFillTx/>
                <a:latin typeface="Hannotate TC Bold"/>
                <a:ea typeface="+mn-ea"/>
                <a:cs typeface="Hannotate TC Bold"/>
                <a:sym typeface="Helvetica Light"/>
              </a:rPr>
              <a:t> </a:t>
            </a:r>
            <a:r>
              <a:rPr lang="en-US" altLang="zh-CN" sz="3200" dirty="0" smtClean="0">
                <a:latin typeface="Hannotate TC Bold"/>
                <a:cs typeface="Hannotate TC Bold"/>
              </a:rPr>
              <a:t>structure</a:t>
            </a:r>
            <a:endParaRPr kumimoji="0" lang="en-US" sz="3200" b="0" i="0" u="none" strike="noStrike" cap="none" spc="0" normalizeH="0" baseline="0" dirty="0" smtClean="0">
              <a:ln>
                <a:noFill/>
              </a:ln>
              <a:effectLst/>
              <a:uFillTx/>
              <a:latin typeface="Hannotate TC Bold"/>
              <a:ea typeface="+mn-ea"/>
              <a:cs typeface="Hannotate TC Bold"/>
              <a:sym typeface="Helvetica Light"/>
            </a:endParaRPr>
          </a:p>
          <a:p>
            <a:pPr marL="571500" lvl="1" indent="572400" algn="l">
              <a:buFont typeface="Arial"/>
              <a:buChar char="•"/>
            </a:pPr>
            <a:r>
              <a:rPr lang="en-US" sz="2800" dirty="0" smtClean="0">
                <a:latin typeface="Hannotate TC Bold"/>
                <a:cs typeface="Hannotate TC Bold"/>
              </a:rPr>
              <a:t>Many</a:t>
            </a:r>
            <a:r>
              <a:rPr lang="zh-CN" altLang="en-US" sz="2800" dirty="0" smtClean="0">
                <a:latin typeface="Hannotate TC Bold"/>
                <a:cs typeface="Hannotate TC Bold"/>
              </a:rPr>
              <a:t> </a:t>
            </a:r>
            <a:r>
              <a:rPr lang="en-US" altLang="zh-CN" sz="2800" dirty="0" smtClean="0">
                <a:latin typeface="Hannotate TC Bold"/>
                <a:cs typeface="Hannotate TC Bold"/>
              </a:rPr>
              <a:t>types of data</a:t>
            </a:r>
            <a:r>
              <a:rPr lang="zh-CN" altLang="en-US" sz="2800" dirty="0" smtClean="0">
                <a:latin typeface="Hannotate TC Bold"/>
                <a:cs typeface="Hannotate TC Bold"/>
              </a:rPr>
              <a:t> </a:t>
            </a:r>
            <a:r>
              <a:rPr lang="en-US" altLang="zh-CN" sz="2800" dirty="0" smtClean="0">
                <a:latin typeface="Hannotate TC Bold"/>
                <a:cs typeface="Hannotate TC Bold"/>
              </a:rPr>
              <a:t>can</a:t>
            </a:r>
            <a:r>
              <a:rPr lang="zh-CN" altLang="en-US" sz="2800" dirty="0" smtClean="0">
                <a:latin typeface="Hannotate TC Bold"/>
                <a:cs typeface="Hannotate TC Bold"/>
              </a:rPr>
              <a:t> </a:t>
            </a:r>
            <a:r>
              <a:rPr lang="en-US" altLang="zh-CN" sz="2800" dirty="0" smtClean="0">
                <a:latin typeface="Hannotate TC Bold"/>
                <a:cs typeface="Hannotate TC Bold"/>
              </a:rPr>
              <a:t>be</a:t>
            </a:r>
            <a:r>
              <a:rPr lang="zh-CN" altLang="en-US" sz="2800" dirty="0" smtClean="0">
                <a:latin typeface="Hannotate TC Bold"/>
                <a:cs typeface="Hannotate TC Bold"/>
              </a:rPr>
              <a:t> </a:t>
            </a:r>
            <a:r>
              <a:rPr lang="en-US" altLang="zh-CN" sz="2800" dirty="0" smtClean="0">
                <a:latin typeface="Hannotate TC Bold"/>
                <a:cs typeface="Hannotate TC Bold"/>
              </a:rPr>
              <a:t>formulated</a:t>
            </a:r>
            <a:r>
              <a:rPr lang="zh-CN" altLang="en-US" sz="2800" dirty="0" smtClean="0">
                <a:latin typeface="Hannotate TC Bold"/>
                <a:cs typeface="Hannotate TC Bold"/>
              </a:rPr>
              <a:t> </a:t>
            </a:r>
            <a:r>
              <a:rPr lang="en-US" altLang="zh-CN" sz="2800" dirty="0" smtClean="0">
                <a:latin typeface="Hannotate TC Bold"/>
                <a:cs typeface="Hannotate TC Bold"/>
              </a:rPr>
              <a:t>as</a:t>
            </a:r>
            <a:r>
              <a:rPr lang="zh-CN" altLang="en-US" sz="2800" dirty="0" smtClean="0">
                <a:latin typeface="Hannotate TC Bold"/>
                <a:cs typeface="Hannotate TC Bold"/>
              </a:rPr>
              <a:t> </a:t>
            </a:r>
            <a:r>
              <a:rPr lang="en-US" altLang="zh-CN" sz="2800" dirty="0" smtClean="0">
                <a:latin typeface="Hannotate TC Bold"/>
                <a:cs typeface="Hannotate TC Bold"/>
              </a:rPr>
              <a:t>networks</a:t>
            </a:r>
          </a:p>
        </p:txBody>
      </p:sp>
      <p:sp>
        <p:nvSpPr>
          <p:cNvPr id="16" name="TextBox 15"/>
          <p:cNvSpPr txBox="1"/>
          <p:nvPr/>
        </p:nvSpPr>
        <p:spPr>
          <a:xfrm>
            <a:off x="856877" y="7527211"/>
            <a:ext cx="22830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a:buChar char="•"/>
              <a:tabLst/>
            </a:pPr>
            <a:endParaRPr kumimoji="0" lang="en-US" sz="2800" b="0" i="0" u="none" strike="noStrike" cap="none" spc="0" normalizeH="0" baseline="0" dirty="0">
              <a:ln>
                <a:noFill/>
              </a:ln>
              <a:solidFill>
                <a:srgbClr val="D50202"/>
              </a:solidFill>
              <a:effectLst/>
              <a:uFillTx/>
              <a:latin typeface="Hannotate TC Bold"/>
              <a:cs typeface="Hannotate TC Bold"/>
              <a:sym typeface="Helvetica Light"/>
            </a:endParaRPr>
          </a:p>
        </p:txBody>
      </p:sp>
      <p:pic>
        <p:nvPicPr>
          <p:cNvPr id="5" name="Picture 4"/>
          <p:cNvPicPr>
            <a:picLocks noChangeAspect="1"/>
          </p:cNvPicPr>
          <p:nvPr/>
        </p:nvPicPr>
        <p:blipFill rotWithShape="1">
          <a:blip r:embed="rId5"/>
          <a:srcRect/>
          <a:stretch/>
        </p:blipFill>
        <p:spPr>
          <a:xfrm>
            <a:off x="6533817" y="2801861"/>
            <a:ext cx="2497887" cy="1783647"/>
          </a:xfrm>
          <a:prstGeom prst="rect">
            <a:avLst/>
          </a:prstGeom>
        </p:spPr>
      </p:pic>
      <p:pic>
        <p:nvPicPr>
          <p:cNvPr id="7" name="Picture 6"/>
          <p:cNvPicPr>
            <a:picLocks noChangeAspect="1"/>
          </p:cNvPicPr>
          <p:nvPr/>
        </p:nvPicPr>
        <p:blipFill rotWithShape="1">
          <a:blip r:embed="rId6"/>
          <a:srcRect l="58274" b="11871"/>
          <a:stretch/>
        </p:blipFill>
        <p:spPr>
          <a:xfrm>
            <a:off x="6753522" y="4985358"/>
            <a:ext cx="1955382" cy="2175811"/>
          </a:xfrm>
          <a:prstGeom prst="rect">
            <a:avLst/>
          </a:prstGeom>
        </p:spPr>
      </p:pic>
    </p:spTree>
  </p:cSld>
  <p:clrMapOvr>
    <a:masterClrMapping/>
  </p:clrMapOvr>
  <p:transition spd="med"/>
  <p:timing>
    <p:tnLst>
      <p:par>
        <p:cTn id="1" dur="indefinite" restart="never" fill="hold"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D50202"/>
                </a:solidFill>
                <a:latin typeface="Hannotate TC Bold"/>
                <a:cs typeface="Hannotate TC Bold"/>
              </a:rPr>
              <a:t>Task</a:t>
            </a:r>
            <a:r>
              <a:rPr lang="en-US" dirty="0">
                <a:solidFill>
                  <a:srgbClr val="D50202"/>
                </a:solidFill>
              </a:rPr>
              <a:t> </a:t>
            </a:r>
            <a:r>
              <a:rPr lang="en-US" dirty="0" smtClean="0">
                <a:solidFill>
                  <a:srgbClr val="D50202"/>
                </a:solidFill>
              </a:rPr>
              <a:t>2: </a:t>
            </a:r>
            <a:r>
              <a:rPr lang="en-US" sz="4000" dirty="0" smtClean="0">
                <a:solidFill>
                  <a:srgbClr val="D50202"/>
                </a:solidFill>
                <a:latin typeface="Hannotate TC Bold"/>
                <a:cs typeface="Hannotate TC Bold"/>
              </a:rPr>
              <a:t>Text Classification (on </a:t>
            </a:r>
            <a:r>
              <a:rPr lang="en-US" sz="4000" b="1" dirty="0" smtClean="0">
                <a:solidFill>
                  <a:srgbClr val="D50202"/>
                </a:solidFill>
                <a:latin typeface="Hannotate TC Bold"/>
                <a:cs typeface="Hannotate TC Bold"/>
              </a:rPr>
              <a:t>Long</a:t>
            </a:r>
            <a:r>
              <a:rPr lang="en-US" sz="4000" dirty="0" smtClean="0">
                <a:solidFill>
                  <a:srgbClr val="D50202"/>
                </a:solidFill>
                <a:latin typeface="Hannotate TC Bold"/>
                <a:cs typeface="Hannotate TC Bold"/>
              </a:rPr>
              <a:t> Documents)</a:t>
            </a:r>
            <a:endParaRPr lang="en-US" sz="4000" dirty="0">
              <a:solidFill>
                <a:srgbClr val="D50202"/>
              </a:solidFill>
              <a:latin typeface="Hannotate TC Bold"/>
              <a:cs typeface="Hannotate TC Bold"/>
            </a:endParaRPr>
          </a:p>
        </p:txBody>
      </p:sp>
      <p:sp>
        <p:nvSpPr>
          <p:cNvPr id="3" name="Text Placeholder 2"/>
          <p:cNvSpPr>
            <a:spLocks noGrp="1"/>
          </p:cNvSpPr>
          <p:nvPr>
            <p:ph type="body" idx="1"/>
          </p:nvPr>
        </p:nvSpPr>
        <p:spPr>
          <a:xfrm>
            <a:off x="952499" y="2068118"/>
            <a:ext cx="11722355" cy="1965921"/>
          </a:xfrm>
        </p:spPr>
        <p:txBody>
          <a:bodyPr>
            <a:normAutofit/>
          </a:bodyPr>
          <a:lstStyle/>
          <a:p>
            <a:pPr>
              <a:spcBef>
                <a:spcPts val="1200"/>
              </a:spcBef>
            </a:pPr>
            <a:r>
              <a:rPr lang="en-US" sz="2800" dirty="0">
                <a:latin typeface="Hannotate TC Bold"/>
                <a:cs typeface="Hannotate TC Bold"/>
              </a:rPr>
              <a:t>Word co-occurrence network </a:t>
            </a:r>
            <a:r>
              <a:rPr lang="en-US" sz="2800" dirty="0">
                <a:solidFill>
                  <a:srgbClr val="0000FF"/>
                </a:solidFill>
                <a:latin typeface="Hannotate TC Bold"/>
                <a:cs typeface="Hannotate TC Bold"/>
              </a:rPr>
              <a:t>(</a:t>
            </a:r>
            <a:r>
              <a:rPr lang="en-US" sz="2800" b="1" dirty="0">
                <a:solidFill>
                  <a:srgbClr val="0000FF"/>
                </a:solidFill>
                <a:latin typeface="Hannotate TC Bold"/>
                <a:cs typeface="Hannotate TC Bold"/>
              </a:rPr>
              <a:t>w-w</a:t>
            </a:r>
            <a:r>
              <a:rPr lang="en-US" sz="2800" dirty="0">
                <a:solidFill>
                  <a:srgbClr val="0000FF"/>
                </a:solidFill>
                <a:latin typeface="Hannotate TC Bold"/>
                <a:cs typeface="Hannotate TC Bold"/>
              </a:rPr>
              <a:t>) </a:t>
            </a:r>
            <a:r>
              <a:rPr lang="en-US" sz="2800" dirty="0">
                <a:latin typeface="Hannotate TC Bold"/>
                <a:cs typeface="Hannotate TC Bold"/>
              </a:rPr>
              <a:t>, word-document network </a:t>
            </a:r>
            <a:r>
              <a:rPr lang="en-US" sz="2800" dirty="0">
                <a:solidFill>
                  <a:srgbClr val="0000FF"/>
                </a:solidFill>
                <a:latin typeface="Hannotate TC Bold"/>
                <a:cs typeface="Hannotate TC Bold"/>
              </a:rPr>
              <a:t>(</a:t>
            </a:r>
            <a:r>
              <a:rPr lang="en-US" sz="2800" b="1" dirty="0">
                <a:solidFill>
                  <a:srgbClr val="0000FF"/>
                </a:solidFill>
                <a:latin typeface="Hannotate TC Bold"/>
                <a:cs typeface="Hannotate TC Bold"/>
              </a:rPr>
              <a:t>w-d</a:t>
            </a:r>
            <a:r>
              <a:rPr lang="en-US" sz="2800" dirty="0">
                <a:solidFill>
                  <a:srgbClr val="0000FF"/>
                </a:solidFill>
                <a:latin typeface="Hannotate TC Bold"/>
                <a:cs typeface="Hannotate TC Bold"/>
              </a:rPr>
              <a:t>) </a:t>
            </a:r>
            <a:r>
              <a:rPr lang="en-US" sz="2800" dirty="0">
                <a:latin typeface="Hannotate TC Bold"/>
                <a:cs typeface="Hannotate TC Bold"/>
              </a:rPr>
              <a:t>to learn the word </a:t>
            </a:r>
            <a:r>
              <a:rPr lang="en-US" sz="2800" dirty="0" smtClean="0">
                <a:latin typeface="Hannotate TC Bold"/>
                <a:cs typeface="Hannotate TC Bold"/>
              </a:rPr>
              <a:t>embedding</a:t>
            </a:r>
            <a:endParaRPr lang="en-US" sz="2800" dirty="0">
              <a:latin typeface="Hannotate TC Bold"/>
              <a:cs typeface="Hannotate TC Bold"/>
            </a:endParaRPr>
          </a:p>
          <a:p>
            <a:pPr>
              <a:spcBef>
                <a:spcPts val="1200"/>
              </a:spcBef>
            </a:pPr>
            <a:r>
              <a:rPr lang="en-US" sz="2800" dirty="0">
                <a:latin typeface="Hannotate TC Bold"/>
                <a:cs typeface="Hannotate TC Bold"/>
              </a:rPr>
              <a:t>Document embedding as </a:t>
            </a:r>
            <a:r>
              <a:rPr lang="en-US" sz="2800" dirty="0" smtClean="0">
                <a:latin typeface="Hannotate TC Bold"/>
                <a:cs typeface="Hannotate TC Bold"/>
              </a:rPr>
              <a:t>average of</a:t>
            </a:r>
            <a:r>
              <a:rPr lang="zh-CN" altLang="en-US" sz="2800" dirty="0" smtClean="0">
                <a:latin typeface="Hannotate TC Bold"/>
                <a:cs typeface="Hannotate TC Bold"/>
              </a:rPr>
              <a:t> </a:t>
            </a:r>
            <a:r>
              <a:rPr lang="en-US" sz="2800" dirty="0" smtClean="0">
                <a:latin typeface="Hannotate TC Bold"/>
                <a:cs typeface="Hannotate TC Bold"/>
              </a:rPr>
              <a:t>word </a:t>
            </a:r>
            <a:r>
              <a:rPr lang="en-US" sz="2800" dirty="0" err="1">
                <a:latin typeface="Hannotate TC Bold"/>
                <a:cs typeface="Hannotate TC Bold"/>
              </a:rPr>
              <a:t>embeddings</a:t>
            </a:r>
            <a:r>
              <a:rPr lang="en-US" sz="2800" dirty="0">
                <a:latin typeface="Hannotate TC Bold"/>
                <a:cs typeface="Hannotate TC Bold"/>
              </a:rPr>
              <a:t> in the document</a:t>
            </a:r>
          </a:p>
        </p:txBody>
      </p:sp>
      <p:sp>
        <p:nvSpPr>
          <p:cNvPr id="11" name="Rectangle 10"/>
          <p:cNvSpPr/>
          <p:nvPr/>
        </p:nvSpPr>
        <p:spPr>
          <a:xfrm>
            <a:off x="734821" y="7700536"/>
            <a:ext cx="6741617" cy="541188"/>
          </a:xfrm>
          <a:prstGeom prst="rect">
            <a:avLst/>
          </a:prstGeom>
        </p:spPr>
        <p:txBody>
          <a:bodyPr wrap="none" lIns="109234" tIns="54617" rIns="109234" bIns="54617">
            <a:spAutoFit/>
          </a:bodyPr>
          <a:lstStyle/>
          <a:p>
            <a:r>
              <a:rPr lang="en-US" sz="2800" b="1" dirty="0">
                <a:solidFill>
                  <a:srgbClr val="D50202"/>
                </a:solidFill>
                <a:latin typeface="Hannotate TC Bold"/>
                <a:cs typeface="Hannotate TC Bold"/>
              </a:rPr>
              <a:t>LINE(w-w) &gt; </a:t>
            </a:r>
            <a:r>
              <a:rPr lang="en-US" altLang="zh-CN" sz="2800" b="1" dirty="0" err="1" smtClean="0">
                <a:solidFill>
                  <a:srgbClr val="D50202"/>
                </a:solidFill>
                <a:latin typeface="Hannotate TC Bold"/>
                <a:cs typeface="Hannotate TC Bold"/>
              </a:rPr>
              <a:t>SkipGram</a:t>
            </a:r>
            <a:r>
              <a:rPr lang="en-US" altLang="zh-CN" sz="2800" b="1" dirty="0" smtClean="0">
                <a:solidFill>
                  <a:srgbClr val="D50202"/>
                </a:solidFill>
                <a:latin typeface="Hannotate TC Bold"/>
                <a:cs typeface="Hannotate TC Bold"/>
              </a:rPr>
              <a:t>                </a:t>
            </a:r>
            <a:endParaRPr lang="en-US" sz="2800" b="1" dirty="0">
              <a:solidFill>
                <a:srgbClr val="D50202"/>
              </a:solidFill>
              <a:latin typeface="Hannotate TC Bold"/>
              <a:cs typeface="Hannotate TC Bold"/>
            </a:endParaRPr>
          </a:p>
        </p:txBody>
      </p:sp>
      <p:sp>
        <p:nvSpPr>
          <p:cNvPr id="12" name="Rectangle 11"/>
          <p:cNvSpPr/>
          <p:nvPr/>
        </p:nvSpPr>
        <p:spPr>
          <a:xfrm>
            <a:off x="6549774" y="7700536"/>
            <a:ext cx="4530190" cy="541188"/>
          </a:xfrm>
          <a:prstGeom prst="rect">
            <a:avLst/>
          </a:prstGeom>
        </p:spPr>
        <p:txBody>
          <a:bodyPr wrap="none" lIns="109234" tIns="54617" rIns="109234" bIns="54617">
            <a:spAutoFit/>
          </a:bodyPr>
          <a:lstStyle/>
          <a:p>
            <a:r>
              <a:rPr lang="en-US" sz="2800" b="1" dirty="0">
                <a:solidFill>
                  <a:srgbClr val="D50202"/>
                </a:solidFill>
                <a:latin typeface="Hannotate TC Bold"/>
                <a:cs typeface="Hannotate TC Bold"/>
              </a:rPr>
              <a:t>LINE(w-d) &gt; </a:t>
            </a:r>
            <a:r>
              <a:rPr lang="en-US" sz="2800" b="1" dirty="0" err="1" smtClean="0">
                <a:solidFill>
                  <a:srgbClr val="D50202"/>
                </a:solidFill>
                <a:latin typeface="Hannotate TC Bold"/>
                <a:cs typeface="Hannotate TC Bold"/>
              </a:rPr>
              <a:t>ParagraphVEC</a:t>
            </a:r>
            <a:endParaRPr lang="en-US" sz="2800" b="1" dirty="0">
              <a:solidFill>
                <a:srgbClr val="D50202"/>
              </a:solidFill>
              <a:latin typeface="Hannotate TC Bold"/>
              <a:cs typeface="Hannotate TC Bold"/>
            </a:endParaRPr>
          </a:p>
        </p:txBody>
      </p:sp>
      <p:sp>
        <p:nvSpPr>
          <p:cNvPr id="13" name="Rectangle 12"/>
          <p:cNvSpPr/>
          <p:nvPr/>
        </p:nvSpPr>
        <p:spPr>
          <a:xfrm>
            <a:off x="4492824" y="8536108"/>
            <a:ext cx="3714736" cy="541188"/>
          </a:xfrm>
          <a:prstGeom prst="rect">
            <a:avLst/>
          </a:prstGeom>
        </p:spPr>
        <p:txBody>
          <a:bodyPr wrap="none" lIns="109234" tIns="54617" rIns="109234" bIns="54617">
            <a:spAutoFit/>
          </a:bodyPr>
          <a:lstStyle/>
          <a:p>
            <a:r>
              <a:rPr lang="en-US" sz="2800" b="1" dirty="0">
                <a:solidFill>
                  <a:srgbClr val="D50202"/>
                </a:solidFill>
                <a:latin typeface="Hannotate TC Bold"/>
                <a:cs typeface="Hannotate TC Bold"/>
              </a:rPr>
              <a:t>LINE(w-d) &gt; LINE(w-w)</a:t>
            </a:r>
          </a:p>
        </p:txBody>
      </p:sp>
      <p:sp>
        <p:nvSpPr>
          <p:cNvPr id="4" name="Slide Number Placeholder 3"/>
          <p:cNvSpPr>
            <a:spLocks noGrp="1"/>
          </p:cNvSpPr>
          <p:nvPr>
            <p:ph type="sldNum" sz="quarter" idx="2"/>
          </p:nvPr>
        </p:nvSpPr>
        <p:spPr/>
        <p:txBody>
          <a:bodyPr/>
          <a:lstStyle/>
          <a:p>
            <a:fld id="{86CB4B4D-7CA3-9044-876B-883B54F8677D}" type="slidenum">
              <a:rPr lang="en-US" smtClean="0"/>
              <a:t>20</a:t>
            </a:fld>
            <a:endParaRPr lang="en-US"/>
          </a:p>
        </p:txBody>
      </p:sp>
      <p:pic>
        <p:nvPicPr>
          <p:cNvPr id="5" name="Picture 4" descr="result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903" y="4100684"/>
            <a:ext cx="7481231" cy="3432386"/>
          </a:xfrm>
          <a:prstGeom prst="rect">
            <a:avLst/>
          </a:prstGeom>
        </p:spPr>
      </p:pic>
      <p:sp>
        <p:nvSpPr>
          <p:cNvPr id="6" name="Rectangle 5"/>
          <p:cNvSpPr/>
          <p:nvPr/>
        </p:nvSpPr>
        <p:spPr>
          <a:xfrm>
            <a:off x="2116961" y="4157992"/>
            <a:ext cx="1326004" cy="400110"/>
          </a:xfrm>
          <a:prstGeom prst="rect">
            <a:avLst/>
          </a:prstGeom>
        </p:spPr>
        <p:txBody>
          <a:bodyPr wrap="none">
            <a:spAutoFit/>
          </a:bodyPr>
          <a:lstStyle/>
          <a:p>
            <a:r>
              <a:rPr lang="en-US" sz="2000" b="1" dirty="0">
                <a:latin typeface="Avenir Next Regular"/>
                <a:cs typeface="Avenir Next Regular"/>
              </a:rPr>
              <a:t>Accuracy</a:t>
            </a:r>
            <a:endParaRPr lang="en-US" sz="2000" dirty="0"/>
          </a:p>
        </p:txBody>
      </p:sp>
    </p:spTree>
    <p:extLst>
      <p:ext uri="{BB962C8B-B14F-4D97-AF65-F5344CB8AC3E}">
        <p14:creationId xmlns:p14="http://schemas.microsoft.com/office/powerpoint/2010/main" val="176449804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309638" cy="2159000"/>
          </a:xfrm>
        </p:spPr>
        <p:txBody>
          <a:bodyPr>
            <a:normAutofit/>
          </a:bodyPr>
          <a:lstStyle/>
          <a:p>
            <a:r>
              <a:rPr lang="en-US" dirty="0">
                <a:solidFill>
                  <a:srgbClr val="D50202"/>
                </a:solidFill>
              </a:rPr>
              <a:t>Task </a:t>
            </a:r>
            <a:r>
              <a:rPr lang="en-US" dirty="0" smtClean="0">
                <a:solidFill>
                  <a:srgbClr val="D50202"/>
                </a:solidFill>
              </a:rPr>
              <a:t>3: </a:t>
            </a:r>
            <a:r>
              <a:rPr lang="en-US" sz="4000" dirty="0" smtClean="0">
                <a:solidFill>
                  <a:srgbClr val="D50202"/>
                </a:solidFill>
                <a:latin typeface="Hannotate TC Bold"/>
                <a:cs typeface="Hannotate TC Bold"/>
              </a:rPr>
              <a:t>Text Classification (on </a:t>
            </a:r>
            <a:r>
              <a:rPr lang="en-US" altLang="zh-CN" sz="4000" b="1" dirty="0" smtClean="0">
                <a:solidFill>
                  <a:srgbClr val="D50202"/>
                </a:solidFill>
                <a:latin typeface="Hannotate TC Bold"/>
                <a:cs typeface="Hannotate TC Bold"/>
              </a:rPr>
              <a:t>Short</a:t>
            </a:r>
            <a:r>
              <a:rPr lang="zh-CN" altLang="en-US" sz="4000" dirty="0" smtClean="0">
                <a:solidFill>
                  <a:srgbClr val="D50202"/>
                </a:solidFill>
                <a:latin typeface="Hannotate TC Bold"/>
                <a:cs typeface="Hannotate TC Bold"/>
              </a:rPr>
              <a:t> </a:t>
            </a:r>
            <a:r>
              <a:rPr lang="en-US" sz="4000" dirty="0" smtClean="0">
                <a:solidFill>
                  <a:srgbClr val="D50202"/>
                </a:solidFill>
                <a:latin typeface="Hannotate TC Bold"/>
                <a:cs typeface="Hannotate TC Bold"/>
              </a:rPr>
              <a:t>Documents)</a:t>
            </a:r>
            <a:endParaRPr lang="en-US" sz="4000" dirty="0">
              <a:solidFill>
                <a:srgbClr val="D50202"/>
              </a:solidFill>
              <a:latin typeface="Hannotate TC Bold"/>
              <a:cs typeface="Hannotate TC Bold"/>
            </a:endParaRPr>
          </a:p>
        </p:txBody>
      </p:sp>
      <p:sp>
        <p:nvSpPr>
          <p:cNvPr id="3" name="Text Placeholder 2"/>
          <p:cNvSpPr>
            <a:spLocks noGrp="1"/>
          </p:cNvSpPr>
          <p:nvPr>
            <p:ph type="body" idx="1"/>
          </p:nvPr>
        </p:nvSpPr>
        <p:spPr>
          <a:xfrm>
            <a:off x="952499" y="2068118"/>
            <a:ext cx="11722355" cy="1965921"/>
          </a:xfrm>
        </p:spPr>
        <p:txBody>
          <a:bodyPr>
            <a:normAutofit/>
          </a:bodyPr>
          <a:lstStyle/>
          <a:p>
            <a:pPr>
              <a:spcBef>
                <a:spcPts val="1200"/>
              </a:spcBef>
            </a:pPr>
            <a:r>
              <a:rPr lang="en-US" sz="2800" dirty="0">
                <a:latin typeface="Hannotate TC Bold"/>
                <a:cs typeface="Hannotate TC Bold"/>
              </a:rPr>
              <a:t>Word co-occurrence network </a:t>
            </a:r>
            <a:r>
              <a:rPr lang="en-US" sz="2800" dirty="0">
                <a:solidFill>
                  <a:srgbClr val="0000FF"/>
                </a:solidFill>
                <a:latin typeface="Hannotate TC Bold"/>
                <a:cs typeface="Hannotate TC Bold"/>
              </a:rPr>
              <a:t>(</a:t>
            </a:r>
            <a:r>
              <a:rPr lang="en-US" sz="2800" b="1" dirty="0">
                <a:solidFill>
                  <a:srgbClr val="0000FF"/>
                </a:solidFill>
                <a:latin typeface="Hannotate TC Bold"/>
                <a:cs typeface="Hannotate TC Bold"/>
              </a:rPr>
              <a:t>w-w</a:t>
            </a:r>
            <a:r>
              <a:rPr lang="en-US" sz="2800" dirty="0">
                <a:solidFill>
                  <a:srgbClr val="0000FF"/>
                </a:solidFill>
                <a:latin typeface="Hannotate TC Bold"/>
                <a:cs typeface="Hannotate TC Bold"/>
              </a:rPr>
              <a:t>) </a:t>
            </a:r>
            <a:r>
              <a:rPr lang="en-US" sz="2800" dirty="0">
                <a:latin typeface="Hannotate TC Bold"/>
                <a:cs typeface="Hannotate TC Bold"/>
              </a:rPr>
              <a:t>, word-document network </a:t>
            </a:r>
            <a:r>
              <a:rPr lang="en-US" sz="2800" dirty="0">
                <a:solidFill>
                  <a:srgbClr val="0000FF"/>
                </a:solidFill>
                <a:latin typeface="Hannotate TC Bold"/>
                <a:cs typeface="Hannotate TC Bold"/>
              </a:rPr>
              <a:t>(</a:t>
            </a:r>
            <a:r>
              <a:rPr lang="en-US" sz="2800" b="1" dirty="0">
                <a:solidFill>
                  <a:srgbClr val="0000FF"/>
                </a:solidFill>
                <a:latin typeface="Hannotate TC Bold"/>
                <a:cs typeface="Hannotate TC Bold"/>
              </a:rPr>
              <a:t>w-d</a:t>
            </a:r>
            <a:r>
              <a:rPr lang="en-US" sz="2800" dirty="0">
                <a:solidFill>
                  <a:srgbClr val="0000FF"/>
                </a:solidFill>
                <a:latin typeface="Hannotate TC Bold"/>
                <a:cs typeface="Hannotate TC Bold"/>
              </a:rPr>
              <a:t>) </a:t>
            </a:r>
            <a:r>
              <a:rPr lang="en-US" sz="2800" dirty="0">
                <a:latin typeface="Hannotate TC Bold"/>
                <a:cs typeface="Hannotate TC Bold"/>
              </a:rPr>
              <a:t>to learn the word embedding</a:t>
            </a:r>
          </a:p>
          <a:p>
            <a:pPr>
              <a:spcBef>
                <a:spcPts val="1200"/>
              </a:spcBef>
            </a:pPr>
            <a:r>
              <a:rPr lang="en-US" sz="2800" dirty="0">
                <a:latin typeface="Hannotate TC Bold"/>
                <a:cs typeface="Hannotate TC Bold"/>
              </a:rPr>
              <a:t>Document embedding as average of</a:t>
            </a:r>
            <a:r>
              <a:rPr lang="zh-CN" altLang="en-US" sz="2800" dirty="0">
                <a:latin typeface="Hannotate TC Bold"/>
                <a:cs typeface="Hannotate TC Bold"/>
              </a:rPr>
              <a:t> </a:t>
            </a:r>
            <a:r>
              <a:rPr lang="en-US" sz="2800" dirty="0">
                <a:latin typeface="Hannotate TC Bold"/>
                <a:cs typeface="Hannotate TC Bold"/>
              </a:rPr>
              <a:t>word </a:t>
            </a:r>
            <a:r>
              <a:rPr lang="en-US" sz="2800" dirty="0" err="1">
                <a:latin typeface="Hannotate TC Bold"/>
                <a:cs typeface="Hannotate TC Bold"/>
              </a:rPr>
              <a:t>embeddings</a:t>
            </a:r>
            <a:r>
              <a:rPr lang="en-US" sz="2800" dirty="0">
                <a:latin typeface="Hannotate TC Bold"/>
                <a:cs typeface="Hannotate TC Bold"/>
              </a:rPr>
              <a:t> in the document</a:t>
            </a:r>
          </a:p>
        </p:txBody>
      </p:sp>
      <p:sp>
        <p:nvSpPr>
          <p:cNvPr id="11" name="Rectangle 10"/>
          <p:cNvSpPr/>
          <p:nvPr/>
        </p:nvSpPr>
        <p:spPr>
          <a:xfrm>
            <a:off x="372543" y="7700536"/>
            <a:ext cx="7466175" cy="541188"/>
          </a:xfrm>
          <a:prstGeom prst="rect">
            <a:avLst/>
          </a:prstGeom>
        </p:spPr>
        <p:txBody>
          <a:bodyPr wrap="none" lIns="109234" tIns="54617" rIns="109234" bIns="54617">
            <a:spAutoFit/>
          </a:bodyPr>
          <a:lstStyle/>
          <a:p>
            <a:r>
              <a:rPr lang="en-US" sz="2800" b="1" dirty="0">
                <a:solidFill>
                  <a:srgbClr val="D50202"/>
                </a:solidFill>
                <a:latin typeface="Hannotate TC Bold"/>
                <a:cs typeface="Hannotate TC Bold"/>
              </a:rPr>
              <a:t>LINE(w-w) &gt; </a:t>
            </a:r>
            <a:r>
              <a:rPr lang="en-US" altLang="zh-CN" sz="2800" b="1" dirty="0" err="1" smtClean="0">
                <a:solidFill>
                  <a:srgbClr val="D50202"/>
                </a:solidFill>
                <a:latin typeface="Hannotate TC Bold"/>
                <a:cs typeface="Hannotate TC Bold"/>
              </a:rPr>
              <a:t>SkipGram</a:t>
            </a:r>
            <a:r>
              <a:rPr lang="en-US" altLang="zh-CN" sz="2800" b="1" dirty="0" smtClean="0">
                <a:solidFill>
                  <a:srgbClr val="D50202"/>
                </a:solidFill>
                <a:latin typeface="Hannotate TC Bold"/>
                <a:cs typeface="Hannotate TC Bold"/>
              </a:rPr>
              <a:t>                    </a:t>
            </a:r>
            <a:endParaRPr lang="en-US" sz="2800" b="1" dirty="0">
              <a:solidFill>
                <a:srgbClr val="D50202"/>
              </a:solidFill>
              <a:latin typeface="Hannotate TC Bold"/>
              <a:cs typeface="Hannotate TC Bold"/>
            </a:endParaRPr>
          </a:p>
        </p:txBody>
      </p:sp>
      <p:sp>
        <p:nvSpPr>
          <p:cNvPr id="12" name="Rectangle 11"/>
          <p:cNvSpPr/>
          <p:nvPr/>
        </p:nvSpPr>
        <p:spPr>
          <a:xfrm>
            <a:off x="6549774" y="7700536"/>
            <a:ext cx="4530190" cy="541188"/>
          </a:xfrm>
          <a:prstGeom prst="rect">
            <a:avLst/>
          </a:prstGeom>
        </p:spPr>
        <p:txBody>
          <a:bodyPr wrap="none" lIns="109234" tIns="54617" rIns="109234" bIns="54617">
            <a:spAutoFit/>
          </a:bodyPr>
          <a:lstStyle/>
          <a:p>
            <a:r>
              <a:rPr lang="en-US" sz="2800" b="1" dirty="0">
                <a:solidFill>
                  <a:srgbClr val="D50202"/>
                </a:solidFill>
                <a:latin typeface="Hannotate TC Bold"/>
                <a:cs typeface="Hannotate TC Bold"/>
              </a:rPr>
              <a:t>LINE(w-d) &gt; </a:t>
            </a:r>
            <a:r>
              <a:rPr lang="en-US" sz="2800" b="1" dirty="0" err="1" smtClean="0">
                <a:solidFill>
                  <a:srgbClr val="D50202"/>
                </a:solidFill>
                <a:latin typeface="Hannotate TC Bold"/>
                <a:cs typeface="Hannotate TC Bold"/>
              </a:rPr>
              <a:t>ParagraphVEC</a:t>
            </a:r>
            <a:endParaRPr lang="en-US" sz="2800" b="1" dirty="0">
              <a:solidFill>
                <a:srgbClr val="D50202"/>
              </a:solidFill>
              <a:latin typeface="Hannotate TC Bold"/>
              <a:cs typeface="Hannotate TC Bold"/>
            </a:endParaRPr>
          </a:p>
        </p:txBody>
      </p:sp>
      <p:sp>
        <p:nvSpPr>
          <p:cNvPr id="13" name="Rectangle 12"/>
          <p:cNvSpPr/>
          <p:nvPr/>
        </p:nvSpPr>
        <p:spPr>
          <a:xfrm>
            <a:off x="4492824" y="8536108"/>
            <a:ext cx="3714736" cy="541188"/>
          </a:xfrm>
          <a:prstGeom prst="rect">
            <a:avLst/>
          </a:prstGeom>
        </p:spPr>
        <p:txBody>
          <a:bodyPr wrap="none" lIns="109234" tIns="54617" rIns="109234" bIns="54617">
            <a:spAutoFit/>
          </a:bodyPr>
          <a:lstStyle/>
          <a:p>
            <a:r>
              <a:rPr lang="en-US" sz="2800" b="1" dirty="0">
                <a:solidFill>
                  <a:srgbClr val="D50202"/>
                </a:solidFill>
                <a:latin typeface="Hannotate TC Bold"/>
                <a:cs typeface="Hannotate TC Bold"/>
              </a:rPr>
              <a:t>LINE(w</a:t>
            </a:r>
            <a:r>
              <a:rPr lang="en-US" sz="2800" b="1" dirty="0" smtClean="0">
                <a:solidFill>
                  <a:srgbClr val="D50202"/>
                </a:solidFill>
                <a:latin typeface="Hannotate TC Bold"/>
                <a:cs typeface="Hannotate TC Bold"/>
              </a:rPr>
              <a:t>-w) </a:t>
            </a:r>
            <a:r>
              <a:rPr lang="en-US" sz="2800" b="1" dirty="0">
                <a:solidFill>
                  <a:srgbClr val="D50202"/>
                </a:solidFill>
                <a:latin typeface="Hannotate TC Bold"/>
                <a:cs typeface="Hannotate TC Bold"/>
              </a:rPr>
              <a:t>&gt; LINE(w</a:t>
            </a:r>
            <a:r>
              <a:rPr lang="en-US" sz="2800" b="1" dirty="0" smtClean="0">
                <a:solidFill>
                  <a:srgbClr val="D50202"/>
                </a:solidFill>
                <a:latin typeface="Hannotate TC Bold"/>
                <a:cs typeface="Hannotate TC Bold"/>
              </a:rPr>
              <a:t>-d)</a:t>
            </a:r>
            <a:endParaRPr lang="en-US" sz="2800" b="1" dirty="0">
              <a:solidFill>
                <a:srgbClr val="D50202"/>
              </a:solidFill>
              <a:latin typeface="Hannotate TC Bold"/>
              <a:cs typeface="Hannotate TC Bold"/>
            </a:endParaRPr>
          </a:p>
        </p:txBody>
      </p:sp>
      <p:sp>
        <p:nvSpPr>
          <p:cNvPr id="4" name="Slide Number Placeholder 3"/>
          <p:cNvSpPr>
            <a:spLocks noGrp="1"/>
          </p:cNvSpPr>
          <p:nvPr>
            <p:ph type="sldNum" sz="quarter" idx="2"/>
          </p:nvPr>
        </p:nvSpPr>
        <p:spPr/>
        <p:txBody>
          <a:bodyPr/>
          <a:lstStyle/>
          <a:p>
            <a:fld id="{86CB4B4D-7CA3-9044-876B-883B54F8677D}" type="slidenum">
              <a:rPr lang="en-US" smtClean="0"/>
              <a:t>21</a:t>
            </a:fld>
            <a:endParaRPr lang="en-US"/>
          </a:p>
        </p:txBody>
      </p:sp>
      <p:pic>
        <p:nvPicPr>
          <p:cNvPr id="5" name="Picture 4" descr="result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933" y="4204356"/>
            <a:ext cx="6815151" cy="3380902"/>
          </a:xfrm>
          <a:prstGeom prst="rect">
            <a:avLst/>
          </a:prstGeom>
        </p:spPr>
      </p:pic>
      <p:sp>
        <p:nvSpPr>
          <p:cNvPr id="14" name="Rectangle 13"/>
          <p:cNvSpPr/>
          <p:nvPr/>
        </p:nvSpPr>
        <p:spPr>
          <a:xfrm>
            <a:off x="2116961" y="4157992"/>
            <a:ext cx="1326004" cy="400110"/>
          </a:xfrm>
          <a:prstGeom prst="rect">
            <a:avLst/>
          </a:prstGeom>
        </p:spPr>
        <p:txBody>
          <a:bodyPr wrap="none">
            <a:spAutoFit/>
          </a:bodyPr>
          <a:lstStyle/>
          <a:p>
            <a:r>
              <a:rPr lang="en-US" sz="2000" b="1" dirty="0">
                <a:latin typeface="Avenir Next Regular"/>
                <a:cs typeface="Avenir Next Regular"/>
              </a:rPr>
              <a:t>Accuracy</a:t>
            </a:r>
            <a:endParaRPr lang="en-US" sz="2000" dirty="0"/>
          </a:p>
        </p:txBody>
      </p:sp>
    </p:spTree>
    <p:extLst>
      <p:ext uri="{BB962C8B-B14F-4D97-AF65-F5344CB8AC3E}">
        <p14:creationId xmlns:p14="http://schemas.microsoft.com/office/powerpoint/2010/main" val="84235287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50202"/>
                </a:solidFill>
              </a:rPr>
              <a:t>Summary</a:t>
            </a:r>
            <a:endParaRPr lang="en-US" dirty="0"/>
          </a:p>
        </p:txBody>
      </p:sp>
      <p:sp>
        <p:nvSpPr>
          <p:cNvPr id="3" name="Text Placeholder 2"/>
          <p:cNvSpPr>
            <a:spLocks noGrp="1"/>
          </p:cNvSpPr>
          <p:nvPr>
            <p:ph type="body" idx="1"/>
          </p:nvPr>
        </p:nvSpPr>
        <p:spPr>
          <a:xfrm>
            <a:off x="952500" y="2365641"/>
            <a:ext cx="11099800" cy="2913474"/>
          </a:xfrm>
        </p:spPr>
        <p:txBody>
          <a:bodyPr>
            <a:normAutofit/>
          </a:bodyPr>
          <a:lstStyle/>
          <a:p>
            <a:pPr>
              <a:spcBef>
                <a:spcPts val="1800"/>
              </a:spcBef>
            </a:pPr>
            <a:r>
              <a:rPr lang="en-US" sz="2800" b="1" dirty="0" smtClean="0">
                <a:solidFill>
                  <a:srgbClr val="D50202"/>
                </a:solidFill>
                <a:latin typeface="Hannotate TC Bold"/>
                <a:cs typeface="Hannotate TC Bold"/>
              </a:rPr>
              <a:t>LINE</a:t>
            </a:r>
            <a:r>
              <a:rPr lang="en-US" altLang="zh-CN" sz="2800" dirty="0" smtClean="0">
                <a:latin typeface="Hannotate TC Bold"/>
                <a:cs typeface="Hannotate TC Bold"/>
              </a:rPr>
              <a:t>:</a:t>
            </a:r>
            <a:r>
              <a:rPr lang="zh-CN" altLang="en-US" sz="2800" dirty="0" smtClean="0">
                <a:latin typeface="Hannotate TC Bold"/>
                <a:cs typeface="Hannotate TC Bold"/>
              </a:rPr>
              <a:t> </a:t>
            </a:r>
            <a:r>
              <a:rPr lang="en-US" altLang="zh-CN" sz="2800" dirty="0" smtClean="0">
                <a:latin typeface="Hannotate TC Bold"/>
                <a:cs typeface="Hannotate TC Bold"/>
              </a:rPr>
              <a:t>a</a:t>
            </a:r>
            <a:r>
              <a:rPr lang="zh-CN" altLang="en-US" sz="2800" dirty="0" smtClean="0">
                <a:latin typeface="Hannotate TC Bold"/>
                <a:cs typeface="Hannotate TC Bold"/>
              </a:rPr>
              <a:t> </a:t>
            </a:r>
            <a:r>
              <a:rPr lang="en-US" altLang="zh-CN" sz="2800" dirty="0" smtClean="0">
                <a:latin typeface="Hannotate TC Bold"/>
                <a:cs typeface="Hannotate TC Bold"/>
              </a:rPr>
              <a:t>scalable</a:t>
            </a:r>
            <a:r>
              <a:rPr lang="zh-CN" altLang="en-US" sz="2800" dirty="0" smtClean="0">
                <a:latin typeface="Hannotate TC Bold"/>
                <a:cs typeface="Hannotate TC Bold"/>
              </a:rPr>
              <a:t> </a:t>
            </a:r>
            <a:r>
              <a:rPr lang="en-US" altLang="zh-CN" sz="2800" dirty="0" smtClean="0">
                <a:latin typeface="Hannotate TC Bold"/>
                <a:cs typeface="Hannotate TC Bold"/>
              </a:rPr>
              <a:t>algorithm</a:t>
            </a:r>
            <a:r>
              <a:rPr lang="zh-CN" altLang="en-US" sz="2800" dirty="0" smtClean="0">
                <a:latin typeface="Hannotate TC Bold"/>
                <a:cs typeface="Hannotate TC Bold"/>
              </a:rPr>
              <a:t> </a:t>
            </a:r>
            <a:r>
              <a:rPr lang="en-US" altLang="zh-CN" sz="2800" dirty="0" smtClean="0">
                <a:latin typeface="Hannotate TC Bold"/>
                <a:cs typeface="Hannotate TC Bold"/>
              </a:rPr>
              <a:t>for</a:t>
            </a:r>
            <a:r>
              <a:rPr lang="zh-CN" altLang="en-US" sz="2800" dirty="0" smtClean="0">
                <a:latin typeface="Hannotate TC Bold"/>
                <a:cs typeface="Hannotate TC Bold"/>
              </a:rPr>
              <a:t> </a:t>
            </a:r>
            <a:r>
              <a:rPr lang="en-US" altLang="zh-CN" sz="2800" dirty="0" smtClean="0">
                <a:latin typeface="Hannotate TC Bold"/>
                <a:cs typeface="Hannotate TC Bold"/>
              </a:rPr>
              <a:t>learning</a:t>
            </a:r>
            <a:r>
              <a:rPr lang="zh-CN" altLang="en-US" sz="2800" dirty="0" smtClean="0">
                <a:latin typeface="Hannotate TC Bold"/>
                <a:cs typeface="Hannotate TC Bold"/>
              </a:rPr>
              <a:t> </a:t>
            </a:r>
            <a:r>
              <a:rPr lang="en-US" altLang="zh-CN" sz="2800" dirty="0" smtClean="0">
                <a:latin typeface="Hannotate TC Bold"/>
                <a:cs typeface="Hannotate TC Bold"/>
              </a:rPr>
              <a:t>node</a:t>
            </a:r>
            <a:r>
              <a:rPr lang="zh-CN" altLang="en-US" sz="2800" dirty="0" smtClean="0">
                <a:latin typeface="Hannotate TC Bold"/>
                <a:cs typeface="Hannotate TC Bold"/>
              </a:rPr>
              <a:t> </a:t>
            </a:r>
            <a:r>
              <a:rPr lang="en-US" altLang="zh-CN" sz="2800" dirty="0" smtClean="0">
                <a:latin typeface="Hannotate TC Bold"/>
                <a:cs typeface="Hannotate TC Bold"/>
              </a:rPr>
              <a:t>representations</a:t>
            </a:r>
            <a:r>
              <a:rPr lang="zh-CN" altLang="en-US" sz="2800" dirty="0" smtClean="0">
                <a:latin typeface="Hannotate TC Bold"/>
                <a:cs typeface="Hannotate TC Bold"/>
              </a:rPr>
              <a:t> </a:t>
            </a:r>
            <a:r>
              <a:rPr lang="en-US" altLang="zh-CN" sz="2800" dirty="0" smtClean="0">
                <a:latin typeface="Hannotate TC Bold"/>
                <a:cs typeface="Hannotate TC Bold"/>
              </a:rPr>
              <a:t>of</a:t>
            </a:r>
            <a:r>
              <a:rPr lang="zh-CN" altLang="en-US" sz="2800" dirty="0" smtClean="0">
                <a:latin typeface="Hannotate TC Bold"/>
                <a:cs typeface="Hannotate TC Bold"/>
              </a:rPr>
              <a:t> </a:t>
            </a:r>
            <a:r>
              <a:rPr lang="en-US" altLang="zh-CN" sz="2800" dirty="0" smtClean="0">
                <a:latin typeface="Hannotate TC Bold"/>
                <a:cs typeface="Hannotate TC Bold"/>
              </a:rPr>
              <a:t>networks</a:t>
            </a:r>
          </a:p>
          <a:p>
            <a:pPr lvl="1">
              <a:spcBef>
                <a:spcPts val="1800"/>
              </a:spcBef>
            </a:pPr>
            <a:r>
              <a:rPr lang="en-US" sz="2800" dirty="0" smtClean="0">
                <a:latin typeface="Hannotate TC Bold"/>
                <a:cs typeface="Hannotate TC Bold"/>
              </a:rPr>
              <a:t>Preserve</a:t>
            </a:r>
            <a:r>
              <a:rPr lang="zh-CN" altLang="en-US" sz="2800" dirty="0" smtClean="0">
                <a:latin typeface="Hannotate TC Bold"/>
                <a:cs typeface="Hannotate TC Bold"/>
              </a:rPr>
              <a:t> </a:t>
            </a:r>
            <a:r>
              <a:rPr lang="en-US" altLang="zh-CN" sz="2800" dirty="0" smtClean="0">
                <a:latin typeface="Hannotate TC Bold"/>
                <a:cs typeface="Hannotate TC Bold"/>
              </a:rPr>
              <a:t>the</a:t>
            </a:r>
            <a:r>
              <a:rPr lang="zh-CN" altLang="en-US" sz="2800" dirty="0" smtClean="0">
                <a:latin typeface="Hannotate TC Bold"/>
                <a:cs typeface="Hannotate TC Bold"/>
              </a:rPr>
              <a:t> </a:t>
            </a:r>
            <a:r>
              <a:rPr lang="en-US" altLang="zh-CN" sz="2800" dirty="0" smtClean="0">
                <a:latin typeface="Hannotate TC Bold"/>
                <a:cs typeface="Hannotate TC Bold"/>
              </a:rPr>
              <a:t>first-order</a:t>
            </a:r>
            <a:r>
              <a:rPr lang="zh-CN" altLang="en-US" sz="2800" dirty="0" smtClean="0">
                <a:latin typeface="Hannotate TC Bold"/>
                <a:cs typeface="Hannotate TC Bold"/>
              </a:rPr>
              <a:t> </a:t>
            </a:r>
            <a:r>
              <a:rPr lang="en-US" altLang="zh-CN" sz="2800" dirty="0" smtClean="0">
                <a:latin typeface="Hannotate TC Bold"/>
                <a:cs typeface="Hannotate TC Bold"/>
              </a:rPr>
              <a:t>and</a:t>
            </a:r>
            <a:r>
              <a:rPr lang="zh-CN" altLang="en-US" sz="2800" dirty="0" smtClean="0">
                <a:latin typeface="Hannotate TC Bold"/>
                <a:cs typeface="Hannotate TC Bold"/>
              </a:rPr>
              <a:t> </a:t>
            </a:r>
            <a:r>
              <a:rPr lang="en-US" altLang="zh-CN" sz="2800" dirty="0" smtClean="0">
                <a:latin typeface="Hannotate TC Bold"/>
                <a:cs typeface="Hannotate TC Bold"/>
              </a:rPr>
              <a:t>second-order</a:t>
            </a:r>
            <a:r>
              <a:rPr lang="zh-CN" altLang="en-US" sz="2800" dirty="0" smtClean="0">
                <a:latin typeface="Hannotate TC Bold"/>
                <a:cs typeface="Hannotate TC Bold"/>
              </a:rPr>
              <a:t> </a:t>
            </a:r>
            <a:r>
              <a:rPr lang="en-US" altLang="zh-CN" sz="2800" dirty="0" smtClean="0">
                <a:latin typeface="Hannotate TC Bold"/>
                <a:cs typeface="Hannotate TC Bold"/>
              </a:rPr>
              <a:t>proximity</a:t>
            </a:r>
          </a:p>
          <a:p>
            <a:pPr>
              <a:spcBef>
                <a:spcPts val="1800"/>
              </a:spcBef>
            </a:pPr>
            <a:r>
              <a:rPr lang="en-US" sz="2800" dirty="0" smtClean="0">
                <a:latin typeface="Hannotate TC Bold"/>
                <a:cs typeface="Hannotate TC Bold"/>
              </a:rPr>
              <a:t>State</a:t>
            </a:r>
            <a:r>
              <a:rPr lang="en-US" altLang="zh-CN" sz="2800" dirty="0" smtClean="0">
                <a:latin typeface="Hannotate TC Bold"/>
                <a:cs typeface="Hannotate TC Bold"/>
              </a:rPr>
              <a:t>-of-the-art</a:t>
            </a:r>
            <a:r>
              <a:rPr lang="zh-CN" altLang="en-US" sz="2800" dirty="0" smtClean="0">
                <a:latin typeface="Hannotate TC Bold"/>
                <a:cs typeface="Hannotate TC Bold"/>
              </a:rPr>
              <a:t> </a:t>
            </a:r>
            <a:r>
              <a:rPr lang="en-US" altLang="zh-CN" sz="2800" dirty="0" smtClean="0">
                <a:latin typeface="Hannotate TC Bold"/>
                <a:cs typeface="Hannotate TC Bold"/>
              </a:rPr>
              <a:t>results</a:t>
            </a:r>
            <a:r>
              <a:rPr lang="zh-CN" altLang="en-US" sz="2800" dirty="0" smtClean="0">
                <a:latin typeface="Hannotate TC Bold"/>
                <a:cs typeface="Hannotate TC Bold"/>
              </a:rPr>
              <a:t> </a:t>
            </a:r>
            <a:r>
              <a:rPr lang="en-US" altLang="zh-CN" sz="2800" dirty="0" smtClean="0">
                <a:latin typeface="Hannotate TC Bold"/>
                <a:cs typeface="Hannotate TC Bold"/>
              </a:rPr>
              <a:t>in</a:t>
            </a:r>
            <a:r>
              <a:rPr lang="zh-CN" altLang="en-US" sz="2800" dirty="0" smtClean="0">
                <a:latin typeface="Hannotate TC Bold"/>
                <a:cs typeface="Hannotate TC Bold"/>
              </a:rPr>
              <a:t> </a:t>
            </a:r>
            <a:r>
              <a:rPr lang="en-US" altLang="zh-CN" sz="2800" dirty="0" smtClean="0">
                <a:latin typeface="Hannotate TC Bold"/>
                <a:cs typeface="Hannotate TC Bold"/>
              </a:rPr>
              <a:t>social</a:t>
            </a:r>
            <a:r>
              <a:rPr lang="zh-CN" altLang="en-US" sz="2800" dirty="0" smtClean="0">
                <a:latin typeface="Hannotate TC Bold"/>
                <a:cs typeface="Hannotate TC Bold"/>
              </a:rPr>
              <a:t> </a:t>
            </a:r>
            <a:r>
              <a:rPr lang="en-US" altLang="zh-CN" sz="2800" dirty="0" smtClean="0">
                <a:latin typeface="Hannotate TC Bold"/>
                <a:cs typeface="Hannotate TC Bold"/>
              </a:rPr>
              <a:t>network</a:t>
            </a:r>
            <a:r>
              <a:rPr lang="zh-CN" altLang="en-US" sz="2800" dirty="0" smtClean="0">
                <a:latin typeface="Hannotate TC Bold"/>
                <a:cs typeface="Hannotate TC Bold"/>
              </a:rPr>
              <a:t> </a:t>
            </a:r>
            <a:r>
              <a:rPr lang="en-US" altLang="zh-CN" sz="2800" dirty="0" smtClean="0">
                <a:latin typeface="Hannotate TC Bold"/>
                <a:cs typeface="Hannotate TC Bold"/>
              </a:rPr>
              <a:t>representation</a:t>
            </a:r>
            <a:r>
              <a:rPr lang="zh-CN" altLang="en-US" sz="2800" dirty="0" smtClean="0">
                <a:latin typeface="Hannotate TC Bold"/>
                <a:cs typeface="Hannotate TC Bold"/>
              </a:rPr>
              <a:t> </a:t>
            </a:r>
            <a:r>
              <a:rPr lang="en-US" altLang="zh-CN" sz="2800" dirty="0" smtClean="0">
                <a:latin typeface="Hannotate TC Bold"/>
                <a:cs typeface="Hannotate TC Bold"/>
              </a:rPr>
              <a:t>and</a:t>
            </a:r>
            <a:r>
              <a:rPr lang="zh-CN" altLang="en-US" sz="2800" dirty="0" smtClean="0">
                <a:latin typeface="Hannotate TC Bold"/>
                <a:cs typeface="Hannotate TC Bold"/>
              </a:rPr>
              <a:t> </a:t>
            </a:r>
            <a:r>
              <a:rPr lang="en-US" altLang="zh-CN" sz="2800" dirty="0" smtClean="0">
                <a:latin typeface="Hannotate TC Bold"/>
                <a:cs typeface="Hannotate TC Bold"/>
              </a:rPr>
              <a:t>unsupervised</a:t>
            </a:r>
            <a:r>
              <a:rPr lang="zh-CN" altLang="en-US" sz="2800" dirty="0" smtClean="0">
                <a:latin typeface="Hannotate TC Bold"/>
                <a:cs typeface="Hannotate TC Bold"/>
              </a:rPr>
              <a:t> </a:t>
            </a:r>
            <a:r>
              <a:rPr lang="en-US" altLang="zh-CN" sz="2800" dirty="0" smtClean="0">
                <a:latin typeface="Hannotate TC Bold"/>
                <a:cs typeface="Hannotate TC Bold"/>
              </a:rPr>
              <a:t>text</a:t>
            </a:r>
            <a:r>
              <a:rPr lang="zh-CN" altLang="en-US" sz="2800" dirty="0" smtClean="0">
                <a:latin typeface="Hannotate TC Bold"/>
                <a:cs typeface="Hannotate TC Bold"/>
              </a:rPr>
              <a:t> </a:t>
            </a:r>
            <a:r>
              <a:rPr lang="en-US" altLang="zh-CN" sz="2800" dirty="0" smtClean="0">
                <a:latin typeface="Hannotate TC Bold"/>
                <a:cs typeface="Hannotate TC Bold"/>
              </a:rPr>
              <a:t>representation</a:t>
            </a:r>
            <a:endParaRPr lang="en-US" sz="2800" dirty="0">
              <a:latin typeface="Hannotate TC Bold"/>
              <a:cs typeface="Hannotate TC Bold"/>
            </a:endParaRPr>
          </a:p>
        </p:txBody>
      </p:sp>
      <p:sp>
        <p:nvSpPr>
          <p:cNvPr id="4" name="Slide Number Placeholder 3"/>
          <p:cNvSpPr>
            <a:spLocks noGrp="1"/>
          </p:cNvSpPr>
          <p:nvPr>
            <p:ph type="sldNum" sz="quarter" idx="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370279029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00"/>
              </a:spcBef>
            </a:pPr>
            <a:r>
              <a:rPr lang="en-US" dirty="0">
                <a:solidFill>
                  <a:srgbClr val="D50202"/>
                </a:solidFill>
              </a:rPr>
              <a:t>S</a:t>
            </a:r>
            <a:r>
              <a:rPr lang="en-US" altLang="zh-CN" dirty="0">
                <a:solidFill>
                  <a:srgbClr val="D50202"/>
                </a:solidFill>
              </a:rPr>
              <a:t>emi-supervised</a:t>
            </a:r>
            <a:r>
              <a:rPr lang="zh-CN" altLang="en-US" dirty="0">
                <a:solidFill>
                  <a:srgbClr val="D50202"/>
                </a:solidFill>
              </a:rPr>
              <a:t> </a:t>
            </a:r>
            <a:r>
              <a:rPr lang="en-US" altLang="zh-CN" dirty="0">
                <a:solidFill>
                  <a:srgbClr val="D50202"/>
                </a:solidFill>
              </a:rPr>
              <a:t>T</a:t>
            </a:r>
            <a:r>
              <a:rPr lang="en-US" altLang="zh-CN" dirty="0" smtClean="0">
                <a:solidFill>
                  <a:srgbClr val="D50202"/>
                </a:solidFill>
              </a:rPr>
              <a:t>ext</a:t>
            </a:r>
            <a:r>
              <a:rPr lang="zh-CN" altLang="en-US" dirty="0" smtClean="0">
                <a:solidFill>
                  <a:srgbClr val="D50202"/>
                </a:solidFill>
              </a:rPr>
              <a:t> </a:t>
            </a:r>
            <a:r>
              <a:rPr lang="en-US" altLang="zh-CN" dirty="0">
                <a:solidFill>
                  <a:srgbClr val="D50202"/>
                </a:solidFill>
              </a:rPr>
              <a:t>R</a:t>
            </a:r>
            <a:r>
              <a:rPr lang="en-US" altLang="zh-CN" dirty="0" smtClean="0">
                <a:solidFill>
                  <a:srgbClr val="D50202"/>
                </a:solidFill>
              </a:rPr>
              <a:t>epresentation</a:t>
            </a:r>
            <a:br>
              <a:rPr lang="en-US" altLang="zh-CN" dirty="0" smtClean="0">
                <a:solidFill>
                  <a:srgbClr val="D50202"/>
                </a:solidFill>
              </a:rPr>
            </a:br>
            <a:r>
              <a:rPr lang="zh-CN" altLang="en-US" dirty="0" smtClean="0">
                <a:solidFill>
                  <a:srgbClr val="D50202"/>
                </a:solidFill>
              </a:rPr>
              <a:t> </a:t>
            </a:r>
            <a:r>
              <a:rPr lang="en-US" altLang="zh-CN" dirty="0">
                <a:solidFill>
                  <a:srgbClr val="D50202"/>
                </a:solidFill>
              </a:rPr>
              <a:t>(Tang</a:t>
            </a:r>
            <a:r>
              <a:rPr lang="zh-CN" altLang="en-US" dirty="0">
                <a:solidFill>
                  <a:srgbClr val="D50202"/>
                </a:solidFill>
              </a:rPr>
              <a:t> </a:t>
            </a:r>
            <a:r>
              <a:rPr lang="en-US" altLang="zh-CN" dirty="0">
                <a:solidFill>
                  <a:srgbClr val="D50202"/>
                </a:solidFill>
              </a:rPr>
              <a:t>et</a:t>
            </a:r>
            <a:r>
              <a:rPr lang="zh-CN" altLang="en-US" dirty="0">
                <a:solidFill>
                  <a:srgbClr val="D50202"/>
                </a:solidFill>
              </a:rPr>
              <a:t> </a:t>
            </a:r>
            <a:r>
              <a:rPr lang="en-US" altLang="zh-CN" dirty="0">
                <a:solidFill>
                  <a:srgbClr val="D50202"/>
                </a:solidFill>
              </a:rPr>
              <a:t>al.</a:t>
            </a:r>
            <a:r>
              <a:rPr lang="zh-CN" altLang="en-US" dirty="0">
                <a:solidFill>
                  <a:srgbClr val="D50202"/>
                </a:solidFill>
              </a:rPr>
              <a:t> </a:t>
            </a:r>
            <a:r>
              <a:rPr lang="en-US" altLang="zh-CN" dirty="0">
                <a:solidFill>
                  <a:srgbClr val="D50202"/>
                </a:solidFill>
              </a:rPr>
              <a:t>2015)</a:t>
            </a:r>
          </a:p>
        </p:txBody>
      </p:sp>
      <p:sp>
        <p:nvSpPr>
          <p:cNvPr id="4" name="Slide Number Placeholder 3"/>
          <p:cNvSpPr>
            <a:spLocks noGrp="1"/>
          </p:cNvSpPr>
          <p:nvPr>
            <p:ph type="sldNum" sz="quarter" idx="2"/>
          </p:nvPr>
        </p:nvSpPr>
        <p:spPr/>
        <p:txBody>
          <a:bodyPr/>
          <a:lstStyle/>
          <a:p>
            <a:fld id="{86CB4B4D-7CA3-9044-876B-883B54F8677D}" type="slidenum">
              <a:rPr lang="en-US" smtClean="0"/>
              <a:t>23</a:t>
            </a:fld>
            <a:endParaRPr lang="en-US"/>
          </a:p>
        </p:txBody>
      </p:sp>
      <p:sp>
        <p:nvSpPr>
          <p:cNvPr id="90" name="Text Placeholder 2"/>
          <p:cNvSpPr txBox="1">
            <a:spLocks/>
          </p:cNvSpPr>
          <p:nvPr/>
        </p:nvSpPr>
        <p:spPr>
          <a:xfrm>
            <a:off x="1130402" y="2131222"/>
            <a:ext cx="11099800" cy="32383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a:spcBef>
                <a:spcPts val="1800"/>
              </a:spcBef>
            </a:pPr>
            <a:r>
              <a:rPr lang="en-US" sz="2800" dirty="0" smtClean="0">
                <a:latin typeface="Hannotate TC Bold"/>
                <a:cs typeface="Hannotate TC Bold"/>
              </a:rPr>
              <a:t>Jointly</a:t>
            </a:r>
            <a:r>
              <a:rPr lang="zh-CN" altLang="en-US" sz="2800" dirty="0" smtClean="0">
                <a:latin typeface="Hannotate TC Bold"/>
                <a:cs typeface="Hannotate TC Bold"/>
              </a:rPr>
              <a:t> </a:t>
            </a:r>
            <a:r>
              <a:rPr lang="en-US" altLang="zh-CN" sz="2800" dirty="0" smtClean="0">
                <a:latin typeface="Hannotate TC Bold"/>
                <a:cs typeface="Hannotate TC Bold"/>
              </a:rPr>
              <a:t>training</a:t>
            </a:r>
            <a:r>
              <a:rPr lang="zh-CN" altLang="en-US" sz="2800" dirty="0" smtClean="0">
                <a:latin typeface="Hannotate TC Bold"/>
                <a:cs typeface="Hannotate TC Bold"/>
              </a:rPr>
              <a:t> </a:t>
            </a:r>
            <a:r>
              <a:rPr lang="en-US" altLang="zh-CN" sz="2800" dirty="0" smtClean="0">
                <a:latin typeface="Hannotate TC Bold"/>
                <a:cs typeface="Hannotate TC Bold"/>
              </a:rPr>
              <a:t>word</a:t>
            </a:r>
            <a:r>
              <a:rPr lang="zh-CN" altLang="en-US" sz="2800" dirty="0" smtClean="0">
                <a:latin typeface="Hannotate TC Bold"/>
                <a:cs typeface="Hannotate TC Bold"/>
              </a:rPr>
              <a:t> </a:t>
            </a:r>
            <a:r>
              <a:rPr lang="en-US" altLang="zh-CN" sz="2800" dirty="0" smtClean="0">
                <a:latin typeface="Hannotate TC Bold"/>
                <a:cs typeface="Hannotate TC Bold"/>
              </a:rPr>
              <a:t>co-occurrence</a:t>
            </a:r>
            <a:r>
              <a:rPr lang="zh-CN" altLang="en-US" sz="2800" dirty="0" smtClean="0">
                <a:latin typeface="Hannotate TC Bold"/>
                <a:cs typeface="Hannotate TC Bold"/>
              </a:rPr>
              <a:t> </a:t>
            </a:r>
            <a:r>
              <a:rPr lang="en-US" altLang="zh-CN" sz="2800" dirty="0" smtClean="0">
                <a:latin typeface="Hannotate TC Bold"/>
                <a:cs typeface="Hannotate TC Bold"/>
              </a:rPr>
              <a:t>network,</a:t>
            </a:r>
            <a:r>
              <a:rPr lang="zh-CN" altLang="en-US" sz="2800" dirty="0" smtClean="0">
                <a:latin typeface="Hannotate TC Bold"/>
                <a:cs typeface="Hannotate TC Bold"/>
              </a:rPr>
              <a:t> </a:t>
            </a:r>
            <a:r>
              <a:rPr lang="en-US" altLang="zh-CN" sz="2800" dirty="0" smtClean="0">
                <a:latin typeface="Hannotate TC Bold"/>
                <a:cs typeface="Hannotate TC Bold"/>
              </a:rPr>
              <a:t>word-document</a:t>
            </a:r>
            <a:r>
              <a:rPr lang="zh-CN" altLang="en-US" sz="2800" dirty="0" smtClean="0">
                <a:latin typeface="Hannotate TC Bold"/>
                <a:cs typeface="Hannotate TC Bold"/>
              </a:rPr>
              <a:t> </a:t>
            </a:r>
            <a:r>
              <a:rPr lang="en-US" altLang="zh-CN" sz="2800" dirty="0" smtClean="0">
                <a:latin typeface="Hannotate TC Bold"/>
                <a:cs typeface="Hannotate TC Bold"/>
              </a:rPr>
              <a:t>network,</a:t>
            </a:r>
            <a:r>
              <a:rPr lang="zh-CN" altLang="en-US" sz="2800" dirty="0" smtClean="0">
                <a:latin typeface="Hannotate TC Bold"/>
                <a:cs typeface="Hannotate TC Bold"/>
              </a:rPr>
              <a:t> </a:t>
            </a:r>
            <a:r>
              <a:rPr lang="en-US" altLang="zh-CN" sz="2800" dirty="0" smtClean="0">
                <a:latin typeface="Hannotate TC Bold"/>
                <a:cs typeface="Hannotate TC Bold"/>
              </a:rPr>
              <a:t>and</a:t>
            </a:r>
            <a:r>
              <a:rPr lang="zh-CN" altLang="en-US" sz="2800" dirty="0" smtClean="0">
                <a:latin typeface="Hannotate TC Bold"/>
                <a:cs typeface="Hannotate TC Bold"/>
              </a:rPr>
              <a:t> </a:t>
            </a:r>
            <a:r>
              <a:rPr lang="en-US" altLang="zh-CN" sz="2800" dirty="0" smtClean="0">
                <a:solidFill>
                  <a:srgbClr val="D50202"/>
                </a:solidFill>
                <a:latin typeface="Hannotate TC Bold"/>
                <a:cs typeface="Hannotate TC Bold"/>
              </a:rPr>
              <a:t>word-label</a:t>
            </a:r>
            <a:r>
              <a:rPr lang="zh-CN" altLang="en-US" sz="2800" dirty="0" smtClean="0">
                <a:solidFill>
                  <a:srgbClr val="D50202"/>
                </a:solidFill>
                <a:latin typeface="Hannotate TC Bold"/>
                <a:cs typeface="Hannotate TC Bold"/>
              </a:rPr>
              <a:t> </a:t>
            </a:r>
            <a:r>
              <a:rPr lang="en-US" altLang="zh-CN" sz="2800" dirty="0" smtClean="0">
                <a:solidFill>
                  <a:srgbClr val="D50202"/>
                </a:solidFill>
                <a:latin typeface="Hannotate TC Bold"/>
                <a:cs typeface="Hannotate TC Bold"/>
              </a:rPr>
              <a:t>network</a:t>
            </a:r>
            <a:endParaRPr lang="en-US" sz="2800" dirty="0" smtClean="0">
              <a:solidFill>
                <a:srgbClr val="D50202"/>
              </a:solidFill>
              <a:latin typeface="Hannotate TC Bold"/>
              <a:cs typeface="Hannotate TC Bold"/>
            </a:endParaRPr>
          </a:p>
          <a:p>
            <a:pPr>
              <a:spcBef>
                <a:spcPts val="1800"/>
              </a:spcBef>
            </a:pPr>
            <a:r>
              <a:rPr lang="en-US" sz="2800" dirty="0" smtClean="0">
                <a:latin typeface="Hannotate TC Bold"/>
                <a:cs typeface="Hannotate TC Bold"/>
              </a:rPr>
              <a:t>Document</a:t>
            </a:r>
            <a:r>
              <a:rPr lang="zh-CN" altLang="en-US" sz="2800" dirty="0" smtClean="0">
                <a:latin typeface="Hannotate TC Bold"/>
                <a:cs typeface="Hannotate TC Bold"/>
              </a:rPr>
              <a:t> </a:t>
            </a:r>
            <a:r>
              <a:rPr lang="en-US" altLang="zh-CN" sz="2800" dirty="0" smtClean="0">
                <a:latin typeface="Hannotate TC Bold"/>
                <a:cs typeface="Hannotate TC Bold"/>
              </a:rPr>
              <a:t>representation</a:t>
            </a:r>
            <a:r>
              <a:rPr lang="zh-CN" altLang="en-US" sz="2800" dirty="0" smtClean="0">
                <a:latin typeface="Hannotate TC Bold"/>
                <a:cs typeface="Hannotate TC Bold"/>
              </a:rPr>
              <a:t> </a:t>
            </a:r>
            <a:r>
              <a:rPr lang="en-US" altLang="zh-CN" sz="2800" dirty="0" smtClean="0">
                <a:latin typeface="Hannotate TC Bold"/>
                <a:cs typeface="Hannotate TC Bold"/>
              </a:rPr>
              <a:t>as</a:t>
            </a:r>
            <a:r>
              <a:rPr lang="zh-CN" altLang="en-US" sz="2800" dirty="0" smtClean="0">
                <a:latin typeface="Hannotate TC Bold"/>
                <a:cs typeface="Hannotate TC Bold"/>
              </a:rPr>
              <a:t> </a:t>
            </a:r>
            <a:r>
              <a:rPr lang="en-US" altLang="zh-CN" sz="2800" dirty="0" smtClean="0">
                <a:latin typeface="Hannotate TC Bold"/>
                <a:cs typeface="Hannotate TC Bold"/>
              </a:rPr>
              <a:t>the</a:t>
            </a:r>
            <a:r>
              <a:rPr lang="zh-CN" altLang="en-US" sz="2800" dirty="0" smtClean="0">
                <a:latin typeface="Hannotate TC Bold"/>
                <a:cs typeface="Hannotate TC Bold"/>
              </a:rPr>
              <a:t> </a:t>
            </a:r>
            <a:r>
              <a:rPr lang="en-US" altLang="zh-CN" sz="2800" dirty="0" smtClean="0">
                <a:latin typeface="Hannotate TC Bold"/>
                <a:cs typeface="Hannotate TC Bold"/>
              </a:rPr>
              <a:t>average</a:t>
            </a:r>
            <a:r>
              <a:rPr lang="zh-CN" altLang="en-US" sz="2800" dirty="0" smtClean="0">
                <a:latin typeface="Hannotate TC Bold"/>
                <a:cs typeface="Hannotate TC Bold"/>
              </a:rPr>
              <a:t> </a:t>
            </a:r>
            <a:r>
              <a:rPr lang="en-US" altLang="zh-CN" sz="2800" dirty="0" smtClean="0">
                <a:latin typeface="Hannotate TC Bold"/>
                <a:cs typeface="Hannotate TC Bold"/>
              </a:rPr>
              <a:t>word</a:t>
            </a:r>
            <a:r>
              <a:rPr lang="zh-CN" altLang="en-US" sz="2800" dirty="0" smtClean="0">
                <a:latin typeface="Hannotate TC Bold"/>
                <a:cs typeface="Hannotate TC Bold"/>
              </a:rPr>
              <a:t> </a:t>
            </a:r>
            <a:r>
              <a:rPr lang="en-US" altLang="zh-CN" sz="2800" dirty="0" smtClean="0">
                <a:latin typeface="Hannotate TC Bold"/>
                <a:cs typeface="Hannotate TC Bold"/>
              </a:rPr>
              <a:t>representation</a:t>
            </a:r>
            <a:endParaRPr lang="en-US" sz="2800" dirty="0" smtClean="0">
              <a:latin typeface="Hannotate TC Bold"/>
              <a:cs typeface="Hannotate TC Bold"/>
            </a:endParaRPr>
          </a:p>
          <a:p>
            <a:pPr>
              <a:spcBef>
                <a:spcPts val="1800"/>
              </a:spcBef>
            </a:pPr>
            <a:r>
              <a:rPr lang="en-US" sz="2800" dirty="0" smtClean="0">
                <a:latin typeface="Hannotate TC Bold"/>
                <a:cs typeface="Hannotate TC Bold"/>
              </a:rPr>
              <a:t>Outperform</a:t>
            </a:r>
            <a:r>
              <a:rPr lang="zh-CN" altLang="en-US" sz="2800" dirty="0" smtClean="0">
                <a:latin typeface="Hannotate TC Bold"/>
                <a:cs typeface="Hannotate TC Bold"/>
              </a:rPr>
              <a:t> </a:t>
            </a:r>
            <a:r>
              <a:rPr lang="en-US" altLang="zh-CN" sz="2800" dirty="0" smtClean="0">
                <a:latin typeface="Hannotate TC Bold"/>
                <a:cs typeface="Hannotate TC Bold"/>
              </a:rPr>
              <a:t>CNN</a:t>
            </a:r>
            <a:r>
              <a:rPr lang="zh-CN" altLang="en-US" sz="2800" dirty="0" smtClean="0">
                <a:latin typeface="Hannotate TC Bold"/>
                <a:cs typeface="Hannotate TC Bold"/>
              </a:rPr>
              <a:t> </a:t>
            </a:r>
            <a:r>
              <a:rPr lang="en-US" altLang="zh-CN" sz="2800" dirty="0" smtClean="0">
                <a:latin typeface="Hannotate TC Bold"/>
                <a:cs typeface="Hannotate TC Bold"/>
              </a:rPr>
              <a:t>on</a:t>
            </a:r>
            <a:r>
              <a:rPr lang="zh-CN" altLang="en-US" sz="2800" dirty="0" smtClean="0">
                <a:latin typeface="Hannotate TC Bold"/>
                <a:cs typeface="Hannotate TC Bold"/>
              </a:rPr>
              <a:t> </a:t>
            </a:r>
            <a:r>
              <a:rPr lang="en-US" altLang="zh-CN" sz="2800" dirty="0" smtClean="0">
                <a:latin typeface="Hannotate TC Bold"/>
                <a:cs typeface="Hannotate TC Bold"/>
              </a:rPr>
              <a:t>long</a:t>
            </a:r>
            <a:r>
              <a:rPr lang="zh-CN" altLang="en-US" sz="2800" dirty="0" smtClean="0">
                <a:latin typeface="Hannotate TC Bold"/>
                <a:cs typeface="Hannotate TC Bold"/>
              </a:rPr>
              <a:t> </a:t>
            </a:r>
            <a:r>
              <a:rPr lang="en-US" altLang="zh-CN" sz="2800" dirty="0" smtClean="0">
                <a:latin typeface="Hannotate TC Bold"/>
                <a:cs typeface="Hannotate TC Bold"/>
              </a:rPr>
              <a:t>documents</a:t>
            </a:r>
            <a:r>
              <a:rPr lang="zh-CN" altLang="en-US" sz="2800" dirty="0" smtClean="0">
                <a:latin typeface="Hannotate TC Bold"/>
                <a:cs typeface="Hannotate TC Bold"/>
              </a:rPr>
              <a:t> </a:t>
            </a:r>
            <a:r>
              <a:rPr lang="en-US" altLang="zh-CN" sz="2800" dirty="0" smtClean="0">
                <a:latin typeface="Hannotate TC Bold"/>
                <a:cs typeface="Hannotate TC Bold"/>
              </a:rPr>
              <a:t>and</a:t>
            </a:r>
            <a:r>
              <a:rPr lang="zh-CN" altLang="en-US" sz="2800" dirty="0" smtClean="0">
                <a:latin typeface="Hannotate TC Bold"/>
                <a:cs typeface="Hannotate TC Bold"/>
              </a:rPr>
              <a:t> </a:t>
            </a:r>
            <a:r>
              <a:rPr lang="en-US" altLang="zh-CN" sz="2800" dirty="0" smtClean="0">
                <a:latin typeface="Hannotate TC Bold"/>
                <a:cs typeface="Hannotate TC Bold"/>
              </a:rPr>
              <a:t>comparable</a:t>
            </a:r>
            <a:r>
              <a:rPr lang="zh-CN" altLang="en-US" sz="2800" dirty="0" smtClean="0">
                <a:latin typeface="Hannotate TC Bold"/>
                <a:cs typeface="Hannotate TC Bold"/>
              </a:rPr>
              <a:t> </a:t>
            </a:r>
            <a:r>
              <a:rPr lang="en-US" altLang="zh-CN" sz="2800" dirty="0" smtClean="0">
                <a:latin typeface="Hannotate TC Bold"/>
                <a:cs typeface="Hannotate TC Bold"/>
              </a:rPr>
              <a:t>to</a:t>
            </a:r>
            <a:r>
              <a:rPr lang="zh-CN" altLang="en-US" sz="2800" dirty="0" smtClean="0">
                <a:latin typeface="Hannotate TC Bold"/>
                <a:cs typeface="Hannotate TC Bold"/>
              </a:rPr>
              <a:t> </a:t>
            </a:r>
            <a:r>
              <a:rPr lang="en-US" altLang="zh-CN" sz="2800" dirty="0" smtClean="0">
                <a:latin typeface="Hannotate TC Bold"/>
                <a:cs typeface="Hannotate TC Bold"/>
              </a:rPr>
              <a:t>CNN</a:t>
            </a:r>
            <a:r>
              <a:rPr lang="zh-CN" altLang="en-US" sz="2800" dirty="0" smtClean="0">
                <a:latin typeface="Hannotate TC Bold"/>
                <a:cs typeface="Hannotate TC Bold"/>
              </a:rPr>
              <a:t> </a:t>
            </a:r>
            <a:r>
              <a:rPr lang="en-US" altLang="zh-CN" sz="2800" dirty="0" smtClean="0">
                <a:latin typeface="Hannotate TC Bold"/>
                <a:cs typeface="Hannotate TC Bold"/>
              </a:rPr>
              <a:t>on</a:t>
            </a:r>
            <a:r>
              <a:rPr lang="zh-CN" altLang="en-US" sz="2800" dirty="0" smtClean="0">
                <a:latin typeface="Hannotate TC Bold"/>
                <a:cs typeface="Hannotate TC Bold"/>
              </a:rPr>
              <a:t> </a:t>
            </a:r>
            <a:r>
              <a:rPr lang="en-US" altLang="zh-CN" sz="2800" dirty="0" smtClean="0">
                <a:latin typeface="Hannotate TC Bold"/>
                <a:cs typeface="Hannotate TC Bold"/>
              </a:rPr>
              <a:t>short</a:t>
            </a:r>
            <a:r>
              <a:rPr lang="zh-CN" altLang="en-US" sz="2800" dirty="0" smtClean="0">
                <a:latin typeface="Hannotate TC Bold"/>
                <a:cs typeface="Hannotate TC Bold"/>
              </a:rPr>
              <a:t> </a:t>
            </a:r>
            <a:r>
              <a:rPr lang="en-US" altLang="zh-CN" sz="2800" dirty="0" smtClean="0">
                <a:latin typeface="Hannotate TC Bold"/>
                <a:cs typeface="Hannotate TC Bold"/>
              </a:rPr>
              <a:t>documents</a:t>
            </a:r>
            <a:endParaRPr lang="en-US" sz="2800" dirty="0">
              <a:latin typeface="Hannotate TC Bold"/>
              <a:cs typeface="Hannotate TC Bold"/>
            </a:endParaRPr>
          </a:p>
        </p:txBody>
      </p:sp>
      <p:sp>
        <p:nvSpPr>
          <p:cNvPr id="35" name="TextBox 34"/>
          <p:cNvSpPr txBox="1"/>
          <p:nvPr/>
        </p:nvSpPr>
        <p:spPr>
          <a:xfrm>
            <a:off x="608191" y="7906391"/>
            <a:ext cx="3135832" cy="387300"/>
          </a:xfrm>
          <a:prstGeom prst="rect">
            <a:avLst/>
          </a:prstGeom>
          <a:noFill/>
        </p:spPr>
        <p:txBody>
          <a:bodyPr wrap="square" lIns="109234" tIns="54617" rIns="109234" bIns="54617" rtlCol="0">
            <a:spAutoFit/>
          </a:bodyPr>
          <a:lstStyle/>
          <a:p>
            <a:r>
              <a:rPr lang="en-US" sz="1800" dirty="0">
                <a:solidFill>
                  <a:srgbClr val="D50202"/>
                </a:solidFill>
                <a:latin typeface="Hannotate TC Bold"/>
                <a:cs typeface="Hannotate TC Bold"/>
              </a:rPr>
              <a:t>Unstructured text</a:t>
            </a:r>
          </a:p>
        </p:txBody>
      </p:sp>
      <p:grpSp>
        <p:nvGrpSpPr>
          <p:cNvPr id="36" name="Group 35"/>
          <p:cNvGrpSpPr/>
          <p:nvPr/>
        </p:nvGrpSpPr>
        <p:grpSpPr>
          <a:xfrm>
            <a:off x="414135" y="5887078"/>
            <a:ext cx="4384796" cy="1967552"/>
            <a:chOff x="535444" y="3567023"/>
            <a:chExt cx="4345246" cy="2558806"/>
          </a:xfrm>
        </p:grpSpPr>
        <p:grpSp>
          <p:nvGrpSpPr>
            <p:cNvPr id="117" name="Group 116"/>
            <p:cNvGrpSpPr/>
            <p:nvPr/>
          </p:nvGrpSpPr>
          <p:grpSpPr>
            <a:xfrm>
              <a:off x="1302463" y="3567023"/>
              <a:ext cx="3578227" cy="2129470"/>
              <a:chOff x="904040" y="3567023"/>
              <a:chExt cx="4179242" cy="2129470"/>
            </a:xfrm>
          </p:grpSpPr>
          <p:sp>
            <p:nvSpPr>
              <p:cNvPr id="125" name="TextBox 124"/>
              <p:cNvSpPr txBox="1"/>
              <p:nvPr/>
            </p:nvSpPr>
            <p:spPr>
              <a:xfrm>
                <a:off x="904040" y="3567023"/>
                <a:ext cx="3994569" cy="430886"/>
              </a:xfrm>
              <a:prstGeom prst="rect">
                <a:avLst/>
              </a:prstGeom>
              <a:noFill/>
            </p:spPr>
            <p:txBody>
              <a:bodyPr wrap="square" rtlCol="0">
                <a:spAutoFit/>
              </a:bodyPr>
              <a:lstStyle/>
              <a:p>
                <a:pPr algn="l"/>
                <a:r>
                  <a:rPr lang="en-US" sz="1100" dirty="0"/>
                  <a:t>Text representation, e.g., word and document </a:t>
                </a:r>
                <a:r>
                  <a:rPr lang="en-US" sz="1100" dirty="0" smtClean="0"/>
                  <a:t>representation</a:t>
                </a:r>
                <a:r>
                  <a:rPr lang="en-US" sz="1100" dirty="0"/>
                  <a:t>, …</a:t>
                </a:r>
              </a:p>
            </p:txBody>
          </p:sp>
          <p:sp>
            <p:nvSpPr>
              <p:cNvPr id="126" name="TextBox 125"/>
              <p:cNvSpPr txBox="1"/>
              <p:nvPr/>
            </p:nvSpPr>
            <p:spPr>
              <a:xfrm>
                <a:off x="904040" y="4816232"/>
                <a:ext cx="2721907" cy="261609"/>
              </a:xfrm>
              <a:prstGeom prst="rect">
                <a:avLst/>
              </a:prstGeom>
              <a:noFill/>
            </p:spPr>
            <p:txBody>
              <a:bodyPr wrap="square" rtlCol="0">
                <a:spAutoFit/>
              </a:bodyPr>
              <a:lstStyle/>
              <a:p>
                <a:pPr algn="ctr"/>
                <a:r>
                  <a:rPr lang="en-US" sz="1100" dirty="0"/>
                  <a:t>…</a:t>
                </a:r>
              </a:p>
            </p:txBody>
          </p:sp>
          <p:sp>
            <p:nvSpPr>
              <p:cNvPr id="127" name="TextBox 126"/>
              <p:cNvSpPr txBox="1"/>
              <p:nvPr/>
            </p:nvSpPr>
            <p:spPr>
              <a:xfrm>
                <a:off x="904040" y="3995799"/>
                <a:ext cx="4179242" cy="384718"/>
              </a:xfrm>
              <a:prstGeom prst="rect">
                <a:avLst/>
              </a:prstGeom>
              <a:noFill/>
            </p:spPr>
            <p:txBody>
              <a:bodyPr wrap="square" rtlCol="0">
                <a:spAutoFit/>
              </a:bodyPr>
              <a:lstStyle/>
              <a:p>
                <a:pPr algn="l"/>
                <a:r>
                  <a:rPr lang="en-US" sz="1100" dirty="0"/>
                  <a:t>Deep learning has been attracting </a:t>
                </a:r>
                <a:r>
                  <a:rPr lang="en-US" sz="1100" dirty="0" smtClean="0"/>
                  <a:t>increasing </a:t>
                </a:r>
                <a:r>
                  <a:rPr lang="en-US" sz="1100" dirty="0"/>
                  <a:t>…</a:t>
                </a:r>
              </a:p>
            </p:txBody>
          </p:sp>
          <p:sp>
            <p:nvSpPr>
              <p:cNvPr id="128" name="TextBox 127"/>
              <p:cNvSpPr txBox="1"/>
              <p:nvPr/>
            </p:nvSpPr>
            <p:spPr>
              <a:xfrm>
                <a:off x="904040" y="4463097"/>
                <a:ext cx="4179242" cy="384718"/>
              </a:xfrm>
              <a:prstGeom prst="rect">
                <a:avLst/>
              </a:prstGeom>
              <a:noFill/>
            </p:spPr>
            <p:txBody>
              <a:bodyPr wrap="square" rtlCol="0">
                <a:spAutoFit/>
              </a:bodyPr>
              <a:lstStyle/>
              <a:p>
                <a:pPr algn="l"/>
                <a:r>
                  <a:rPr lang="en-US" sz="1100" dirty="0"/>
                  <a:t>A future direction of deep learning is to </a:t>
                </a:r>
                <a:r>
                  <a:rPr lang="en-US" sz="1100" dirty="0" smtClean="0"/>
                  <a:t>integrate </a:t>
                </a:r>
                <a:r>
                  <a:rPr lang="en-US" sz="1100" dirty="0"/>
                  <a:t>…</a:t>
                </a:r>
              </a:p>
            </p:txBody>
          </p:sp>
          <p:sp>
            <p:nvSpPr>
              <p:cNvPr id="129" name="TextBox 128"/>
              <p:cNvSpPr txBox="1"/>
              <p:nvPr/>
            </p:nvSpPr>
            <p:spPr>
              <a:xfrm>
                <a:off x="904040" y="4992149"/>
                <a:ext cx="4179242" cy="261610"/>
              </a:xfrm>
              <a:prstGeom prst="rect">
                <a:avLst/>
              </a:prstGeom>
              <a:noFill/>
            </p:spPr>
            <p:txBody>
              <a:bodyPr wrap="square" rtlCol="0">
                <a:spAutoFit/>
              </a:bodyPr>
              <a:lstStyle/>
              <a:p>
                <a:pPr algn="l"/>
                <a:r>
                  <a:rPr lang="en-US" sz="1100" dirty="0"/>
                  <a:t>The Skip-gram model is quite effective and efficient …</a:t>
                </a:r>
              </a:p>
            </p:txBody>
          </p:sp>
          <p:sp>
            <p:nvSpPr>
              <p:cNvPr id="130" name="TextBox 129"/>
              <p:cNvSpPr txBox="1"/>
              <p:nvPr/>
            </p:nvSpPr>
            <p:spPr>
              <a:xfrm>
                <a:off x="904040" y="5311775"/>
                <a:ext cx="4179242" cy="384718"/>
              </a:xfrm>
              <a:prstGeom prst="rect">
                <a:avLst/>
              </a:prstGeom>
              <a:noFill/>
            </p:spPr>
            <p:txBody>
              <a:bodyPr wrap="square" rtlCol="0">
                <a:spAutoFit/>
              </a:bodyPr>
              <a:lstStyle/>
              <a:p>
                <a:pPr algn="l"/>
                <a:r>
                  <a:rPr lang="en-US" sz="1100" dirty="0"/>
                  <a:t>Information networks encode the </a:t>
                </a:r>
                <a:r>
                  <a:rPr lang="en-US" sz="1100" dirty="0" smtClean="0"/>
                  <a:t>relationships</a:t>
                </a:r>
                <a:endParaRPr lang="en-US" sz="1100" dirty="0"/>
              </a:p>
            </p:txBody>
          </p:sp>
        </p:grpSp>
        <p:sp>
          <p:nvSpPr>
            <p:cNvPr id="118" name="TextBox 117"/>
            <p:cNvSpPr txBox="1"/>
            <p:nvPr/>
          </p:nvSpPr>
          <p:spPr>
            <a:xfrm>
              <a:off x="535444" y="5818052"/>
              <a:ext cx="573714" cy="307777"/>
            </a:xfrm>
            <a:prstGeom prst="rect">
              <a:avLst/>
            </a:prstGeom>
            <a:noFill/>
          </p:spPr>
          <p:txBody>
            <a:bodyPr wrap="none" rtlCol="0">
              <a:spAutoFit/>
            </a:bodyPr>
            <a:lstStyle/>
            <a:p>
              <a:r>
                <a:rPr lang="en-US" sz="1400" dirty="0">
                  <a:solidFill>
                    <a:srgbClr val="FF0000"/>
                  </a:solidFill>
                </a:rPr>
                <a:t>label</a:t>
              </a:r>
            </a:p>
          </p:txBody>
        </p:sp>
        <p:sp>
          <p:nvSpPr>
            <p:cNvPr id="119" name="TextBox 118"/>
            <p:cNvSpPr txBox="1"/>
            <p:nvPr/>
          </p:nvSpPr>
          <p:spPr>
            <a:xfrm>
              <a:off x="1903696" y="5808480"/>
              <a:ext cx="992936" cy="307777"/>
            </a:xfrm>
            <a:prstGeom prst="rect">
              <a:avLst/>
            </a:prstGeom>
            <a:noFill/>
          </p:spPr>
          <p:txBody>
            <a:bodyPr wrap="none" rtlCol="0">
              <a:spAutoFit/>
            </a:bodyPr>
            <a:lstStyle/>
            <a:p>
              <a:r>
                <a:rPr lang="en-US" sz="1400" dirty="0">
                  <a:solidFill>
                    <a:srgbClr val="FF0000"/>
                  </a:solidFill>
                </a:rPr>
                <a:t>document</a:t>
              </a:r>
            </a:p>
          </p:txBody>
        </p:sp>
        <p:sp>
          <p:nvSpPr>
            <p:cNvPr id="120" name="TextBox 119"/>
            <p:cNvSpPr txBox="1"/>
            <p:nvPr/>
          </p:nvSpPr>
          <p:spPr>
            <a:xfrm>
              <a:off x="569738" y="4946313"/>
              <a:ext cx="538034" cy="292388"/>
            </a:xfrm>
            <a:prstGeom prst="rect">
              <a:avLst/>
            </a:prstGeom>
            <a:noFill/>
          </p:spPr>
          <p:txBody>
            <a:bodyPr wrap="none" rtlCol="0">
              <a:spAutoFit/>
            </a:bodyPr>
            <a:lstStyle/>
            <a:p>
              <a:r>
                <a:rPr lang="en-US" sz="1300" dirty="0">
                  <a:solidFill>
                    <a:srgbClr val="7030A0"/>
                  </a:solidFill>
                  <a:latin typeface="Georgia" panose="02040502050405020303" pitchFamily="18" charset="0"/>
                </a:rPr>
                <a:t>label</a:t>
              </a:r>
              <a:endParaRPr lang="en-US" sz="1400" dirty="0">
                <a:solidFill>
                  <a:srgbClr val="7030A0"/>
                </a:solidFill>
                <a:latin typeface="Georgia" panose="02040502050405020303" pitchFamily="18" charset="0"/>
              </a:endParaRPr>
            </a:p>
          </p:txBody>
        </p:sp>
        <p:sp>
          <p:nvSpPr>
            <p:cNvPr id="121" name="TextBox 120"/>
            <p:cNvSpPr txBox="1"/>
            <p:nvPr/>
          </p:nvSpPr>
          <p:spPr>
            <a:xfrm>
              <a:off x="569738" y="5317927"/>
              <a:ext cx="538034" cy="292388"/>
            </a:xfrm>
            <a:prstGeom prst="rect">
              <a:avLst/>
            </a:prstGeom>
            <a:noFill/>
          </p:spPr>
          <p:txBody>
            <a:bodyPr wrap="none" rtlCol="0">
              <a:spAutoFit/>
            </a:bodyPr>
            <a:lstStyle/>
            <a:p>
              <a:r>
                <a:rPr lang="en-US" sz="1300" dirty="0">
                  <a:solidFill>
                    <a:srgbClr val="7030A0"/>
                  </a:solidFill>
                  <a:latin typeface="Georgia" panose="02040502050405020303" pitchFamily="18" charset="0"/>
                </a:rPr>
                <a:t>label</a:t>
              </a:r>
            </a:p>
          </p:txBody>
        </p:sp>
        <p:sp>
          <p:nvSpPr>
            <p:cNvPr id="122" name="TextBox 121"/>
            <p:cNvSpPr txBox="1"/>
            <p:nvPr/>
          </p:nvSpPr>
          <p:spPr>
            <a:xfrm>
              <a:off x="569738" y="3608258"/>
              <a:ext cx="474459" cy="292388"/>
            </a:xfrm>
            <a:prstGeom prst="rect">
              <a:avLst/>
            </a:prstGeom>
            <a:noFill/>
          </p:spPr>
          <p:txBody>
            <a:bodyPr wrap="none" rtlCol="0">
              <a:spAutoFit/>
            </a:bodyPr>
            <a:lstStyle/>
            <a:p>
              <a:r>
                <a:rPr lang="en-US" sz="1300" dirty="0">
                  <a:solidFill>
                    <a:srgbClr val="7030A0"/>
                  </a:solidFill>
                  <a:latin typeface="Georgia" panose="02040502050405020303" pitchFamily="18" charset="0"/>
                </a:rPr>
                <a:t>null</a:t>
              </a:r>
              <a:endParaRPr lang="en-US" sz="1400" dirty="0">
                <a:solidFill>
                  <a:srgbClr val="7030A0"/>
                </a:solidFill>
                <a:latin typeface="Georgia" panose="02040502050405020303" pitchFamily="18" charset="0"/>
              </a:endParaRPr>
            </a:p>
          </p:txBody>
        </p:sp>
        <p:sp>
          <p:nvSpPr>
            <p:cNvPr id="123" name="TextBox 122"/>
            <p:cNvSpPr txBox="1"/>
            <p:nvPr/>
          </p:nvSpPr>
          <p:spPr>
            <a:xfrm>
              <a:off x="569738" y="4023590"/>
              <a:ext cx="474459" cy="292388"/>
            </a:xfrm>
            <a:prstGeom prst="rect">
              <a:avLst/>
            </a:prstGeom>
            <a:noFill/>
          </p:spPr>
          <p:txBody>
            <a:bodyPr wrap="none" rtlCol="0">
              <a:spAutoFit/>
            </a:bodyPr>
            <a:lstStyle/>
            <a:p>
              <a:r>
                <a:rPr lang="en-US" sz="1300" dirty="0">
                  <a:solidFill>
                    <a:srgbClr val="7030A0"/>
                  </a:solidFill>
                  <a:latin typeface="Georgia" panose="02040502050405020303" pitchFamily="18" charset="0"/>
                </a:rPr>
                <a:t>null</a:t>
              </a:r>
              <a:endParaRPr lang="en-US" sz="1400" dirty="0">
                <a:solidFill>
                  <a:srgbClr val="7030A0"/>
                </a:solidFill>
                <a:latin typeface="Georgia" panose="02040502050405020303" pitchFamily="18" charset="0"/>
              </a:endParaRPr>
            </a:p>
          </p:txBody>
        </p:sp>
        <p:sp>
          <p:nvSpPr>
            <p:cNvPr id="124" name="TextBox 123"/>
            <p:cNvSpPr txBox="1"/>
            <p:nvPr/>
          </p:nvSpPr>
          <p:spPr>
            <a:xfrm>
              <a:off x="569738" y="4477493"/>
              <a:ext cx="474459" cy="292388"/>
            </a:xfrm>
            <a:prstGeom prst="rect">
              <a:avLst/>
            </a:prstGeom>
            <a:noFill/>
          </p:spPr>
          <p:txBody>
            <a:bodyPr wrap="none" rtlCol="0">
              <a:spAutoFit/>
            </a:bodyPr>
            <a:lstStyle/>
            <a:p>
              <a:r>
                <a:rPr lang="en-US" sz="1300" dirty="0">
                  <a:solidFill>
                    <a:srgbClr val="7030A0"/>
                  </a:solidFill>
                  <a:latin typeface="Georgia" panose="02040502050405020303" pitchFamily="18" charset="0"/>
                </a:rPr>
                <a:t>null</a:t>
              </a:r>
              <a:endParaRPr lang="en-US" sz="1400" dirty="0">
                <a:solidFill>
                  <a:srgbClr val="7030A0"/>
                </a:solidFill>
                <a:latin typeface="Georgia" panose="02040502050405020303" pitchFamily="18" charset="0"/>
              </a:endParaRPr>
            </a:p>
          </p:txBody>
        </p:sp>
      </p:grpSp>
      <p:grpSp>
        <p:nvGrpSpPr>
          <p:cNvPr id="37" name="Group 36"/>
          <p:cNvGrpSpPr/>
          <p:nvPr/>
        </p:nvGrpSpPr>
        <p:grpSpPr>
          <a:xfrm>
            <a:off x="5001502" y="5889936"/>
            <a:ext cx="2510256" cy="1711807"/>
            <a:chOff x="850254" y="603004"/>
            <a:chExt cx="3532068" cy="1044778"/>
          </a:xfrm>
        </p:grpSpPr>
        <p:sp>
          <p:nvSpPr>
            <p:cNvPr id="85" name="TextBox 84"/>
            <p:cNvSpPr txBox="1"/>
            <p:nvPr/>
          </p:nvSpPr>
          <p:spPr>
            <a:xfrm>
              <a:off x="1166124" y="603004"/>
              <a:ext cx="883848"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degree</a:t>
              </a:r>
            </a:p>
          </p:txBody>
        </p:sp>
        <p:sp>
          <p:nvSpPr>
            <p:cNvPr id="86" name="TextBox 85"/>
            <p:cNvSpPr txBox="1"/>
            <p:nvPr/>
          </p:nvSpPr>
          <p:spPr>
            <a:xfrm>
              <a:off x="1637389" y="990059"/>
              <a:ext cx="1039503"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network</a:t>
              </a:r>
              <a:endParaRPr lang="en-US" sz="1700" dirty="0">
                <a:solidFill>
                  <a:schemeClr val="accent1">
                    <a:lumMod val="75000"/>
                  </a:schemeClr>
                </a:solidFill>
                <a:latin typeface="Georgia" panose="02040502050405020303" pitchFamily="18" charset="0"/>
              </a:endParaRPr>
            </a:p>
          </p:txBody>
        </p:sp>
        <p:sp>
          <p:nvSpPr>
            <p:cNvPr id="87" name="TextBox 86"/>
            <p:cNvSpPr txBox="1"/>
            <p:nvPr/>
          </p:nvSpPr>
          <p:spPr>
            <a:xfrm>
              <a:off x="1016062" y="1269713"/>
              <a:ext cx="685120"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edge</a:t>
              </a:r>
            </a:p>
          </p:txBody>
        </p:sp>
        <p:sp>
          <p:nvSpPr>
            <p:cNvPr id="88" name="TextBox 87"/>
            <p:cNvSpPr txBox="1"/>
            <p:nvPr/>
          </p:nvSpPr>
          <p:spPr>
            <a:xfrm>
              <a:off x="850254" y="910780"/>
              <a:ext cx="715652"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node</a:t>
              </a:r>
            </a:p>
          </p:txBody>
        </p:sp>
        <p:sp>
          <p:nvSpPr>
            <p:cNvPr id="89" name="TextBox 88"/>
            <p:cNvSpPr txBox="1"/>
            <p:nvPr/>
          </p:nvSpPr>
          <p:spPr>
            <a:xfrm>
              <a:off x="3405409" y="992714"/>
              <a:ext cx="731841"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word </a:t>
              </a:r>
            </a:p>
          </p:txBody>
        </p:sp>
        <p:sp>
          <p:nvSpPr>
            <p:cNvPr id="104" name="TextBox 103"/>
            <p:cNvSpPr txBox="1"/>
            <p:nvPr/>
          </p:nvSpPr>
          <p:spPr>
            <a:xfrm>
              <a:off x="2562602" y="684243"/>
              <a:ext cx="1217525"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document</a:t>
              </a:r>
            </a:p>
          </p:txBody>
        </p:sp>
        <p:sp>
          <p:nvSpPr>
            <p:cNvPr id="105" name="TextBox 104"/>
            <p:cNvSpPr txBox="1"/>
            <p:nvPr/>
          </p:nvSpPr>
          <p:spPr>
            <a:xfrm>
              <a:off x="2874908" y="1471337"/>
              <a:ext cx="1507414"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classification</a:t>
              </a:r>
            </a:p>
          </p:txBody>
        </p:sp>
        <p:sp>
          <p:nvSpPr>
            <p:cNvPr id="106" name="TextBox 105"/>
            <p:cNvSpPr txBox="1"/>
            <p:nvPr/>
          </p:nvSpPr>
          <p:spPr>
            <a:xfrm>
              <a:off x="2782980" y="1084125"/>
              <a:ext cx="602435"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text</a:t>
              </a:r>
              <a:endParaRPr lang="en-US" dirty="0">
                <a:solidFill>
                  <a:schemeClr val="accent1">
                    <a:lumMod val="75000"/>
                  </a:schemeClr>
                </a:solidFill>
                <a:latin typeface="Georgia" panose="02040502050405020303" pitchFamily="18" charset="0"/>
              </a:endParaRPr>
            </a:p>
          </p:txBody>
        </p:sp>
        <p:sp>
          <p:nvSpPr>
            <p:cNvPr id="107" name="TextBox 106"/>
            <p:cNvSpPr txBox="1"/>
            <p:nvPr/>
          </p:nvSpPr>
          <p:spPr>
            <a:xfrm>
              <a:off x="1532400" y="1473997"/>
              <a:ext cx="1330200"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embedding</a:t>
              </a:r>
              <a:endParaRPr lang="en-US" sz="1700" dirty="0">
                <a:solidFill>
                  <a:schemeClr val="accent1">
                    <a:lumMod val="75000"/>
                  </a:schemeClr>
                </a:solidFill>
                <a:latin typeface="Georgia" panose="02040502050405020303" pitchFamily="18" charset="0"/>
              </a:endParaRPr>
            </a:p>
          </p:txBody>
        </p:sp>
        <p:cxnSp>
          <p:nvCxnSpPr>
            <p:cNvPr id="108" name="Straight Connector 107"/>
            <p:cNvCxnSpPr/>
            <p:nvPr/>
          </p:nvCxnSpPr>
          <p:spPr>
            <a:xfrm>
              <a:off x="1591270" y="863225"/>
              <a:ext cx="317555" cy="16927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86" idx="1"/>
            </p:cNvCxnSpPr>
            <p:nvPr/>
          </p:nvCxnSpPr>
          <p:spPr>
            <a:xfrm flipV="1">
              <a:off x="1408954" y="1076952"/>
              <a:ext cx="228435" cy="19255"/>
            </a:xfrm>
            <a:prstGeom prst="line">
              <a:avLst/>
            </a:prstGeom>
            <a:ln w="3810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7" idx="3"/>
            </p:cNvCxnSpPr>
            <p:nvPr/>
          </p:nvCxnSpPr>
          <p:spPr>
            <a:xfrm flipV="1">
              <a:off x="1701182" y="1166499"/>
              <a:ext cx="207644" cy="190107"/>
            </a:xfrm>
            <a:prstGeom prst="line">
              <a:avLst/>
            </a:prstGeom>
            <a:ln w="3810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7" idx="0"/>
              <a:endCxn id="86" idx="2"/>
            </p:cNvCxnSpPr>
            <p:nvPr/>
          </p:nvCxnSpPr>
          <p:spPr>
            <a:xfrm flipH="1" flipV="1">
              <a:off x="2157141" y="1163844"/>
              <a:ext cx="40360" cy="31015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606878" y="1174305"/>
              <a:ext cx="263329" cy="37459"/>
            </a:xfrm>
            <a:prstGeom prst="line">
              <a:avLst/>
            </a:prstGeom>
            <a:ln w="3810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06" idx="2"/>
            </p:cNvCxnSpPr>
            <p:nvPr/>
          </p:nvCxnSpPr>
          <p:spPr>
            <a:xfrm>
              <a:off x="3084197" y="1257910"/>
              <a:ext cx="421844" cy="2665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552646" y="1337950"/>
              <a:ext cx="436761" cy="2087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3045745" y="927686"/>
              <a:ext cx="92065" cy="185980"/>
            </a:xfrm>
            <a:prstGeom prst="line">
              <a:avLst/>
            </a:prstGeom>
            <a:ln w="5715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3375042" y="1142510"/>
              <a:ext cx="274430" cy="81553"/>
            </a:xfrm>
            <a:prstGeom prst="line">
              <a:avLst/>
            </a:prstGeom>
            <a:ln w="28575"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5162247" y="7767892"/>
            <a:ext cx="2305709" cy="664299"/>
          </a:xfrm>
          <a:prstGeom prst="rect">
            <a:avLst/>
          </a:prstGeom>
          <a:noFill/>
        </p:spPr>
        <p:txBody>
          <a:bodyPr wrap="none" lIns="109234" tIns="54617" rIns="109234" bIns="54617" rtlCol="0">
            <a:spAutoFit/>
          </a:bodyPr>
          <a:lstStyle/>
          <a:p>
            <a:pPr algn="ctr"/>
            <a:r>
              <a:rPr lang="en-US" sz="1800" b="1" dirty="0">
                <a:solidFill>
                  <a:srgbClr val="D50202"/>
                </a:solidFill>
                <a:latin typeface="Hannotate TC Bold"/>
                <a:cs typeface="Hannotate TC Bold"/>
              </a:rPr>
              <a:t>Word co-occurrence </a:t>
            </a:r>
            <a:endParaRPr lang="en-US" sz="1800" b="1" dirty="0" smtClean="0">
              <a:solidFill>
                <a:srgbClr val="D50202"/>
              </a:solidFill>
              <a:latin typeface="Hannotate TC Bold"/>
              <a:cs typeface="Hannotate TC Bold"/>
            </a:endParaRPr>
          </a:p>
          <a:p>
            <a:pPr algn="l"/>
            <a:r>
              <a:rPr lang="en-US" sz="1800" b="1" dirty="0" smtClean="0">
                <a:solidFill>
                  <a:srgbClr val="D50202"/>
                </a:solidFill>
                <a:latin typeface="Hannotate TC Bold"/>
                <a:cs typeface="Hannotate TC Bold"/>
              </a:rPr>
              <a:t>network</a:t>
            </a:r>
            <a:endParaRPr lang="en-US" sz="1800" b="1" dirty="0">
              <a:solidFill>
                <a:srgbClr val="D50202"/>
              </a:solidFill>
              <a:latin typeface="Hannotate TC Bold"/>
              <a:cs typeface="Hannotate TC Bold"/>
            </a:endParaRPr>
          </a:p>
        </p:txBody>
      </p:sp>
      <p:grpSp>
        <p:nvGrpSpPr>
          <p:cNvPr id="39" name="Group 38"/>
          <p:cNvGrpSpPr/>
          <p:nvPr/>
        </p:nvGrpSpPr>
        <p:grpSpPr>
          <a:xfrm>
            <a:off x="7479530" y="5846142"/>
            <a:ext cx="2601429" cy="1725402"/>
            <a:chOff x="6460390" y="2181352"/>
            <a:chExt cx="2465758" cy="1382361"/>
          </a:xfrm>
        </p:grpSpPr>
        <p:sp>
          <p:nvSpPr>
            <p:cNvPr id="62" name="TextBox 61"/>
            <p:cNvSpPr txBox="1"/>
            <p:nvPr/>
          </p:nvSpPr>
          <p:spPr>
            <a:xfrm>
              <a:off x="6551723" y="2181352"/>
              <a:ext cx="455677"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text</a:t>
              </a:r>
              <a:endParaRPr lang="en-US" sz="1700" dirty="0">
                <a:solidFill>
                  <a:schemeClr val="accent1">
                    <a:lumMod val="75000"/>
                  </a:schemeClr>
                </a:solidFill>
                <a:latin typeface="Georgia" panose="02040502050405020303" pitchFamily="18" charset="0"/>
              </a:endParaRPr>
            </a:p>
          </p:txBody>
        </p:sp>
        <p:sp>
          <p:nvSpPr>
            <p:cNvPr id="63" name="TextBox 62"/>
            <p:cNvSpPr txBox="1"/>
            <p:nvPr/>
          </p:nvSpPr>
          <p:spPr>
            <a:xfrm>
              <a:off x="6471267" y="2401607"/>
              <a:ext cx="1066971"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information</a:t>
              </a:r>
            </a:p>
          </p:txBody>
        </p:sp>
        <p:sp>
          <p:nvSpPr>
            <p:cNvPr id="64" name="TextBox 63"/>
            <p:cNvSpPr txBox="1"/>
            <p:nvPr/>
          </p:nvSpPr>
          <p:spPr>
            <a:xfrm>
              <a:off x="6508028" y="2654279"/>
              <a:ext cx="786273"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network</a:t>
              </a:r>
            </a:p>
          </p:txBody>
        </p:sp>
        <p:sp>
          <p:nvSpPr>
            <p:cNvPr id="65" name="TextBox 64"/>
            <p:cNvSpPr txBox="1"/>
            <p:nvPr/>
          </p:nvSpPr>
          <p:spPr>
            <a:xfrm>
              <a:off x="6539456" y="2906951"/>
              <a:ext cx="553560"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word</a:t>
              </a:r>
            </a:p>
          </p:txBody>
        </p:sp>
        <p:sp>
          <p:nvSpPr>
            <p:cNvPr id="66" name="TextBox 65"/>
            <p:cNvSpPr txBox="1"/>
            <p:nvPr/>
          </p:nvSpPr>
          <p:spPr>
            <a:xfrm>
              <a:off x="6572315" y="3055684"/>
              <a:ext cx="308976"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a:t>
              </a:r>
            </a:p>
          </p:txBody>
        </p:sp>
        <p:sp>
          <p:nvSpPr>
            <p:cNvPr id="67" name="TextBox 66"/>
            <p:cNvSpPr txBox="1"/>
            <p:nvPr/>
          </p:nvSpPr>
          <p:spPr>
            <a:xfrm>
              <a:off x="6460390" y="3314847"/>
              <a:ext cx="1140198"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classification</a:t>
              </a:r>
            </a:p>
          </p:txBody>
        </p:sp>
        <p:sp>
          <p:nvSpPr>
            <p:cNvPr id="68" name="TextBox 67"/>
            <p:cNvSpPr txBox="1"/>
            <p:nvPr/>
          </p:nvSpPr>
          <p:spPr>
            <a:xfrm>
              <a:off x="8287803" y="2181352"/>
              <a:ext cx="617958"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doc_1</a:t>
              </a:r>
              <a:endParaRPr lang="en-US" sz="1700" dirty="0">
                <a:solidFill>
                  <a:srgbClr val="00B050"/>
                </a:solidFill>
                <a:latin typeface="Georgia" panose="02040502050405020303" pitchFamily="18" charset="0"/>
              </a:endParaRPr>
            </a:p>
          </p:txBody>
        </p:sp>
        <p:sp>
          <p:nvSpPr>
            <p:cNvPr id="69" name="TextBox 68"/>
            <p:cNvSpPr txBox="1"/>
            <p:nvPr/>
          </p:nvSpPr>
          <p:spPr>
            <a:xfrm>
              <a:off x="8285548" y="2401607"/>
              <a:ext cx="639197"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doc_2</a:t>
              </a:r>
              <a:endParaRPr lang="en-US" sz="1700" dirty="0">
                <a:solidFill>
                  <a:srgbClr val="00B050"/>
                </a:solidFill>
                <a:latin typeface="Georgia" panose="02040502050405020303" pitchFamily="18" charset="0"/>
              </a:endParaRPr>
            </a:p>
          </p:txBody>
        </p:sp>
        <p:sp>
          <p:nvSpPr>
            <p:cNvPr id="70" name="TextBox 69"/>
            <p:cNvSpPr txBox="1"/>
            <p:nvPr/>
          </p:nvSpPr>
          <p:spPr>
            <a:xfrm>
              <a:off x="8285480" y="2654279"/>
              <a:ext cx="638045"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doc_3</a:t>
              </a:r>
              <a:endParaRPr lang="en-US" sz="1700" dirty="0">
                <a:solidFill>
                  <a:srgbClr val="00B050"/>
                </a:solidFill>
                <a:latin typeface="Georgia" panose="02040502050405020303" pitchFamily="18" charset="0"/>
              </a:endParaRPr>
            </a:p>
          </p:txBody>
        </p:sp>
        <p:sp>
          <p:nvSpPr>
            <p:cNvPr id="71" name="TextBox 70"/>
            <p:cNvSpPr txBox="1"/>
            <p:nvPr/>
          </p:nvSpPr>
          <p:spPr>
            <a:xfrm>
              <a:off x="8284145" y="2906951"/>
              <a:ext cx="642003"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doc_4</a:t>
              </a:r>
              <a:endParaRPr lang="en-US" sz="1700" dirty="0">
                <a:solidFill>
                  <a:srgbClr val="00B050"/>
                </a:solidFill>
                <a:latin typeface="Georgia" panose="02040502050405020303" pitchFamily="18" charset="0"/>
              </a:endParaRPr>
            </a:p>
          </p:txBody>
        </p:sp>
        <p:sp>
          <p:nvSpPr>
            <p:cNvPr id="72" name="TextBox 71"/>
            <p:cNvSpPr txBox="1"/>
            <p:nvPr/>
          </p:nvSpPr>
          <p:spPr>
            <a:xfrm>
              <a:off x="8329055" y="3055684"/>
              <a:ext cx="308976"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a:t>
              </a:r>
              <a:endParaRPr lang="en-US" sz="1700" dirty="0">
                <a:solidFill>
                  <a:srgbClr val="00B050"/>
                </a:solidFill>
                <a:latin typeface="Georgia" panose="02040502050405020303" pitchFamily="18" charset="0"/>
              </a:endParaRPr>
            </a:p>
          </p:txBody>
        </p:sp>
        <p:sp>
          <p:nvSpPr>
            <p:cNvPr id="73" name="TextBox 72"/>
            <p:cNvSpPr txBox="1"/>
            <p:nvPr/>
          </p:nvSpPr>
          <p:spPr>
            <a:xfrm>
              <a:off x="8365041" y="3314847"/>
              <a:ext cx="173124" cy="248866"/>
            </a:xfrm>
            <a:prstGeom prst="rect">
              <a:avLst/>
            </a:prstGeom>
            <a:noFill/>
          </p:spPr>
          <p:txBody>
            <a:bodyPr wrap="none" rtlCol="0">
              <a:spAutoFit/>
            </a:bodyPr>
            <a:lstStyle/>
            <a:p>
              <a:endParaRPr lang="en-US" sz="1700" dirty="0">
                <a:solidFill>
                  <a:srgbClr val="00B050"/>
                </a:solidFill>
                <a:latin typeface="Georgia" panose="02040502050405020303" pitchFamily="18" charset="0"/>
              </a:endParaRPr>
            </a:p>
          </p:txBody>
        </p:sp>
        <p:cxnSp>
          <p:nvCxnSpPr>
            <p:cNvPr id="74" name="Straight Connector 73"/>
            <p:cNvCxnSpPr>
              <a:stCxn id="68" idx="1"/>
            </p:cNvCxnSpPr>
            <p:nvPr/>
          </p:nvCxnSpPr>
          <p:spPr>
            <a:xfrm flipH="1">
              <a:off x="7547346" y="2289555"/>
              <a:ext cx="740457" cy="3116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8" idx="1"/>
            </p:cNvCxnSpPr>
            <p:nvPr/>
          </p:nvCxnSpPr>
          <p:spPr>
            <a:xfrm flipH="1">
              <a:off x="7522688" y="2289555"/>
              <a:ext cx="765115" cy="7299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9" idx="1"/>
            </p:cNvCxnSpPr>
            <p:nvPr/>
          </p:nvCxnSpPr>
          <p:spPr>
            <a:xfrm flipH="1" flipV="1">
              <a:off x="7547346" y="2332711"/>
              <a:ext cx="738202" cy="1771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9" idx="1"/>
            </p:cNvCxnSpPr>
            <p:nvPr/>
          </p:nvCxnSpPr>
          <p:spPr>
            <a:xfrm flipH="1">
              <a:off x="7648585" y="2509811"/>
              <a:ext cx="636964" cy="93852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1" idx="1"/>
            </p:cNvCxnSpPr>
            <p:nvPr/>
          </p:nvCxnSpPr>
          <p:spPr>
            <a:xfrm flipH="1">
              <a:off x="7528004" y="3015154"/>
              <a:ext cx="756141" cy="10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71" idx="1"/>
            </p:cNvCxnSpPr>
            <p:nvPr/>
          </p:nvCxnSpPr>
          <p:spPr>
            <a:xfrm flipH="1" flipV="1">
              <a:off x="7564876" y="2594350"/>
              <a:ext cx="719269" cy="4208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3" idx="1"/>
            </p:cNvCxnSpPr>
            <p:nvPr/>
          </p:nvCxnSpPr>
          <p:spPr>
            <a:xfrm flipH="1">
              <a:off x="7651265" y="3439280"/>
              <a:ext cx="713777" cy="2489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73" idx="1"/>
            </p:cNvCxnSpPr>
            <p:nvPr/>
          </p:nvCxnSpPr>
          <p:spPr>
            <a:xfrm>
              <a:off x="7558375" y="2592477"/>
              <a:ext cx="806666" cy="8468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330453" y="3266807"/>
              <a:ext cx="308976" cy="216406"/>
            </a:xfrm>
            <a:prstGeom prst="rect">
              <a:avLst/>
            </a:prstGeom>
            <a:noFill/>
          </p:spPr>
          <p:txBody>
            <a:bodyPr wrap="none" rtlCol="0">
              <a:spAutoFit/>
            </a:bodyPr>
            <a:lstStyle/>
            <a:p>
              <a:r>
                <a:rPr lang="en-US" sz="1400" dirty="0">
                  <a:solidFill>
                    <a:srgbClr val="00B050"/>
                  </a:solidFill>
                  <a:latin typeface="Georgia" panose="02040502050405020303" pitchFamily="18" charset="0"/>
                </a:rPr>
                <a:t>…</a:t>
              </a:r>
              <a:endParaRPr lang="en-US" sz="1700" dirty="0">
                <a:solidFill>
                  <a:srgbClr val="00B050"/>
                </a:solidFill>
                <a:latin typeface="Georgia" panose="02040502050405020303" pitchFamily="18" charset="0"/>
              </a:endParaRPr>
            </a:p>
          </p:txBody>
        </p:sp>
        <p:cxnSp>
          <p:nvCxnSpPr>
            <p:cNvPr id="83" name="Straight Connector 82"/>
            <p:cNvCxnSpPr>
              <a:endCxn id="73" idx="1"/>
            </p:cNvCxnSpPr>
            <p:nvPr/>
          </p:nvCxnSpPr>
          <p:spPr>
            <a:xfrm>
              <a:off x="7564876" y="2858498"/>
              <a:ext cx="800165" cy="580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7650685" y="2836030"/>
              <a:ext cx="709951" cy="62335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7708485" y="7767892"/>
            <a:ext cx="1806419" cy="664299"/>
          </a:xfrm>
          <a:prstGeom prst="rect">
            <a:avLst/>
          </a:prstGeom>
          <a:noFill/>
        </p:spPr>
        <p:txBody>
          <a:bodyPr wrap="none" lIns="109234" tIns="54617" rIns="109234" bIns="54617" rtlCol="0">
            <a:spAutoFit/>
          </a:bodyPr>
          <a:lstStyle/>
          <a:p>
            <a:pPr algn="ctr"/>
            <a:r>
              <a:rPr lang="en-US" sz="1800" b="1" dirty="0" smtClean="0">
                <a:solidFill>
                  <a:srgbClr val="D50202"/>
                </a:solidFill>
                <a:latin typeface="Hannotate TC Bold"/>
                <a:cs typeface="Hannotate TC Bold"/>
              </a:rPr>
              <a:t>Word-document </a:t>
            </a:r>
          </a:p>
          <a:p>
            <a:pPr algn="ctr"/>
            <a:r>
              <a:rPr lang="en-US" sz="1800" b="1" dirty="0" smtClean="0">
                <a:solidFill>
                  <a:srgbClr val="D50202"/>
                </a:solidFill>
                <a:latin typeface="Hannotate TC Bold"/>
                <a:cs typeface="Hannotate TC Bold"/>
              </a:rPr>
              <a:t>network</a:t>
            </a:r>
            <a:endParaRPr lang="en-US" sz="1800" b="1" dirty="0">
              <a:solidFill>
                <a:srgbClr val="D50202"/>
              </a:solidFill>
              <a:latin typeface="Hannotate TC Bold"/>
              <a:cs typeface="Hannotate TC Bold"/>
            </a:endParaRPr>
          </a:p>
        </p:txBody>
      </p:sp>
      <p:grpSp>
        <p:nvGrpSpPr>
          <p:cNvPr id="41" name="Group 40"/>
          <p:cNvGrpSpPr/>
          <p:nvPr/>
        </p:nvGrpSpPr>
        <p:grpSpPr>
          <a:xfrm>
            <a:off x="10120995" y="5746239"/>
            <a:ext cx="2360917" cy="1751806"/>
            <a:chOff x="9227169" y="3748509"/>
            <a:chExt cx="2601250" cy="1424825"/>
          </a:xfrm>
        </p:grpSpPr>
        <p:sp>
          <p:nvSpPr>
            <p:cNvPr id="44" name="TextBox 43"/>
            <p:cNvSpPr txBox="1"/>
            <p:nvPr/>
          </p:nvSpPr>
          <p:spPr>
            <a:xfrm>
              <a:off x="9302640" y="3748509"/>
              <a:ext cx="455677"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text</a:t>
              </a:r>
              <a:endParaRPr lang="en-US" sz="1700" dirty="0">
                <a:solidFill>
                  <a:schemeClr val="accent1">
                    <a:lumMod val="75000"/>
                  </a:schemeClr>
                </a:solidFill>
                <a:latin typeface="Georgia" panose="02040502050405020303" pitchFamily="18" charset="0"/>
              </a:endParaRPr>
            </a:p>
          </p:txBody>
        </p:sp>
        <p:sp>
          <p:nvSpPr>
            <p:cNvPr id="45" name="TextBox 44"/>
            <p:cNvSpPr txBox="1"/>
            <p:nvPr/>
          </p:nvSpPr>
          <p:spPr>
            <a:xfrm>
              <a:off x="9236420" y="3983323"/>
              <a:ext cx="1066970"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information</a:t>
              </a:r>
            </a:p>
          </p:txBody>
        </p:sp>
        <p:sp>
          <p:nvSpPr>
            <p:cNvPr id="46" name="TextBox 45"/>
            <p:cNvSpPr txBox="1"/>
            <p:nvPr/>
          </p:nvSpPr>
          <p:spPr>
            <a:xfrm>
              <a:off x="9266632" y="4252697"/>
              <a:ext cx="786273"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network</a:t>
              </a:r>
            </a:p>
          </p:txBody>
        </p:sp>
        <p:sp>
          <p:nvSpPr>
            <p:cNvPr id="47" name="TextBox 46"/>
            <p:cNvSpPr txBox="1"/>
            <p:nvPr/>
          </p:nvSpPr>
          <p:spPr>
            <a:xfrm>
              <a:off x="9292691" y="4522071"/>
              <a:ext cx="553560"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word</a:t>
              </a:r>
            </a:p>
          </p:txBody>
        </p:sp>
        <p:sp>
          <p:nvSpPr>
            <p:cNvPr id="48" name="TextBox 47"/>
            <p:cNvSpPr txBox="1"/>
            <p:nvPr/>
          </p:nvSpPr>
          <p:spPr>
            <a:xfrm>
              <a:off x="9319896" y="4680635"/>
              <a:ext cx="308976"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a:t>
              </a:r>
            </a:p>
          </p:txBody>
        </p:sp>
        <p:sp>
          <p:nvSpPr>
            <p:cNvPr id="49" name="TextBox 48"/>
            <p:cNvSpPr txBox="1"/>
            <p:nvPr/>
          </p:nvSpPr>
          <p:spPr>
            <a:xfrm>
              <a:off x="9227169" y="4956928"/>
              <a:ext cx="1140197" cy="216406"/>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classification</a:t>
              </a:r>
            </a:p>
          </p:txBody>
        </p:sp>
        <p:sp>
          <p:nvSpPr>
            <p:cNvPr id="50" name="TextBox 49"/>
            <p:cNvSpPr txBox="1"/>
            <p:nvPr/>
          </p:nvSpPr>
          <p:spPr>
            <a:xfrm>
              <a:off x="11096271" y="4258912"/>
              <a:ext cx="732148" cy="216406"/>
            </a:xfrm>
            <a:prstGeom prst="rect">
              <a:avLst/>
            </a:prstGeom>
            <a:noFill/>
          </p:spPr>
          <p:txBody>
            <a:bodyPr wrap="none" rtlCol="0">
              <a:spAutoFit/>
            </a:bodyPr>
            <a:lstStyle/>
            <a:p>
              <a:r>
                <a:rPr lang="en-US" sz="1400" dirty="0">
                  <a:solidFill>
                    <a:srgbClr val="7030A0"/>
                  </a:solidFill>
                  <a:latin typeface="Georgia" panose="02040502050405020303" pitchFamily="18" charset="0"/>
                </a:rPr>
                <a:t>label_2</a:t>
              </a:r>
              <a:endParaRPr lang="en-US" sz="1700" dirty="0">
                <a:solidFill>
                  <a:srgbClr val="7030A0"/>
                </a:solidFill>
                <a:latin typeface="Georgia" panose="02040502050405020303" pitchFamily="18" charset="0"/>
              </a:endParaRPr>
            </a:p>
          </p:txBody>
        </p:sp>
        <p:cxnSp>
          <p:nvCxnSpPr>
            <p:cNvPr id="51" name="Straight Connector 50"/>
            <p:cNvCxnSpPr>
              <a:stCxn id="50" idx="1"/>
            </p:cNvCxnSpPr>
            <p:nvPr/>
          </p:nvCxnSpPr>
          <p:spPr>
            <a:xfrm flipH="1">
              <a:off x="10288508" y="4367115"/>
              <a:ext cx="807764" cy="276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10288507" y="3942358"/>
              <a:ext cx="921509" cy="16292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0342361" y="4105285"/>
              <a:ext cx="867655" cy="99230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1096384" y="3991421"/>
              <a:ext cx="714137" cy="216406"/>
            </a:xfrm>
            <a:prstGeom prst="rect">
              <a:avLst/>
            </a:prstGeom>
            <a:noFill/>
          </p:spPr>
          <p:txBody>
            <a:bodyPr wrap="none" rtlCol="0">
              <a:spAutoFit/>
            </a:bodyPr>
            <a:lstStyle/>
            <a:p>
              <a:r>
                <a:rPr lang="en-US" sz="1400" dirty="0">
                  <a:solidFill>
                    <a:srgbClr val="7030A0"/>
                  </a:solidFill>
                  <a:latin typeface="Georgia" panose="02040502050405020303" pitchFamily="18" charset="0"/>
                </a:rPr>
                <a:t>label_1</a:t>
              </a:r>
              <a:endParaRPr lang="en-US" sz="1700" dirty="0">
                <a:solidFill>
                  <a:srgbClr val="7030A0"/>
                </a:solidFill>
                <a:latin typeface="Georgia" panose="02040502050405020303" pitchFamily="18" charset="0"/>
              </a:endParaRPr>
            </a:p>
          </p:txBody>
        </p:sp>
        <p:sp>
          <p:nvSpPr>
            <p:cNvPr id="55" name="TextBox 54"/>
            <p:cNvSpPr txBox="1"/>
            <p:nvPr/>
          </p:nvSpPr>
          <p:spPr>
            <a:xfrm>
              <a:off x="11096162" y="4503832"/>
              <a:ext cx="730997" cy="216406"/>
            </a:xfrm>
            <a:prstGeom prst="rect">
              <a:avLst/>
            </a:prstGeom>
            <a:noFill/>
          </p:spPr>
          <p:txBody>
            <a:bodyPr wrap="none" rtlCol="0">
              <a:spAutoFit/>
            </a:bodyPr>
            <a:lstStyle/>
            <a:p>
              <a:r>
                <a:rPr lang="en-US" sz="1400" dirty="0">
                  <a:solidFill>
                    <a:srgbClr val="7030A0"/>
                  </a:solidFill>
                  <a:latin typeface="Georgia" panose="02040502050405020303" pitchFamily="18" charset="0"/>
                </a:rPr>
                <a:t>label_3</a:t>
              </a:r>
              <a:endParaRPr lang="en-US" sz="1700" dirty="0">
                <a:solidFill>
                  <a:srgbClr val="7030A0"/>
                </a:solidFill>
                <a:latin typeface="Georgia" panose="02040502050405020303" pitchFamily="18" charset="0"/>
              </a:endParaRPr>
            </a:p>
          </p:txBody>
        </p:sp>
        <p:sp>
          <p:nvSpPr>
            <p:cNvPr id="56" name="TextBox 55"/>
            <p:cNvSpPr txBox="1"/>
            <p:nvPr/>
          </p:nvSpPr>
          <p:spPr>
            <a:xfrm>
              <a:off x="11143680" y="4658773"/>
              <a:ext cx="308976" cy="216406"/>
            </a:xfrm>
            <a:prstGeom prst="rect">
              <a:avLst/>
            </a:prstGeom>
            <a:noFill/>
          </p:spPr>
          <p:txBody>
            <a:bodyPr wrap="none" rtlCol="0">
              <a:spAutoFit/>
            </a:bodyPr>
            <a:lstStyle/>
            <a:p>
              <a:r>
                <a:rPr lang="en-US" sz="1400" dirty="0">
                  <a:solidFill>
                    <a:srgbClr val="7030A0"/>
                  </a:solidFill>
                  <a:latin typeface="Georgia" panose="02040502050405020303" pitchFamily="18" charset="0"/>
                </a:rPr>
                <a:t>…</a:t>
              </a:r>
            </a:p>
          </p:txBody>
        </p:sp>
        <p:cxnSp>
          <p:nvCxnSpPr>
            <p:cNvPr id="57" name="Straight Connector 56"/>
            <p:cNvCxnSpPr/>
            <p:nvPr/>
          </p:nvCxnSpPr>
          <p:spPr>
            <a:xfrm>
              <a:off x="10285038" y="4404625"/>
              <a:ext cx="863410" cy="533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287139" y="4716266"/>
              <a:ext cx="886551" cy="229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10288507" y="4155232"/>
              <a:ext cx="877498" cy="484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0332574" y="4641007"/>
              <a:ext cx="824473" cy="465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153466" y="4811173"/>
              <a:ext cx="308976" cy="216406"/>
            </a:xfrm>
            <a:prstGeom prst="rect">
              <a:avLst/>
            </a:prstGeom>
            <a:noFill/>
          </p:spPr>
          <p:txBody>
            <a:bodyPr wrap="none" rtlCol="0">
              <a:spAutoFit/>
            </a:bodyPr>
            <a:lstStyle/>
            <a:p>
              <a:r>
                <a:rPr lang="en-US" sz="1400" dirty="0">
                  <a:solidFill>
                    <a:srgbClr val="7030A0"/>
                  </a:solidFill>
                  <a:latin typeface="Georgia" panose="02040502050405020303" pitchFamily="18" charset="0"/>
                </a:rPr>
                <a:t>…</a:t>
              </a:r>
            </a:p>
          </p:txBody>
        </p:sp>
      </p:grpSp>
      <p:sp>
        <p:nvSpPr>
          <p:cNvPr id="42" name="TextBox 41"/>
          <p:cNvSpPr txBox="1"/>
          <p:nvPr/>
        </p:nvSpPr>
        <p:spPr>
          <a:xfrm>
            <a:off x="10556606" y="7767892"/>
            <a:ext cx="1329057" cy="664299"/>
          </a:xfrm>
          <a:prstGeom prst="rect">
            <a:avLst/>
          </a:prstGeom>
          <a:noFill/>
        </p:spPr>
        <p:txBody>
          <a:bodyPr wrap="none" lIns="109234" tIns="54617" rIns="109234" bIns="54617" rtlCol="0">
            <a:spAutoFit/>
          </a:bodyPr>
          <a:lstStyle/>
          <a:p>
            <a:pPr algn="ctr"/>
            <a:r>
              <a:rPr lang="en-US" sz="1800" b="1" dirty="0" smtClean="0">
                <a:solidFill>
                  <a:srgbClr val="D50202"/>
                </a:solidFill>
                <a:latin typeface="Hannotate TC Bold"/>
                <a:cs typeface="Hannotate TC Bold"/>
              </a:rPr>
              <a:t>Word-label</a:t>
            </a:r>
          </a:p>
          <a:p>
            <a:pPr algn="ctr"/>
            <a:r>
              <a:rPr lang="en-US" sz="1800" b="1" dirty="0" smtClean="0">
                <a:solidFill>
                  <a:srgbClr val="D50202"/>
                </a:solidFill>
                <a:latin typeface="Hannotate TC Bold"/>
                <a:cs typeface="Hannotate TC Bold"/>
              </a:rPr>
              <a:t> network</a:t>
            </a:r>
            <a:endParaRPr lang="en-US" sz="1800" b="1" dirty="0">
              <a:solidFill>
                <a:srgbClr val="D50202"/>
              </a:solidFill>
              <a:latin typeface="Hannotate TC Bold"/>
              <a:cs typeface="Hannotate TC Bold"/>
            </a:endParaRPr>
          </a:p>
        </p:txBody>
      </p:sp>
      <p:sp>
        <p:nvSpPr>
          <p:cNvPr id="43" name="Shape 323"/>
          <p:cNvSpPr/>
          <p:nvPr/>
        </p:nvSpPr>
        <p:spPr>
          <a:xfrm>
            <a:off x="4679369" y="6465930"/>
            <a:ext cx="209927" cy="776818"/>
          </a:xfrm>
          <a:prstGeom prst="rightArrow">
            <a:avLst>
              <a:gd name="adj1" fmla="val 32000"/>
              <a:gd name="adj2" fmla="val 75112"/>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Tree>
    <p:extLst>
      <p:ext uri="{BB962C8B-B14F-4D97-AF65-F5344CB8AC3E}">
        <p14:creationId xmlns:p14="http://schemas.microsoft.com/office/powerpoint/2010/main" val="275803566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D50202"/>
                </a:solidFill>
                <a:latin typeface="Hannotate TC Bold"/>
                <a:cs typeface="Hannotate TC Bold"/>
              </a:rPr>
              <a:t>Heterogeneous Star Network Representation</a:t>
            </a:r>
            <a:br>
              <a:rPr lang="en-US" sz="4000" dirty="0" smtClean="0">
                <a:solidFill>
                  <a:srgbClr val="D50202"/>
                </a:solidFill>
                <a:latin typeface="Hannotate TC Bold"/>
                <a:cs typeface="Hannotate TC Bold"/>
              </a:rPr>
            </a:br>
            <a:r>
              <a:rPr lang="en-US" sz="4000" dirty="0" smtClean="0">
                <a:solidFill>
                  <a:srgbClr val="D50202"/>
                </a:solidFill>
                <a:latin typeface="Hannotate TC Bold"/>
                <a:cs typeface="Hannotate TC Bold"/>
              </a:rPr>
              <a:t>(</a:t>
            </a:r>
            <a:r>
              <a:rPr lang="en-US" sz="4000" dirty="0" err="1" smtClean="0">
                <a:solidFill>
                  <a:srgbClr val="D50202"/>
                </a:solidFill>
                <a:latin typeface="Hannotate TC Bold"/>
                <a:cs typeface="Hannotate TC Bold"/>
              </a:rPr>
              <a:t>Qu</a:t>
            </a:r>
            <a:r>
              <a:rPr lang="en-US" sz="4000" dirty="0" smtClean="0">
                <a:solidFill>
                  <a:srgbClr val="D50202"/>
                </a:solidFill>
              </a:rPr>
              <a:t>, Tang, and Han, 201</a:t>
            </a:r>
            <a:r>
              <a:rPr lang="en-US" altLang="zh-CN" sz="4000" dirty="0" smtClean="0">
                <a:solidFill>
                  <a:srgbClr val="D50202"/>
                </a:solidFill>
              </a:rPr>
              <a:t>7</a:t>
            </a:r>
            <a:r>
              <a:rPr lang="en-US" sz="4000" dirty="0" smtClean="0">
                <a:solidFill>
                  <a:srgbClr val="D50202"/>
                </a:solidFill>
              </a:rPr>
              <a:t>)</a:t>
            </a:r>
            <a:endParaRPr lang="en-US" sz="4000" dirty="0">
              <a:solidFill>
                <a:srgbClr val="D50202"/>
              </a:solidFill>
            </a:endParaRPr>
          </a:p>
        </p:txBody>
      </p:sp>
      <p:grpSp>
        <p:nvGrpSpPr>
          <p:cNvPr id="31" name="Group 30"/>
          <p:cNvGrpSpPr/>
          <p:nvPr/>
        </p:nvGrpSpPr>
        <p:grpSpPr>
          <a:xfrm>
            <a:off x="8324572" y="3969430"/>
            <a:ext cx="4355123" cy="2128538"/>
            <a:chOff x="1542457" y="2829382"/>
            <a:chExt cx="4355123" cy="2128538"/>
          </a:xfrm>
        </p:grpSpPr>
        <p:sp>
          <p:nvSpPr>
            <p:cNvPr id="4" name="Rectangle 3"/>
            <p:cNvSpPr/>
            <p:nvPr/>
          </p:nvSpPr>
          <p:spPr>
            <a:xfrm>
              <a:off x="3444844" y="2860160"/>
              <a:ext cx="465012" cy="379591"/>
            </a:xfrm>
            <a:prstGeom prst="rect">
              <a:avLst/>
            </a:prstGeom>
            <a:solidFill>
              <a:srgbClr val="FFFF00"/>
            </a:solidFill>
            <a:ln w="12700" cap="flat">
              <a:solidFill>
                <a:srgbClr val="FFFFFF"/>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Oval 4"/>
            <p:cNvSpPr/>
            <p:nvPr/>
          </p:nvSpPr>
          <p:spPr>
            <a:xfrm>
              <a:off x="3299351" y="3745838"/>
              <a:ext cx="755999" cy="755999"/>
            </a:xfrm>
            <a:prstGeom prst="ellipse">
              <a:avLst/>
            </a:prstGeom>
            <a:solidFill>
              <a:srgbClr val="CCFFCC"/>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TextBox 7"/>
            <p:cNvSpPr txBox="1"/>
            <p:nvPr/>
          </p:nvSpPr>
          <p:spPr>
            <a:xfrm>
              <a:off x="3002563" y="2829382"/>
              <a:ext cx="135601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latin typeface="Hannotate TC Bold"/>
                  <a:cs typeface="Hannotate TC Bold"/>
                </a:rPr>
                <a:t>a</a:t>
              </a:r>
              <a:r>
                <a:rPr lang="en-US" sz="2000" dirty="0" smtClean="0">
                  <a:latin typeface="Hannotate TC Bold"/>
                  <a:cs typeface="Hannotate TC Bold"/>
                </a:rPr>
                <a:t>ttribute 1</a:t>
              </a:r>
              <a:endParaRPr kumimoji="0" lang="en-US" sz="2000" b="0" i="0" u="none" strike="noStrike" cap="none" spc="0" normalizeH="0" baseline="0" dirty="0">
                <a:ln>
                  <a:noFill/>
                </a:ln>
                <a:solidFill>
                  <a:srgbClr val="000000"/>
                </a:solidFill>
                <a:effectLst/>
                <a:uFillTx/>
                <a:latin typeface="Hannotate TC Bold"/>
                <a:cs typeface="Hannotate TC Bold"/>
                <a:sym typeface="Helvetica Light"/>
              </a:endParaRPr>
            </a:p>
          </p:txBody>
        </p:sp>
        <p:sp>
          <p:nvSpPr>
            <p:cNvPr id="14" name="Rectangle 13"/>
            <p:cNvSpPr/>
            <p:nvPr/>
          </p:nvSpPr>
          <p:spPr>
            <a:xfrm>
              <a:off x="2110071" y="4568088"/>
              <a:ext cx="465012" cy="379591"/>
            </a:xfrm>
            <a:prstGeom prst="rect">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8000"/>
                </a:solidFill>
                <a:effectLst/>
                <a:uFillTx/>
                <a:latin typeface="+mn-lt"/>
                <a:ea typeface="+mn-ea"/>
                <a:cs typeface="+mn-cs"/>
                <a:sym typeface="Helvetica Light"/>
              </a:endParaRPr>
            </a:p>
          </p:txBody>
        </p:sp>
        <p:sp>
          <p:nvSpPr>
            <p:cNvPr id="16" name="Rectangle 15"/>
            <p:cNvSpPr/>
            <p:nvPr/>
          </p:nvSpPr>
          <p:spPr>
            <a:xfrm>
              <a:off x="4752895" y="4568088"/>
              <a:ext cx="465012" cy="379591"/>
            </a:xfrm>
            <a:prstGeom prst="rect">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7" name="TextBox 16"/>
            <p:cNvSpPr txBox="1"/>
            <p:nvPr/>
          </p:nvSpPr>
          <p:spPr>
            <a:xfrm>
              <a:off x="1542457" y="4518652"/>
              <a:ext cx="135934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latin typeface="Hannotate TC Bold"/>
                  <a:cs typeface="Hannotate TC Bold"/>
                </a:rPr>
                <a:t>a</a:t>
              </a:r>
              <a:r>
                <a:rPr lang="en-US" sz="2000" dirty="0" smtClean="0">
                  <a:latin typeface="Hannotate TC Bold"/>
                  <a:cs typeface="Hannotate TC Bold"/>
                </a:rPr>
                <a:t>ttribute 2</a:t>
              </a:r>
              <a:endParaRPr kumimoji="0" lang="en-US" sz="2000" b="0" i="0" u="none" strike="noStrike" cap="none" spc="0" normalizeH="0" baseline="0" dirty="0">
                <a:ln>
                  <a:noFill/>
                </a:ln>
                <a:solidFill>
                  <a:srgbClr val="000000"/>
                </a:solidFill>
                <a:effectLst/>
                <a:uFillTx/>
                <a:latin typeface="Hannotate TC Bold"/>
                <a:cs typeface="Hannotate TC Bold"/>
                <a:sym typeface="Helvetica Light"/>
              </a:endParaRPr>
            </a:p>
          </p:txBody>
        </p:sp>
        <p:sp>
          <p:nvSpPr>
            <p:cNvPr id="18" name="TextBox 17"/>
            <p:cNvSpPr txBox="1"/>
            <p:nvPr/>
          </p:nvSpPr>
          <p:spPr>
            <a:xfrm>
              <a:off x="4538234" y="4547551"/>
              <a:ext cx="135934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latin typeface="Hannotate TC Bold"/>
                  <a:cs typeface="Hannotate TC Bold"/>
                </a:rPr>
                <a:t>a</a:t>
              </a:r>
              <a:r>
                <a:rPr lang="en-US" sz="2000" dirty="0" smtClean="0">
                  <a:latin typeface="Hannotate TC Bold"/>
                  <a:cs typeface="Hannotate TC Bold"/>
                </a:rPr>
                <a:t>ttribute 3</a:t>
              </a:r>
              <a:endParaRPr kumimoji="0" lang="en-US" sz="2000" b="0" i="0" u="none" strike="noStrike" cap="none" spc="0" normalizeH="0" baseline="0" dirty="0">
                <a:ln>
                  <a:noFill/>
                </a:ln>
                <a:solidFill>
                  <a:srgbClr val="000000"/>
                </a:solidFill>
                <a:effectLst/>
                <a:uFillTx/>
                <a:latin typeface="Hannotate TC Bold"/>
                <a:cs typeface="Hannotate TC Bold"/>
                <a:sym typeface="Helvetica Light"/>
              </a:endParaRPr>
            </a:p>
          </p:txBody>
        </p:sp>
        <p:sp>
          <p:nvSpPr>
            <p:cNvPr id="19" name="TextBox 18"/>
            <p:cNvSpPr txBox="1"/>
            <p:nvPr/>
          </p:nvSpPr>
          <p:spPr>
            <a:xfrm>
              <a:off x="3256333" y="3885010"/>
              <a:ext cx="8079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latin typeface="Hannotate TC Bold"/>
                  <a:cs typeface="Hannotate TC Bold"/>
                </a:rPr>
                <a:t>o</a:t>
              </a:r>
              <a:r>
                <a:rPr lang="en-US" sz="2000" dirty="0" smtClean="0">
                  <a:latin typeface="Hannotate TC Bold"/>
                  <a:cs typeface="Hannotate TC Bold"/>
                </a:rPr>
                <a:t>bject</a:t>
              </a:r>
              <a:endParaRPr kumimoji="0" lang="en-US" sz="2000" b="0" i="0" u="none" strike="noStrike" cap="none" spc="0" normalizeH="0" baseline="0" dirty="0">
                <a:ln>
                  <a:noFill/>
                </a:ln>
                <a:solidFill>
                  <a:srgbClr val="000000"/>
                </a:solidFill>
                <a:effectLst/>
                <a:uFillTx/>
                <a:latin typeface="Hannotate TC Bold"/>
                <a:cs typeface="Hannotate TC Bold"/>
                <a:sym typeface="Helvetica Light"/>
              </a:endParaRPr>
            </a:p>
          </p:txBody>
        </p:sp>
        <p:cxnSp>
          <p:nvCxnSpPr>
            <p:cNvPr id="21" name="Straight Connector 20"/>
            <p:cNvCxnSpPr>
              <a:stCxn id="5" idx="3"/>
              <a:endCxn id="17" idx="3"/>
            </p:cNvCxnSpPr>
            <p:nvPr/>
          </p:nvCxnSpPr>
          <p:spPr>
            <a:xfrm flipH="1">
              <a:off x="2901803" y="4391124"/>
              <a:ext cx="508261" cy="33271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p:cNvCxnSpPr>
              <a:stCxn id="4" idx="2"/>
              <a:endCxn id="5" idx="0"/>
            </p:cNvCxnSpPr>
            <p:nvPr/>
          </p:nvCxnSpPr>
          <p:spPr>
            <a:xfrm>
              <a:off x="3677350" y="3239751"/>
              <a:ext cx="1" cy="50608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p:cNvCxnSpPr>
              <a:stCxn id="5" idx="5"/>
              <a:endCxn id="18" idx="1"/>
            </p:cNvCxnSpPr>
            <p:nvPr/>
          </p:nvCxnSpPr>
          <p:spPr>
            <a:xfrm>
              <a:off x="3944637" y="4391124"/>
              <a:ext cx="593597" cy="36161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60" name="Shape 386"/>
          <p:cNvSpPr/>
          <p:nvPr/>
        </p:nvSpPr>
        <p:spPr>
          <a:xfrm>
            <a:off x="929612" y="2634939"/>
            <a:ext cx="11483777" cy="238013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571500" indent="-571500" algn="l">
              <a:spcBef>
                <a:spcPts val="1200"/>
              </a:spcBef>
              <a:buFont typeface="Arial"/>
              <a:buChar char="•"/>
            </a:pPr>
            <a:r>
              <a:rPr lang="en-US" sz="2800" dirty="0">
                <a:latin typeface="Hannotate TC Bold"/>
                <a:cs typeface="Hannotate TC Bold"/>
              </a:rPr>
              <a:t>Heterogeneous Star </a:t>
            </a:r>
            <a:r>
              <a:rPr lang="en-US" sz="2800" dirty="0" smtClean="0">
                <a:latin typeface="Hannotate TC Bold"/>
                <a:cs typeface="Hannotate TC Bold"/>
              </a:rPr>
              <a:t>Networks</a:t>
            </a:r>
          </a:p>
          <a:p>
            <a:pPr marL="753533" indent="-296333" algn="l" defTabSz="457200">
              <a:buSzPct val="75000"/>
              <a:buChar char="•"/>
              <a:defRPr sz="2400">
                <a:latin typeface="Hannotate SC Regular"/>
                <a:ea typeface="Hannotate SC Regular"/>
                <a:cs typeface="Hannotate SC Regular"/>
                <a:sym typeface="Hannotate SC Regular"/>
              </a:defRPr>
            </a:pPr>
            <a:r>
              <a:rPr lang="en-US" dirty="0" smtClean="0"/>
              <a:t>Example</a:t>
            </a:r>
            <a:r>
              <a:rPr lang="zh-CN" altLang="en-US" dirty="0" smtClean="0"/>
              <a:t> </a:t>
            </a:r>
            <a:r>
              <a:rPr lang="zh-CN" altLang="zh-CN" dirty="0" smtClean="0"/>
              <a:t>1</a:t>
            </a:r>
            <a:r>
              <a:rPr lang="en-US" altLang="zh-CN" dirty="0"/>
              <a:t>:</a:t>
            </a:r>
            <a:r>
              <a:rPr lang="en-US" dirty="0" smtClean="0"/>
              <a:t> object: papers, attributes: </a:t>
            </a:r>
            <a:r>
              <a:rPr lang="zh-CN" altLang="en-US" dirty="0"/>
              <a:t>(</a:t>
            </a:r>
            <a:r>
              <a:rPr lang="en-US" dirty="0" smtClean="0"/>
              <a:t>authors, conferences, titles</a:t>
            </a:r>
            <a:r>
              <a:rPr lang="en-US" altLang="zh-CN" dirty="0" smtClean="0"/>
              <a:t>)</a:t>
            </a:r>
          </a:p>
          <a:p>
            <a:pPr marL="753533" indent="-296333" algn="l" defTabSz="457200">
              <a:buSzPct val="75000"/>
              <a:buChar char="•"/>
              <a:defRPr sz="2400">
                <a:latin typeface="Hannotate SC Regular"/>
                <a:ea typeface="Hannotate SC Regular"/>
                <a:cs typeface="Hannotate SC Regular"/>
                <a:sym typeface="Hannotate SC Regular"/>
              </a:defRPr>
            </a:pPr>
            <a:r>
              <a:rPr lang="en-US" dirty="0" smtClean="0"/>
              <a:t>Example</a:t>
            </a:r>
            <a:r>
              <a:rPr lang="zh-CN" altLang="en-US" dirty="0" smtClean="0"/>
              <a:t> </a:t>
            </a:r>
            <a:r>
              <a:rPr lang="en-US" altLang="zh-CN" dirty="0" smtClean="0"/>
              <a:t>2:</a:t>
            </a:r>
            <a:r>
              <a:rPr lang="zh-CN" altLang="en-US" dirty="0" smtClean="0"/>
              <a:t> </a:t>
            </a:r>
            <a:r>
              <a:rPr lang="en-US" altLang="zh-CN" dirty="0" smtClean="0"/>
              <a:t>object:</a:t>
            </a:r>
            <a:r>
              <a:rPr lang="zh-CN" altLang="en-US" dirty="0" smtClean="0"/>
              <a:t> </a:t>
            </a:r>
            <a:r>
              <a:rPr lang="en-US" altLang="zh-CN" dirty="0" smtClean="0"/>
              <a:t>movies,</a:t>
            </a:r>
            <a:r>
              <a:rPr lang="zh-CN" altLang="en-US" dirty="0" smtClean="0"/>
              <a:t> </a:t>
            </a:r>
            <a:r>
              <a:rPr lang="en-US" altLang="zh-CN" dirty="0" smtClean="0"/>
              <a:t>attributes</a:t>
            </a:r>
            <a:r>
              <a:rPr lang="zh-CN" altLang="zh-CN" dirty="0" smtClean="0">
                <a:sym typeface="Wingdings"/>
              </a:rPr>
              <a:t>:</a:t>
            </a:r>
            <a:r>
              <a:rPr lang="zh-CN" altLang="zh-CN" dirty="0">
                <a:sym typeface="Wingdings"/>
              </a:rPr>
              <a:t> </a:t>
            </a:r>
            <a:r>
              <a:rPr lang="en-US" altLang="zh-CN" dirty="0" smtClean="0">
                <a:sym typeface="Wingdings"/>
              </a:rPr>
              <a:t>(directors,</a:t>
            </a:r>
            <a:r>
              <a:rPr lang="zh-CN" altLang="en-US" dirty="0" smtClean="0">
                <a:sym typeface="Wingdings"/>
              </a:rPr>
              <a:t> </a:t>
            </a:r>
            <a:r>
              <a:rPr lang="en-US" altLang="zh-CN" dirty="0" smtClean="0">
                <a:sym typeface="Wingdings"/>
              </a:rPr>
              <a:t>actors,</a:t>
            </a:r>
            <a:r>
              <a:rPr lang="zh-CN" altLang="en-US" dirty="0" smtClean="0">
                <a:sym typeface="Wingdings"/>
              </a:rPr>
              <a:t> </a:t>
            </a:r>
            <a:r>
              <a:rPr lang="en-US" altLang="zh-CN" dirty="0" smtClean="0">
                <a:sym typeface="Wingdings"/>
              </a:rPr>
              <a:t>writers,</a:t>
            </a:r>
            <a:r>
              <a:rPr lang="zh-CN" altLang="en-US" dirty="0" smtClean="0">
                <a:sym typeface="Wingdings"/>
              </a:rPr>
              <a:t> </a:t>
            </a:r>
            <a:r>
              <a:rPr lang="en-US" altLang="zh-CN" dirty="0" smtClean="0">
                <a:sym typeface="Wingdings"/>
              </a:rPr>
              <a:t>keywords)</a:t>
            </a:r>
            <a:endParaRPr lang="en-US" dirty="0" smtClean="0"/>
          </a:p>
          <a:p>
            <a:pPr marL="800100" indent="-342900" algn="l" defTabSz="457200">
              <a:buSzPct val="75000"/>
              <a:buFont typeface="Arial"/>
              <a:buChar char="•"/>
              <a:defRPr sz="2400">
                <a:latin typeface="Hannotate SC Regular"/>
                <a:ea typeface="Hannotate SC Regular"/>
                <a:cs typeface="Hannotate SC Regular"/>
                <a:sym typeface="Hannotate SC Regular"/>
              </a:defRPr>
            </a:pPr>
            <a:endParaRPr lang="en-US" dirty="0" smtClean="0"/>
          </a:p>
          <a:p>
            <a:pPr marL="753533" indent="-296333" algn="l" defTabSz="457200">
              <a:buSzPct val="75000"/>
              <a:buChar char="•"/>
              <a:defRPr sz="2400">
                <a:latin typeface="Hannotate SC Regular"/>
                <a:ea typeface="Hannotate SC Regular"/>
                <a:cs typeface="Hannotate SC Regular"/>
                <a:sym typeface="Hannotate SC Regular"/>
              </a:defRPr>
            </a:pPr>
            <a:endParaRPr lang="en-US" dirty="0" smtClean="0"/>
          </a:p>
          <a:p>
            <a:pPr marL="753533" indent="-296333" algn="l" defTabSz="457200">
              <a:buSzPct val="75000"/>
              <a:buChar char="•"/>
              <a:defRPr sz="2400">
                <a:latin typeface="Hannotate SC Regular"/>
                <a:ea typeface="Hannotate SC Regular"/>
                <a:cs typeface="Hannotate SC Regular"/>
                <a:sym typeface="Hannotate SC Regular"/>
              </a:defRPr>
            </a:pPr>
            <a:endParaRPr lang="en-US" dirty="0" smtClean="0"/>
          </a:p>
        </p:txBody>
      </p:sp>
      <p:sp>
        <p:nvSpPr>
          <p:cNvPr id="20" name="Shape 386"/>
          <p:cNvSpPr/>
          <p:nvPr/>
        </p:nvSpPr>
        <p:spPr>
          <a:xfrm>
            <a:off x="904710" y="4128395"/>
            <a:ext cx="11483777" cy="16414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571500" indent="-571500" algn="l">
              <a:spcBef>
                <a:spcPts val="1200"/>
              </a:spcBef>
              <a:buFont typeface="Arial"/>
              <a:buChar char="•"/>
            </a:pPr>
            <a:r>
              <a:rPr lang="en-US" altLang="zh-CN" sz="2800" dirty="0" smtClean="0">
                <a:latin typeface="Hannotate TC Bold"/>
                <a:cs typeface="Hannotate TC Bold"/>
              </a:rPr>
              <a:t>Training</a:t>
            </a:r>
            <a:r>
              <a:rPr lang="zh-CN" altLang="en-US" sz="2800" dirty="0" smtClean="0">
                <a:latin typeface="Hannotate TC Bold"/>
                <a:cs typeface="Hannotate TC Bold"/>
              </a:rPr>
              <a:t> </a:t>
            </a:r>
            <a:r>
              <a:rPr lang="en-US" altLang="zh-CN" sz="2800" dirty="0" smtClean="0">
                <a:latin typeface="Hannotate TC Bold"/>
                <a:cs typeface="Hannotate TC Bold"/>
              </a:rPr>
              <a:t>data</a:t>
            </a:r>
          </a:p>
          <a:p>
            <a:pPr marL="753533" indent="-296333" algn="l" defTabSz="457200">
              <a:buSzPct val="75000"/>
              <a:buChar char="•"/>
              <a:defRPr sz="2400">
                <a:latin typeface="Hannotate SC Regular"/>
                <a:ea typeface="Hannotate SC Regular"/>
                <a:cs typeface="Hannotate SC Regular"/>
                <a:sym typeface="Hannotate SC Regular"/>
              </a:defRPr>
            </a:pPr>
            <a:r>
              <a:rPr lang="en-US" altLang="zh-CN" dirty="0" smtClean="0"/>
              <a:t>Different</a:t>
            </a:r>
            <a:r>
              <a:rPr lang="zh-CN" altLang="en-US" dirty="0" smtClean="0"/>
              <a:t> </a:t>
            </a:r>
            <a:r>
              <a:rPr lang="en-US" altLang="zh-CN" dirty="0" smtClean="0"/>
              <a:t>types</a:t>
            </a:r>
            <a:r>
              <a:rPr lang="zh-CN" altLang="en-US" dirty="0" smtClean="0"/>
              <a:t> </a:t>
            </a:r>
            <a:r>
              <a:rPr lang="en-US" altLang="zh-CN" dirty="0" smtClean="0"/>
              <a:t>of</a:t>
            </a:r>
            <a:r>
              <a:rPr lang="zh-CN" altLang="en-US" dirty="0" smtClean="0"/>
              <a:t> </a:t>
            </a:r>
            <a:r>
              <a:rPr lang="en-US" altLang="zh-CN" dirty="0" smtClean="0"/>
              <a:t>edges</a:t>
            </a:r>
          </a:p>
          <a:p>
            <a:pPr marL="753533" indent="-296333" algn="l" defTabSz="457200">
              <a:buSzPct val="75000"/>
              <a:buChar char="•"/>
              <a:defRPr sz="2400">
                <a:latin typeface="Hannotate SC Regular"/>
                <a:ea typeface="Hannotate SC Regular"/>
                <a:cs typeface="Hannotate SC Regular"/>
                <a:sym typeface="Hannotate SC Regular"/>
              </a:defRPr>
            </a:pPr>
            <a:r>
              <a:rPr lang="en-US" altLang="zh-CN" dirty="0" smtClean="0"/>
              <a:t>Type</a:t>
            </a:r>
            <a:r>
              <a:rPr lang="zh-CN" altLang="en-US" dirty="0" smtClean="0"/>
              <a:t> </a:t>
            </a:r>
            <a:r>
              <a:rPr lang="en-US" altLang="zh-CN" dirty="0" smtClean="0"/>
              <a:t>of</a:t>
            </a:r>
            <a:r>
              <a:rPr lang="zh-CN" altLang="en-US" dirty="0" smtClean="0"/>
              <a:t> </a:t>
            </a:r>
            <a:r>
              <a:rPr lang="en-US" altLang="zh-CN" dirty="0" smtClean="0"/>
              <a:t>edges</a:t>
            </a:r>
            <a:r>
              <a:rPr lang="zh-CN" altLang="en-US" dirty="0"/>
              <a:t>:</a:t>
            </a:r>
            <a:r>
              <a:rPr lang="en-US" altLang="zh-CN" dirty="0" smtClean="0"/>
              <a:t>a</a:t>
            </a:r>
            <a:r>
              <a:rPr lang="zh-CN" altLang="en-US" dirty="0" smtClean="0"/>
              <a:t> </a:t>
            </a:r>
            <a:r>
              <a:rPr lang="en-US" altLang="zh-CN" dirty="0" smtClean="0"/>
              <a:t>pair</a:t>
            </a:r>
            <a:r>
              <a:rPr lang="zh-CN" altLang="en-US" dirty="0" smtClean="0"/>
              <a:t> </a:t>
            </a:r>
            <a:r>
              <a:rPr lang="en-US" altLang="zh-CN" dirty="0" smtClean="0"/>
              <a:t>between</a:t>
            </a:r>
            <a:r>
              <a:rPr lang="zh-CN" altLang="en-US" dirty="0" smtClean="0"/>
              <a:t> </a:t>
            </a:r>
            <a:r>
              <a:rPr lang="en-US" altLang="zh-CN" dirty="0" smtClean="0"/>
              <a:t>the</a:t>
            </a:r>
            <a:r>
              <a:rPr lang="zh-CN" altLang="en-US" dirty="0" smtClean="0"/>
              <a:t> </a:t>
            </a:r>
            <a:r>
              <a:rPr lang="en-US" altLang="zh-CN" dirty="0" smtClean="0"/>
              <a:t>object</a:t>
            </a:r>
            <a:r>
              <a:rPr lang="zh-CN" altLang="en-US" dirty="0" smtClean="0"/>
              <a:t> </a:t>
            </a:r>
            <a:endParaRPr lang="en-US" altLang="zh-CN" dirty="0"/>
          </a:p>
          <a:p>
            <a:pPr marL="457200" algn="l" defTabSz="457200">
              <a:buSzPct val="75000"/>
              <a:defRPr sz="2400">
                <a:latin typeface="Hannotate SC Regular"/>
                <a:ea typeface="Hannotate SC Regular"/>
                <a:cs typeface="Hannotate SC Regular"/>
                <a:sym typeface="Hannotate SC Regular"/>
              </a:defRPr>
            </a:pPr>
            <a:r>
              <a:rPr lang="zh-CN" altLang="zh-CN" dirty="0"/>
              <a:t> </a:t>
            </a:r>
            <a:r>
              <a:rPr lang="zh-CN" altLang="en-US" dirty="0" smtClean="0"/>
              <a:t>   </a:t>
            </a:r>
            <a:r>
              <a:rPr lang="en-US" altLang="zh-CN" dirty="0" smtClean="0"/>
              <a:t>and</a:t>
            </a:r>
            <a:r>
              <a:rPr lang="zh-CN" altLang="en-US" dirty="0" smtClean="0"/>
              <a:t> </a:t>
            </a:r>
            <a:r>
              <a:rPr lang="en-US" altLang="zh-CN" dirty="0" smtClean="0"/>
              <a:t>a</a:t>
            </a:r>
            <a:r>
              <a:rPr lang="zh-CN" altLang="en-US" dirty="0" smtClean="0"/>
              <a:t> </a:t>
            </a:r>
            <a:r>
              <a:rPr lang="en-US" altLang="zh-CN" dirty="0" smtClean="0"/>
              <a:t>type</a:t>
            </a:r>
            <a:r>
              <a:rPr lang="zh-CN" altLang="en-US" dirty="0" smtClean="0"/>
              <a:t> </a:t>
            </a:r>
            <a:r>
              <a:rPr lang="en-US" altLang="zh-CN" dirty="0" smtClean="0"/>
              <a:t>of</a:t>
            </a:r>
            <a:r>
              <a:rPr lang="zh-CN" altLang="en-US" dirty="0" smtClean="0"/>
              <a:t> </a:t>
            </a:r>
            <a:r>
              <a:rPr lang="en-US" altLang="zh-CN" dirty="0" smtClean="0"/>
              <a:t>attribute</a:t>
            </a:r>
          </a:p>
        </p:txBody>
      </p:sp>
      <p:sp>
        <p:nvSpPr>
          <p:cNvPr id="24" name="Shape 386"/>
          <p:cNvSpPr/>
          <p:nvPr/>
        </p:nvSpPr>
        <p:spPr>
          <a:xfrm>
            <a:off x="952500" y="6015627"/>
            <a:ext cx="11483777" cy="12721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571500" indent="-571500" algn="l">
              <a:spcBef>
                <a:spcPts val="1200"/>
              </a:spcBef>
              <a:buFont typeface="Arial"/>
              <a:buChar char="•"/>
            </a:pPr>
            <a:r>
              <a:rPr lang="en-US" altLang="zh-CN" sz="2800" dirty="0" smtClean="0">
                <a:latin typeface="Hannotate TC Bold"/>
                <a:cs typeface="Hannotate TC Bold"/>
              </a:rPr>
              <a:t>SGD</a:t>
            </a:r>
            <a:r>
              <a:rPr lang="zh-CN" altLang="en-US" sz="2800" dirty="0" smtClean="0">
                <a:latin typeface="Hannotate TC Bold"/>
                <a:cs typeface="Hannotate TC Bold"/>
              </a:rPr>
              <a:t> </a:t>
            </a:r>
            <a:r>
              <a:rPr lang="en-US" altLang="zh-CN" sz="2800" dirty="0" smtClean="0">
                <a:latin typeface="Hannotate TC Bold"/>
                <a:cs typeface="Hannotate TC Bold"/>
              </a:rPr>
              <a:t>for</a:t>
            </a:r>
            <a:r>
              <a:rPr lang="zh-CN" altLang="en-US" sz="2800" dirty="0" smtClean="0">
                <a:latin typeface="Hannotate TC Bold"/>
                <a:cs typeface="Hannotate TC Bold"/>
              </a:rPr>
              <a:t> </a:t>
            </a:r>
            <a:r>
              <a:rPr lang="en-US" altLang="zh-CN" sz="2800" dirty="0" smtClean="0">
                <a:latin typeface="Hannotate TC Bold"/>
                <a:cs typeface="Hannotate TC Bold"/>
              </a:rPr>
              <a:t>training</a:t>
            </a:r>
          </a:p>
          <a:p>
            <a:pPr marL="753533" indent="-296333" algn="l" defTabSz="457200">
              <a:buSzPct val="75000"/>
              <a:buChar char="•"/>
              <a:defRPr sz="2400">
                <a:latin typeface="Hannotate SC Regular"/>
                <a:ea typeface="Hannotate SC Regular"/>
                <a:cs typeface="Hannotate SC Regular"/>
                <a:sym typeface="Hannotate SC Regular"/>
              </a:defRPr>
            </a:pPr>
            <a:r>
              <a:rPr lang="en-US" altLang="zh-CN" dirty="0" smtClean="0"/>
              <a:t>Sample</a:t>
            </a:r>
            <a:r>
              <a:rPr lang="zh-CN" altLang="en-US" dirty="0" smtClean="0"/>
              <a:t> </a:t>
            </a:r>
            <a:r>
              <a:rPr lang="en-US" altLang="zh-CN" dirty="0" smtClean="0"/>
              <a:t>from</a:t>
            </a:r>
            <a:r>
              <a:rPr lang="zh-CN" altLang="en-US" dirty="0" smtClean="0"/>
              <a:t> </a:t>
            </a:r>
            <a:r>
              <a:rPr lang="en-US" altLang="zh-CN" dirty="0" smtClean="0"/>
              <a:t>different</a:t>
            </a:r>
            <a:r>
              <a:rPr lang="zh-CN" altLang="en-US" dirty="0" smtClean="0"/>
              <a:t> </a:t>
            </a:r>
            <a:r>
              <a:rPr lang="en-US" altLang="zh-CN" dirty="0" smtClean="0"/>
              <a:t>types</a:t>
            </a:r>
            <a:r>
              <a:rPr lang="zh-CN" altLang="en-US" dirty="0" smtClean="0"/>
              <a:t> </a:t>
            </a:r>
            <a:r>
              <a:rPr lang="en-US" altLang="zh-CN" dirty="0" smtClean="0"/>
              <a:t>of</a:t>
            </a:r>
            <a:r>
              <a:rPr lang="zh-CN" altLang="en-US" dirty="0" smtClean="0"/>
              <a:t> </a:t>
            </a:r>
            <a:r>
              <a:rPr lang="en-US" altLang="zh-CN" dirty="0" smtClean="0"/>
              <a:t>edges</a:t>
            </a:r>
          </a:p>
          <a:p>
            <a:pPr marL="457200" algn="l" defTabSz="457200">
              <a:buSzPct val="75000"/>
              <a:defRPr sz="2400">
                <a:latin typeface="Hannotate SC Regular"/>
                <a:ea typeface="Hannotate SC Regular"/>
                <a:cs typeface="Hannotate SC Regular"/>
                <a:sym typeface="Hannotate SC Regular"/>
              </a:defRPr>
            </a:pPr>
            <a:endParaRPr lang="en-US" altLang="zh-CN" dirty="0" smtClean="0"/>
          </a:p>
        </p:txBody>
      </p:sp>
      <p:sp>
        <p:nvSpPr>
          <p:cNvPr id="26" name="Shape 386"/>
          <p:cNvSpPr/>
          <p:nvPr/>
        </p:nvSpPr>
        <p:spPr>
          <a:xfrm>
            <a:off x="952500" y="7222145"/>
            <a:ext cx="1148377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571500" indent="-571500" algn="l">
              <a:spcBef>
                <a:spcPts val="1200"/>
              </a:spcBef>
              <a:buFont typeface="Arial"/>
              <a:buChar char="•"/>
            </a:pPr>
            <a:r>
              <a:rPr lang="en-US" altLang="zh-CN" sz="2800" b="1" dirty="0" smtClean="0">
                <a:solidFill>
                  <a:srgbClr val="D50202"/>
                </a:solidFill>
                <a:latin typeface="Hannotate TC Bold"/>
                <a:cs typeface="Hannotate TC Bold"/>
              </a:rPr>
              <a:t>How</a:t>
            </a:r>
            <a:r>
              <a:rPr lang="zh-CN" altLang="en-US" sz="2800" b="1" dirty="0" smtClean="0">
                <a:solidFill>
                  <a:srgbClr val="D50202"/>
                </a:solidFill>
                <a:latin typeface="Hannotate TC Bold"/>
                <a:cs typeface="Hannotate TC Bold"/>
              </a:rPr>
              <a:t> </a:t>
            </a:r>
            <a:r>
              <a:rPr lang="en-US" altLang="zh-CN" sz="2800" b="1" dirty="0" smtClean="0">
                <a:solidFill>
                  <a:srgbClr val="D50202"/>
                </a:solidFill>
                <a:latin typeface="Hannotate TC Bold"/>
                <a:cs typeface="Hannotate TC Bold"/>
              </a:rPr>
              <a:t>to</a:t>
            </a:r>
            <a:r>
              <a:rPr lang="zh-CN" altLang="en-US" sz="2800" b="1" dirty="0" smtClean="0">
                <a:solidFill>
                  <a:srgbClr val="D50202"/>
                </a:solidFill>
                <a:latin typeface="Hannotate TC Bold"/>
                <a:cs typeface="Hannotate TC Bold"/>
              </a:rPr>
              <a:t> </a:t>
            </a:r>
            <a:r>
              <a:rPr lang="en-US" altLang="zh-CN" sz="2800" b="1" dirty="0" smtClean="0">
                <a:solidFill>
                  <a:srgbClr val="D50202"/>
                </a:solidFill>
                <a:latin typeface="Hannotate TC Bold"/>
                <a:cs typeface="Hannotate TC Bold"/>
              </a:rPr>
              <a:t>sample?</a:t>
            </a:r>
          </a:p>
        </p:txBody>
      </p:sp>
      <p:sp>
        <p:nvSpPr>
          <p:cNvPr id="3" name="Slide Number Placeholder 2"/>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214690295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D50202"/>
                </a:solidFill>
              </a:rPr>
              <a:t>Learning the Curriculum via Monte-Carlo Tree Search (MCTS)</a:t>
            </a:r>
            <a:endParaRPr lang="en-US" sz="4000" dirty="0">
              <a:solidFill>
                <a:srgbClr val="D50202"/>
              </a:solidFill>
            </a:endParaRPr>
          </a:p>
        </p:txBody>
      </p:sp>
      <p:sp>
        <p:nvSpPr>
          <p:cNvPr id="45" name="Rectangle 44"/>
          <p:cNvSpPr/>
          <p:nvPr/>
        </p:nvSpPr>
        <p:spPr>
          <a:xfrm>
            <a:off x="835756" y="2603500"/>
            <a:ext cx="11751944" cy="5909311"/>
          </a:xfrm>
          <a:prstGeom prst="rect">
            <a:avLst/>
          </a:prstGeom>
        </p:spPr>
        <p:txBody>
          <a:bodyPr wrap="square">
            <a:spAutoFit/>
          </a:bodyPr>
          <a:lstStyle/>
          <a:p>
            <a:pPr marL="571500" indent="-571500" algn="l">
              <a:spcBef>
                <a:spcPts val="1200"/>
              </a:spcBef>
              <a:buFont typeface="Arial"/>
              <a:buChar char="•"/>
            </a:pPr>
            <a:r>
              <a:rPr lang="en-US" sz="2800" dirty="0" smtClean="0">
                <a:latin typeface="Hannotate TC Bold"/>
                <a:cs typeface="Hannotate TC Bold"/>
              </a:rPr>
              <a:t>Learning</a:t>
            </a:r>
            <a:r>
              <a:rPr lang="zh-CN" altLang="en-US" sz="2800" dirty="0" smtClean="0">
                <a:latin typeface="Hannotate TC Bold"/>
                <a:cs typeface="Hannotate TC Bold"/>
              </a:rPr>
              <a:t> </a:t>
            </a:r>
            <a:r>
              <a:rPr lang="en-US" altLang="zh-CN" sz="2800" dirty="0" smtClean="0">
                <a:latin typeface="Hannotate TC Bold"/>
                <a:cs typeface="Hannotate TC Bold"/>
              </a:rPr>
              <a:t>the</a:t>
            </a:r>
            <a:r>
              <a:rPr lang="zh-CN" altLang="en-US" sz="2800" dirty="0" smtClean="0">
                <a:latin typeface="Hannotate TC Bold"/>
                <a:cs typeface="Hannotate TC Bold"/>
              </a:rPr>
              <a:t> </a:t>
            </a:r>
            <a:r>
              <a:rPr lang="en-US" altLang="zh-CN" sz="2800" dirty="0" smtClean="0">
                <a:latin typeface="Hannotate TC Bold"/>
                <a:cs typeface="Hannotate TC Bold"/>
              </a:rPr>
              <a:t>optimal</a:t>
            </a:r>
            <a:r>
              <a:rPr lang="zh-CN" altLang="en-US" sz="2800" dirty="0" smtClean="0">
                <a:latin typeface="Hannotate TC Bold"/>
                <a:cs typeface="Hannotate TC Bold"/>
              </a:rPr>
              <a:t> </a:t>
            </a:r>
            <a:r>
              <a:rPr lang="en-US" altLang="zh-CN" sz="2800" dirty="0" smtClean="0">
                <a:latin typeface="Hannotate TC Bold"/>
                <a:cs typeface="Hannotate TC Bold"/>
              </a:rPr>
              <a:t>sequence</a:t>
            </a:r>
            <a:r>
              <a:rPr lang="zh-CN" altLang="en-US" sz="2800" dirty="0" smtClean="0">
                <a:latin typeface="Hannotate TC Bold"/>
                <a:cs typeface="Hannotate TC Bold"/>
              </a:rPr>
              <a:t> </a:t>
            </a:r>
            <a:r>
              <a:rPr lang="en-US" altLang="zh-CN" sz="2800" dirty="0" smtClean="0">
                <a:latin typeface="Hannotate TC Bold"/>
                <a:cs typeface="Hannotate TC Bold"/>
              </a:rPr>
              <a:t>of</a:t>
            </a:r>
            <a:r>
              <a:rPr lang="zh-CN" altLang="en-US" sz="2800" dirty="0" smtClean="0">
                <a:latin typeface="Hannotate TC Bold"/>
                <a:cs typeface="Hannotate TC Bold"/>
              </a:rPr>
              <a:t> </a:t>
            </a:r>
            <a:r>
              <a:rPr lang="en-US" altLang="zh-CN" sz="2800" dirty="0" smtClean="0">
                <a:latin typeface="Hannotate TC Bold"/>
                <a:cs typeface="Hannotate TC Bold"/>
              </a:rPr>
              <a:t>types</a:t>
            </a:r>
            <a:r>
              <a:rPr lang="zh-CN" altLang="en-US" sz="2800" dirty="0" smtClean="0">
                <a:latin typeface="Hannotate TC Bold"/>
                <a:cs typeface="Hannotate TC Bold"/>
              </a:rPr>
              <a:t> </a:t>
            </a:r>
            <a:r>
              <a:rPr lang="en-US" altLang="zh-CN" sz="2800" dirty="0" smtClean="0">
                <a:latin typeface="Hannotate TC Bold"/>
                <a:cs typeface="Hannotate TC Bold"/>
              </a:rPr>
              <a:t>of</a:t>
            </a:r>
            <a:r>
              <a:rPr lang="zh-CN" altLang="en-US" sz="2800" dirty="0" smtClean="0">
                <a:latin typeface="Hannotate TC Bold"/>
                <a:cs typeface="Hannotate TC Bold"/>
              </a:rPr>
              <a:t> </a:t>
            </a:r>
            <a:r>
              <a:rPr lang="en-US" altLang="zh-CN" sz="2800" dirty="0" smtClean="0">
                <a:latin typeface="Hannotate TC Bold"/>
                <a:cs typeface="Hannotate TC Bold"/>
              </a:rPr>
              <a:t>edges</a:t>
            </a:r>
            <a:r>
              <a:rPr lang="zh-CN" altLang="en-US" sz="2800" dirty="0" smtClean="0">
                <a:latin typeface="Hannotate TC Bold"/>
                <a:cs typeface="Hannotate TC Bold"/>
              </a:rPr>
              <a:t> </a:t>
            </a:r>
            <a:r>
              <a:rPr lang="en-US" altLang="zh-CN" sz="2800" dirty="0" smtClean="0">
                <a:latin typeface="Hannotate TC Bold"/>
                <a:cs typeface="Hannotate TC Bold"/>
              </a:rPr>
              <a:t>for</a:t>
            </a:r>
            <a:r>
              <a:rPr lang="zh-CN" altLang="en-US" sz="2800" dirty="0" smtClean="0">
                <a:latin typeface="Hannotate TC Bold"/>
                <a:cs typeface="Hannotate TC Bold"/>
              </a:rPr>
              <a:t> </a:t>
            </a:r>
            <a:r>
              <a:rPr lang="en-US" altLang="zh-CN" sz="2800" dirty="0" smtClean="0">
                <a:latin typeface="Hannotate TC Bold"/>
                <a:cs typeface="Hannotate TC Bold"/>
              </a:rPr>
              <a:t>training</a:t>
            </a:r>
          </a:p>
          <a:p>
            <a:pPr marL="571500" indent="-571500" algn="l">
              <a:spcBef>
                <a:spcPts val="1200"/>
              </a:spcBef>
              <a:buFont typeface="Arial"/>
              <a:buChar char="•"/>
            </a:pPr>
            <a:r>
              <a:rPr lang="en-US" sz="2800" dirty="0" smtClean="0">
                <a:latin typeface="Hannotate TC Bold"/>
                <a:cs typeface="Hannotate TC Bold"/>
              </a:rPr>
              <a:t>Monte</a:t>
            </a:r>
            <a:r>
              <a:rPr lang="en-US" altLang="zh-CN" sz="2800" dirty="0" smtClean="0">
                <a:latin typeface="Hannotate TC Bold"/>
                <a:cs typeface="Hannotate TC Bold"/>
              </a:rPr>
              <a:t>-Carlo</a:t>
            </a:r>
            <a:r>
              <a:rPr lang="zh-CN" altLang="en-US" sz="2800" dirty="0" smtClean="0">
                <a:latin typeface="Hannotate TC Bold"/>
                <a:cs typeface="Hannotate TC Bold"/>
              </a:rPr>
              <a:t> </a:t>
            </a:r>
            <a:r>
              <a:rPr lang="en-US" altLang="zh-CN" sz="2800" dirty="0" smtClean="0">
                <a:latin typeface="Hannotate TC Bold"/>
                <a:cs typeface="Hannotate TC Bold"/>
              </a:rPr>
              <a:t>Tree</a:t>
            </a:r>
            <a:r>
              <a:rPr lang="zh-CN" altLang="en-US" sz="2800" dirty="0" smtClean="0">
                <a:latin typeface="Hannotate TC Bold"/>
                <a:cs typeface="Hannotate TC Bold"/>
              </a:rPr>
              <a:t> </a:t>
            </a:r>
            <a:r>
              <a:rPr lang="en-US" altLang="zh-CN" sz="2800" dirty="0" smtClean="0">
                <a:latin typeface="Hannotate TC Bold"/>
                <a:cs typeface="Hannotate TC Bold"/>
              </a:rPr>
              <a:t>Search</a:t>
            </a:r>
          </a:p>
          <a:p>
            <a:pPr marL="571500" indent="572400" algn="l">
              <a:spcBef>
                <a:spcPts val="1200"/>
              </a:spcBef>
              <a:buFont typeface="Arial"/>
              <a:buChar char="•"/>
            </a:pPr>
            <a:r>
              <a:rPr lang="en-US" sz="2400" dirty="0" smtClean="0">
                <a:latin typeface="Hannotate TC Bold"/>
                <a:cs typeface="Hannotate TC Bold"/>
              </a:rPr>
              <a:t>Balances</a:t>
            </a:r>
            <a:r>
              <a:rPr lang="zh-CN" altLang="en-US" sz="2400" dirty="0" smtClean="0">
                <a:latin typeface="Hannotate TC Bold"/>
                <a:cs typeface="Hannotate TC Bold"/>
              </a:rPr>
              <a:t> </a:t>
            </a:r>
            <a:r>
              <a:rPr lang="en-US" altLang="zh-CN" sz="2400" dirty="0" smtClean="0">
                <a:latin typeface="Hannotate TC Bold"/>
                <a:cs typeface="Hannotate TC Bold"/>
              </a:rPr>
              <a:t>between</a:t>
            </a:r>
            <a:r>
              <a:rPr lang="zh-CN" altLang="en-US" sz="2400" dirty="0" smtClean="0">
                <a:latin typeface="Hannotate TC Bold"/>
                <a:cs typeface="Hannotate TC Bold"/>
              </a:rPr>
              <a:t> </a:t>
            </a:r>
            <a:r>
              <a:rPr lang="en-US" altLang="zh-CN" sz="2400" b="1" dirty="0" smtClean="0">
                <a:solidFill>
                  <a:srgbClr val="D50202"/>
                </a:solidFill>
                <a:latin typeface="Hannotate TC Bold"/>
                <a:cs typeface="Hannotate TC Bold"/>
              </a:rPr>
              <a:t>exploiting</a:t>
            </a:r>
            <a:r>
              <a:rPr lang="zh-CN" altLang="en-US" sz="2400" dirty="0" smtClean="0">
                <a:solidFill>
                  <a:srgbClr val="D50202"/>
                </a:solidFill>
                <a:latin typeface="Hannotate TC Bold"/>
                <a:cs typeface="Hannotate TC Bold"/>
              </a:rPr>
              <a:t> </a:t>
            </a:r>
            <a:r>
              <a:rPr lang="en-US" altLang="zh-CN" sz="2400" dirty="0" smtClean="0">
                <a:latin typeface="Hannotate TC Bold"/>
                <a:cs typeface="Hannotate TC Bold"/>
              </a:rPr>
              <a:t>promising</a:t>
            </a:r>
            <a:r>
              <a:rPr lang="zh-CN" altLang="en-US" sz="2400" dirty="0" smtClean="0">
                <a:latin typeface="Hannotate TC Bold"/>
                <a:cs typeface="Hannotate TC Bold"/>
              </a:rPr>
              <a:t> </a:t>
            </a:r>
            <a:r>
              <a:rPr lang="en-US" altLang="zh-CN" sz="2400" dirty="0" smtClean="0">
                <a:latin typeface="Hannotate TC Bold"/>
                <a:cs typeface="Hannotate TC Bold"/>
              </a:rPr>
              <a:t>sequences</a:t>
            </a:r>
            <a:r>
              <a:rPr lang="zh-CN" altLang="en-US" sz="2400" dirty="0" smtClean="0">
                <a:latin typeface="Hannotate TC Bold"/>
                <a:cs typeface="Hannotate TC Bold"/>
              </a:rPr>
              <a:t> </a:t>
            </a:r>
            <a:r>
              <a:rPr lang="en-US" altLang="zh-CN" sz="2400" dirty="0" smtClean="0">
                <a:latin typeface="Hannotate TC Bold"/>
                <a:cs typeface="Hannotate TC Bold"/>
              </a:rPr>
              <a:t>and</a:t>
            </a:r>
            <a:r>
              <a:rPr lang="zh-CN" altLang="en-US" sz="2400" dirty="0" smtClean="0">
                <a:latin typeface="Hannotate TC Bold"/>
                <a:cs typeface="Hannotate TC Bold"/>
              </a:rPr>
              <a:t> </a:t>
            </a:r>
            <a:r>
              <a:rPr lang="en-US" altLang="zh-CN" sz="2400" b="1" dirty="0" smtClean="0">
                <a:solidFill>
                  <a:srgbClr val="D50202"/>
                </a:solidFill>
                <a:latin typeface="Hannotate TC Bold"/>
                <a:cs typeface="Hannotate TC Bold"/>
              </a:rPr>
              <a:t>exploring</a:t>
            </a:r>
            <a:r>
              <a:rPr lang="zh-CN" altLang="en-US" sz="2400" dirty="0" smtClean="0">
                <a:solidFill>
                  <a:srgbClr val="D50202"/>
                </a:solidFill>
                <a:latin typeface="Hannotate TC Bold"/>
                <a:cs typeface="Hannotate TC Bold"/>
              </a:rPr>
              <a:t> </a:t>
            </a:r>
            <a:r>
              <a:rPr lang="en-US" altLang="zh-CN" sz="2400" dirty="0" smtClean="0">
                <a:latin typeface="Hannotate TC Bold"/>
                <a:cs typeface="Hannotate TC Bold"/>
              </a:rPr>
              <a:t>random</a:t>
            </a:r>
            <a:r>
              <a:rPr lang="zh-CN" altLang="en-US" sz="2400" dirty="0" smtClean="0">
                <a:latin typeface="Hannotate TC Bold"/>
                <a:cs typeface="Hannotate TC Bold"/>
              </a:rPr>
              <a:t> </a:t>
            </a:r>
            <a:r>
              <a:rPr lang="en-US" altLang="zh-CN" sz="2400" dirty="0" smtClean="0">
                <a:latin typeface="Hannotate TC Bold"/>
                <a:cs typeface="Hannotate TC Bold"/>
              </a:rPr>
              <a:t>sequences</a:t>
            </a:r>
            <a:endParaRPr lang="en-US" sz="2400" dirty="0" smtClean="0">
              <a:latin typeface="Hannotate TC Bold"/>
              <a:cs typeface="Hannotate TC Bold"/>
            </a:endParaRPr>
          </a:p>
          <a:p>
            <a:pPr marL="571500" lvl="3" indent="572400" algn="l">
              <a:spcBef>
                <a:spcPts val="1200"/>
              </a:spcBef>
              <a:buFont typeface="Arial"/>
              <a:buChar char="•"/>
            </a:pPr>
            <a:r>
              <a:rPr lang="en-US" sz="2400" dirty="0" smtClean="0">
                <a:solidFill>
                  <a:srgbClr val="0000FF"/>
                </a:solidFill>
                <a:latin typeface="Hannotate TC Bold"/>
                <a:cs typeface="Hannotate TC Bold"/>
              </a:rPr>
              <a:t>State</a:t>
            </a:r>
            <a:r>
              <a:rPr lang="en-US" sz="2400" dirty="0" smtClean="0">
                <a:latin typeface="Hannotate TC Bold"/>
                <a:cs typeface="Hannotate TC Bold"/>
              </a:rPr>
              <a:t>: the sequences of edges of types</a:t>
            </a:r>
          </a:p>
          <a:p>
            <a:pPr marL="571500" lvl="3" indent="572400" algn="l">
              <a:spcBef>
                <a:spcPts val="1200"/>
              </a:spcBef>
              <a:buFont typeface="Arial"/>
              <a:buChar char="•"/>
            </a:pPr>
            <a:r>
              <a:rPr lang="en-US" sz="2400" dirty="0" smtClean="0">
                <a:solidFill>
                  <a:srgbClr val="0000FF"/>
                </a:solidFill>
                <a:latin typeface="Hannotate TC Bold"/>
                <a:cs typeface="Hannotate TC Bold"/>
              </a:rPr>
              <a:t>Action</a:t>
            </a:r>
            <a:r>
              <a:rPr lang="en-US" sz="2400" dirty="0" smtClean="0">
                <a:latin typeface="Hannotate TC Bold"/>
                <a:cs typeface="Hannotate TC Bold"/>
              </a:rPr>
              <a:t>: select the next type of edges,</a:t>
            </a:r>
          </a:p>
          <a:p>
            <a:pPr marL="571500" lvl="3" indent="572400" algn="l">
              <a:spcBef>
                <a:spcPts val="1200"/>
              </a:spcBef>
              <a:buFont typeface="Arial"/>
              <a:buChar char="•"/>
            </a:pPr>
            <a:r>
              <a:rPr lang="en-US" sz="2400" dirty="0" smtClean="0">
                <a:solidFill>
                  <a:srgbClr val="0000FF"/>
                </a:solidFill>
                <a:latin typeface="Hannotate TC Bold"/>
                <a:cs typeface="Hannotate TC Bold"/>
              </a:rPr>
              <a:t>Reward</a:t>
            </a:r>
            <a:r>
              <a:rPr lang="en-US" altLang="zh-CN" sz="2400" dirty="0" smtClean="0">
                <a:latin typeface="Hannotate TC Bold"/>
                <a:cs typeface="Hannotate TC Bold"/>
              </a:rPr>
              <a:t>:</a:t>
            </a:r>
            <a:r>
              <a:rPr lang="zh-CN" altLang="en-US" sz="2400" dirty="0" smtClean="0">
                <a:latin typeface="Hannotate TC Bold"/>
                <a:cs typeface="Hannotate TC Bold"/>
              </a:rPr>
              <a:t> </a:t>
            </a:r>
            <a:r>
              <a:rPr lang="en-US" altLang="zh-CN" sz="2400" dirty="0" smtClean="0">
                <a:latin typeface="Hannotate TC Bold"/>
                <a:cs typeface="Hannotate TC Bold"/>
              </a:rPr>
              <a:t>classification</a:t>
            </a:r>
            <a:r>
              <a:rPr lang="zh-CN" altLang="en-US" sz="2400" dirty="0" smtClean="0">
                <a:latin typeface="Hannotate TC Bold"/>
                <a:cs typeface="Hannotate TC Bold"/>
              </a:rPr>
              <a:t> </a:t>
            </a:r>
            <a:r>
              <a:rPr lang="en-US" altLang="zh-CN" sz="2400" dirty="0" smtClean="0">
                <a:latin typeface="Hannotate TC Bold"/>
                <a:cs typeface="Hannotate TC Bold"/>
              </a:rPr>
              <a:t>accuracy</a:t>
            </a:r>
            <a:r>
              <a:rPr lang="zh-CN" altLang="en-US" sz="2400" dirty="0" smtClean="0">
                <a:latin typeface="Hannotate TC Bold"/>
                <a:cs typeface="Hannotate TC Bold"/>
              </a:rPr>
              <a:t> </a:t>
            </a:r>
            <a:r>
              <a:rPr lang="en-US" altLang="zh-CN" sz="2400" dirty="0" smtClean="0">
                <a:latin typeface="Hannotate TC Bold"/>
                <a:cs typeface="Hannotate TC Bold"/>
              </a:rPr>
              <a:t>on</a:t>
            </a:r>
          </a:p>
          <a:p>
            <a:pPr marL="571500" lvl="3" indent="0" algn="l">
              <a:spcBef>
                <a:spcPts val="1200"/>
              </a:spcBef>
            </a:pPr>
            <a:r>
              <a:rPr lang="zh-CN" altLang="zh-CN" sz="2400" dirty="0" smtClean="0">
                <a:latin typeface="Hannotate TC Bold"/>
                <a:cs typeface="Hannotate TC Bold"/>
              </a:rPr>
              <a:t> </a:t>
            </a:r>
            <a:r>
              <a:rPr lang="zh-CN" altLang="en-US" sz="2400" dirty="0" smtClean="0">
                <a:latin typeface="Hannotate TC Bold"/>
                <a:cs typeface="Hannotate TC Bold"/>
              </a:rPr>
              <a:t>      </a:t>
            </a:r>
            <a:r>
              <a:rPr lang="en-US" altLang="zh-CN" sz="2400" dirty="0" smtClean="0">
                <a:latin typeface="Hannotate TC Bold"/>
                <a:cs typeface="Hannotate TC Bold"/>
              </a:rPr>
              <a:t>validation</a:t>
            </a:r>
            <a:r>
              <a:rPr lang="zh-CN" altLang="en-US" sz="2400" dirty="0" smtClean="0">
                <a:latin typeface="Hannotate TC Bold"/>
                <a:cs typeface="Hannotate TC Bold"/>
              </a:rPr>
              <a:t> </a:t>
            </a:r>
            <a:r>
              <a:rPr lang="en-US" altLang="zh-CN" sz="2400" dirty="0" smtClean="0">
                <a:latin typeface="Hannotate TC Bold"/>
                <a:cs typeface="Hannotate TC Bold"/>
              </a:rPr>
              <a:t>data</a:t>
            </a:r>
            <a:r>
              <a:rPr lang="en-US" sz="2800" dirty="0" smtClean="0">
                <a:latin typeface="Hannotate TC Bold"/>
                <a:cs typeface="Hannotate TC Bold"/>
              </a:rPr>
              <a:t> </a:t>
            </a:r>
          </a:p>
          <a:p>
            <a:pPr marL="571500" indent="-571500" algn="l">
              <a:spcBef>
                <a:spcPts val="1200"/>
              </a:spcBef>
              <a:buFont typeface="Arial"/>
              <a:buChar char="•"/>
            </a:pPr>
            <a:endParaRPr lang="en-US" sz="2800" dirty="0" smtClean="0">
              <a:latin typeface="Hannotate TC Bold"/>
              <a:cs typeface="Hannotate TC Bold"/>
            </a:endParaRPr>
          </a:p>
          <a:p>
            <a:pPr marL="571500" indent="-571500" algn="l">
              <a:spcBef>
                <a:spcPts val="1200"/>
              </a:spcBef>
              <a:buFont typeface="Arial"/>
              <a:buChar char="•"/>
            </a:pPr>
            <a:endParaRPr lang="en-US" sz="2800" b="1" dirty="0" smtClean="0">
              <a:solidFill>
                <a:srgbClr val="FF0000"/>
              </a:solidFill>
              <a:latin typeface="Hannotate TC Bold"/>
              <a:cs typeface="Hannotate TC Bold"/>
            </a:endParaRPr>
          </a:p>
          <a:p>
            <a:pPr marL="571500" lvl="5" indent="-571500" algn="l">
              <a:spcBef>
                <a:spcPts val="1200"/>
              </a:spcBef>
              <a:buFont typeface="Arial"/>
              <a:buChar char="•"/>
            </a:pPr>
            <a:endParaRPr lang="en-US" sz="2800" dirty="0" smtClean="0">
              <a:latin typeface="Hannotate TC Bold"/>
              <a:cs typeface="Hannotate TC Bold"/>
            </a:endParaRPr>
          </a:p>
        </p:txBody>
      </p:sp>
      <p:pic>
        <p:nvPicPr>
          <p:cNvPr id="6" name="Picture 5" descr="curve-unsup-dbl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094" y="4220024"/>
            <a:ext cx="4355206" cy="4355206"/>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en-US" smtClean="0"/>
              <a:t>25</a:t>
            </a:fld>
            <a:endParaRPr lang="en-US"/>
          </a:p>
        </p:txBody>
      </p:sp>
    </p:spTree>
    <p:extLst>
      <p:ext uri="{BB962C8B-B14F-4D97-AF65-F5344CB8AC3E}">
        <p14:creationId xmlns:p14="http://schemas.microsoft.com/office/powerpoint/2010/main" val="3417839306"/>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D50202"/>
                </a:solidFill>
              </a:rPr>
              <a:t>Curriculum Learned via MCTS</a:t>
            </a:r>
            <a:endParaRPr lang="en-US" sz="4000" dirty="0">
              <a:solidFill>
                <a:srgbClr val="D50202"/>
              </a:solidFill>
            </a:endParaRPr>
          </a:p>
        </p:txBody>
      </p:sp>
      <p:pic>
        <p:nvPicPr>
          <p:cNvPr id="4" name="Picture 3" descr="seq-dblp-unsu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3711900"/>
            <a:ext cx="4838700" cy="1993900"/>
          </a:xfrm>
          <a:prstGeom prst="rect">
            <a:avLst/>
          </a:prstGeom>
        </p:spPr>
      </p:pic>
      <p:pic>
        <p:nvPicPr>
          <p:cNvPr id="5" name="Picture 4" descr="seq-dblp-s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600" y="3711900"/>
            <a:ext cx="4838700" cy="1981200"/>
          </a:xfrm>
          <a:prstGeom prst="rect">
            <a:avLst/>
          </a:prstGeom>
        </p:spPr>
      </p:pic>
      <p:sp>
        <p:nvSpPr>
          <p:cNvPr id="6" name="TextBox 5"/>
          <p:cNvSpPr txBox="1"/>
          <p:nvPr/>
        </p:nvSpPr>
        <p:spPr>
          <a:xfrm>
            <a:off x="2029136" y="6085147"/>
            <a:ext cx="249381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Hannotate TC Bold"/>
                <a:ea typeface="+mn-ea"/>
                <a:cs typeface="Hannotate TC Bold"/>
                <a:sym typeface="Helvetica Light"/>
              </a:rPr>
              <a:t>Unsupervised</a:t>
            </a:r>
            <a:endParaRPr kumimoji="0" lang="en-US" sz="3600" b="0" i="0" u="none" strike="noStrike" cap="none" spc="0" normalizeH="0" baseline="0" dirty="0">
              <a:ln>
                <a:noFill/>
              </a:ln>
              <a:solidFill>
                <a:srgbClr val="000000"/>
              </a:solidFill>
              <a:effectLst/>
              <a:uFillTx/>
              <a:latin typeface="Hannotate TC Bold"/>
              <a:ea typeface="+mn-ea"/>
              <a:cs typeface="Hannotate TC Bold"/>
              <a:sym typeface="Helvetica Light"/>
            </a:endParaRPr>
          </a:p>
        </p:txBody>
      </p:sp>
      <p:sp>
        <p:nvSpPr>
          <p:cNvPr id="7" name="TextBox 6"/>
          <p:cNvSpPr txBox="1"/>
          <p:nvPr/>
        </p:nvSpPr>
        <p:spPr>
          <a:xfrm>
            <a:off x="8391854" y="6088138"/>
            <a:ext cx="302195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Hannotate TC Bold"/>
                <a:ea typeface="+mn-ea"/>
                <a:cs typeface="Hannotate TC Bold"/>
                <a:sym typeface="Helvetica Light"/>
              </a:rPr>
              <a:t>Semi-supervised</a:t>
            </a:r>
            <a:endParaRPr kumimoji="0" lang="en-US" sz="3200" b="0" i="0" u="none" strike="noStrike" cap="none" spc="0" normalizeH="0" baseline="0" dirty="0">
              <a:ln>
                <a:noFill/>
              </a:ln>
              <a:solidFill>
                <a:srgbClr val="000000"/>
              </a:solidFill>
              <a:effectLst/>
              <a:uFillTx/>
              <a:latin typeface="Hannotate TC Bold"/>
              <a:ea typeface="+mn-ea"/>
              <a:cs typeface="Hannotate TC Bold"/>
              <a:sym typeface="Helvetica Light"/>
            </a:endParaRPr>
          </a:p>
        </p:txBody>
      </p:sp>
      <p:sp>
        <p:nvSpPr>
          <p:cNvPr id="8" name="Rectangle 7"/>
          <p:cNvSpPr/>
          <p:nvPr/>
        </p:nvSpPr>
        <p:spPr>
          <a:xfrm>
            <a:off x="1283983" y="2160010"/>
            <a:ext cx="10481968" cy="1046440"/>
          </a:xfrm>
          <a:prstGeom prst="rect">
            <a:avLst/>
          </a:prstGeom>
        </p:spPr>
        <p:txBody>
          <a:bodyPr wrap="square">
            <a:spAutoFit/>
          </a:bodyPr>
          <a:lstStyle/>
          <a:p>
            <a:pPr marL="571500" indent="-571500" algn="l">
              <a:spcBef>
                <a:spcPts val="1200"/>
              </a:spcBef>
              <a:buFont typeface="Arial"/>
              <a:buChar char="•"/>
            </a:pPr>
            <a:r>
              <a:rPr lang="en-US" sz="2800" dirty="0" smtClean="0">
                <a:latin typeface="Hannotate TC Bold"/>
                <a:cs typeface="Hannotate TC Bold"/>
              </a:rPr>
              <a:t>Results on a paper-star network</a:t>
            </a:r>
          </a:p>
          <a:p>
            <a:pPr marL="571500" indent="572400" algn="l">
              <a:spcBef>
                <a:spcPts val="1200"/>
              </a:spcBef>
              <a:buFont typeface="Arial"/>
              <a:buChar char="•"/>
            </a:pPr>
            <a:r>
              <a:rPr lang="en-US" sz="2400" dirty="0" smtClean="0">
                <a:latin typeface="Hannotate TC Bold"/>
                <a:cs typeface="Hannotate TC Bold"/>
              </a:rPr>
              <a:t>Object: paper, attributes: (authors, citations, words, </a:t>
            </a:r>
            <a:r>
              <a:rPr lang="en-US" sz="2400" dirty="0" smtClean="0">
                <a:solidFill>
                  <a:srgbClr val="0000FF"/>
                </a:solidFill>
                <a:latin typeface="Hannotate TC Bold"/>
                <a:cs typeface="Hannotate TC Bold"/>
              </a:rPr>
              <a:t>labels</a:t>
            </a:r>
            <a:r>
              <a:rPr lang="en-US" sz="2400" dirty="0" smtClean="0">
                <a:latin typeface="Hannotate TC Bold"/>
                <a:cs typeface="Hannotate TC Bold"/>
              </a:rPr>
              <a:t>)</a:t>
            </a:r>
          </a:p>
        </p:txBody>
      </p:sp>
      <p:sp>
        <p:nvSpPr>
          <p:cNvPr id="3" name="Slide Number Placeholder 2"/>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252825188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lang="en-US" dirty="0" smtClean="0"/>
              <a:t>Roadmap</a:t>
            </a:r>
            <a:endParaRPr dirty="0"/>
          </a:p>
        </p:txBody>
      </p:sp>
      <p:sp>
        <p:nvSpPr>
          <p:cNvPr id="330" name="Shape 33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
        <p:nvSpPr>
          <p:cNvPr id="4" name="TextBox 3"/>
          <p:cNvSpPr txBox="1"/>
          <p:nvPr/>
        </p:nvSpPr>
        <p:spPr>
          <a:xfrm>
            <a:off x="72691" y="5336190"/>
            <a:ext cx="437576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dirty="0">
                <a:latin typeface="Hannotate TC Bold"/>
                <a:cs typeface="Hannotate TC Bold"/>
              </a:rPr>
              <a:t>Learning</a:t>
            </a:r>
            <a:r>
              <a:rPr lang="zh-CN" altLang="en-US" sz="2400" dirty="0">
                <a:latin typeface="Hannotate TC Bold"/>
                <a:cs typeface="Hannotate TC Bold"/>
              </a:rPr>
              <a:t> </a:t>
            </a:r>
            <a:r>
              <a:rPr lang="en-US" altLang="zh-CN" sz="2400" dirty="0">
                <a:latin typeface="Hannotate TC Bold"/>
                <a:cs typeface="Hannotate TC Bold"/>
              </a:rPr>
              <a:t>Node</a:t>
            </a:r>
            <a:r>
              <a:rPr lang="zh-CN" altLang="en-US" sz="2400" dirty="0">
                <a:latin typeface="Hannotate TC Bold"/>
                <a:cs typeface="Hannotate TC Bold"/>
              </a:rPr>
              <a:t> </a:t>
            </a:r>
            <a:r>
              <a:rPr lang="en-US" altLang="zh-CN" sz="2400" dirty="0">
                <a:latin typeface="Hannotate TC Bold"/>
                <a:cs typeface="Hannotate TC Bold"/>
              </a:rPr>
              <a:t>Representations</a:t>
            </a:r>
            <a:endParaRPr lang="en-US" sz="2400" dirty="0">
              <a:latin typeface="Hannotate TC Bold"/>
              <a:cs typeface="Hannotate TC Bold"/>
            </a:endParaRPr>
          </a:p>
          <a:p>
            <a:r>
              <a:rPr lang="en-US" sz="2400" dirty="0">
                <a:latin typeface="Hannotate TC Bold"/>
                <a:cs typeface="Hannotate TC Bold"/>
              </a:rPr>
              <a:t>for</a:t>
            </a:r>
            <a:r>
              <a:rPr lang="zh-CN" altLang="en-US" sz="2400" dirty="0">
                <a:latin typeface="Hannotate TC Bold"/>
                <a:cs typeface="Hannotate TC Bold"/>
              </a:rPr>
              <a:t> </a:t>
            </a:r>
            <a:r>
              <a:rPr lang="en-US" sz="2400" dirty="0">
                <a:latin typeface="Hannotate TC Bold"/>
                <a:cs typeface="Hannotate TC Bold"/>
              </a:rPr>
              <a:t>Networks</a:t>
            </a:r>
          </a:p>
        </p:txBody>
      </p:sp>
      <p:sp>
        <p:nvSpPr>
          <p:cNvPr id="9" name="TextBox 8"/>
          <p:cNvSpPr txBox="1"/>
          <p:nvPr/>
        </p:nvSpPr>
        <p:spPr>
          <a:xfrm>
            <a:off x="4935794" y="5520856"/>
            <a:ext cx="35732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Visualizing Networks</a:t>
            </a:r>
            <a:endParaRPr kumimoji="0" lang="en-US" sz="2400" b="0" i="0" u="none" strike="noStrike" cap="none" spc="0" normalizeH="0" baseline="0" dirty="0">
              <a:ln>
                <a:noFill/>
              </a:ln>
              <a:solidFill>
                <a:srgbClr val="000000"/>
              </a:solidFill>
              <a:effectLst/>
              <a:uFillTx/>
              <a:latin typeface="Hannotate TC Bold"/>
              <a:ea typeface="+mn-ea"/>
              <a:cs typeface="Hannotate TC Bold"/>
              <a:sym typeface="Helvetica Light"/>
            </a:endParaRPr>
          </a:p>
        </p:txBody>
      </p:sp>
      <p:sp>
        <p:nvSpPr>
          <p:cNvPr id="10" name="TextBox 9"/>
          <p:cNvSpPr txBox="1"/>
          <p:nvPr/>
        </p:nvSpPr>
        <p:spPr>
          <a:xfrm>
            <a:off x="9402099" y="5520856"/>
            <a:ext cx="165931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smtClean="0">
                <a:latin typeface="Hannotate TC Bold"/>
                <a:cs typeface="Hannotate TC Bold"/>
              </a:rPr>
              <a:t>Future Plan</a:t>
            </a:r>
            <a:endParaRPr kumimoji="0" lang="en-US" sz="2400" b="0" i="0" u="none" strike="noStrike" cap="none" spc="0" normalizeH="0" baseline="0" dirty="0">
              <a:ln>
                <a:noFill/>
              </a:ln>
              <a:solidFill>
                <a:srgbClr val="000000"/>
              </a:solidFill>
              <a:effectLst/>
              <a:uFillTx/>
              <a:latin typeface="Hannotate TC Bold"/>
              <a:cs typeface="Hannotate TC Bold"/>
              <a:sym typeface="Helvetica Light"/>
            </a:endParaRPr>
          </a:p>
        </p:txBody>
      </p:sp>
      <p:pic>
        <p:nvPicPr>
          <p:cNvPr id="8" name="pasted-image.pdf"/>
          <p:cNvPicPr>
            <a:picLocks noChangeAspect="1"/>
          </p:cNvPicPr>
          <p:nvPr/>
        </p:nvPicPr>
        <p:blipFill>
          <a:blip r:embed="rId3">
            <a:extLst/>
          </a:blip>
          <a:stretch>
            <a:fillRect/>
          </a:stretch>
        </p:blipFill>
        <p:spPr>
          <a:xfrm>
            <a:off x="5197235" y="2881671"/>
            <a:ext cx="2920651" cy="2624571"/>
          </a:xfrm>
          <a:prstGeom prst="rect">
            <a:avLst/>
          </a:prstGeom>
          <a:ln w="12700">
            <a:miter lim="400000"/>
          </a:ln>
        </p:spPr>
      </p:pic>
      <p:grpSp>
        <p:nvGrpSpPr>
          <p:cNvPr id="3" name="Group 2"/>
          <p:cNvGrpSpPr/>
          <p:nvPr/>
        </p:nvGrpSpPr>
        <p:grpSpPr>
          <a:xfrm>
            <a:off x="673276" y="3541067"/>
            <a:ext cx="3909787" cy="1099516"/>
            <a:chOff x="386906" y="3541067"/>
            <a:chExt cx="3909787" cy="1099516"/>
          </a:xfrm>
        </p:grpSpPr>
        <p:pic>
          <p:nvPicPr>
            <p:cNvPr id="11" name="pasted-image.pdf"/>
            <p:cNvPicPr>
              <a:picLocks noChangeAspect="1"/>
            </p:cNvPicPr>
            <p:nvPr/>
          </p:nvPicPr>
          <p:blipFill>
            <a:blip r:embed="rId4">
              <a:extLst/>
            </a:blip>
            <a:stretch>
              <a:fillRect/>
            </a:stretch>
          </p:blipFill>
          <p:spPr>
            <a:xfrm>
              <a:off x="2129078" y="3541067"/>
              <a:ext cx="2167615" cy="1099516"/>
            </a:xfrm>
            <a:prstGeom prst="rect">
              <a:avLst/>
            </a:prstGeom>
            <a:ln w="12700">
              <a:miter lim="400000"/>
            </a:ln>
          </p:spPr>
        </p:pic>
        <p:sp>
          <p:nvSpPr>
            <p:cNvPr id="12" name="Shape 323"/>
            <p:cNvSpPr/>
            <p:nvPr/>
          </p:nvSpPr>
          <p:spPr>
            <a:xfrm>
              <a:off x="1931602" y="3680496"/>
              <a:ext cx="209927" cy="776818"/>
            </a:xfrm>
            <a:prstGeom prst="rightArrow">
              <a:avLst>
                <a:gd name="adj1" fmla="val 32000"/>
                <a:gd name="adj2" fmla="val 75112"/>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pic>
          <p:nvPicPr>
            <p:cNvPr id="13" name="pasted-image.pdf"/>
            <p:cNvPicPr>
              <a:picLocks noChangeAspect="1"/>
            </p:cNvPicPr>
            <p:nvPr/>
          </p:nvPicPr>
          <p:blipFill>
            <a:blip r:embed="rId6">
              <a:extLst/>
            </a:blip>
            <a:stretch>
              <a:fillRect/>
            </a:stretch>
          </p:blipFill>
          <p:spPr>
            <a:xfrm>
              <a:off x="386906" y="3541067"/>
              <a:ext cx="1420185" cy="1099516"/>
            </a:xfrm>
            <a:prstGeom prst="rect">
              <a:avLst/>
            </a:prstGeom>
            <a:ln w="12700">
              <a:miter lim="400000"/>
            </a:ln>
          </p:spPr>
        </p:pic>
      </p:grpSp>
      <p:pic>
        <p:nvPicPr>
          <p:cNvPr id="5" name="Picture 4"/>
          <p:cNvPicPr>
            <a:picLocks noChangeAspect="1"/>
          </p:cNvPicPr>
          <p:nvPr/>
        </p:nvPicPr>
        <p:blipFill>
          <a:blip r:embed="rId7"/>
          <a:stretch>
            <a:fillRect/>
          </a:stretch>
        </p:blipFill>
        <p:spPr>
          <a:xfrm>
            <a:off x="9495527" y="3262093"/>
            <a:ext cx="2145034" cy="1606705"/>
          </a:xfrm>
          <a:prstGeom prst="rect">
            <a:avLst/>
          </a:prstGeom>
        </p:spPr>
      </p:pic>
      <p:sp>
        <p:nvSpPr>
          <p:cNvPr id="15" name="Rectangle 14"/>
          <p:cNvSpPr/>
          <p:nvPr/>
        </p:nvSpPr>
        <p:spPr>
          <a:xfrm>
            <a:off x="4583063" y="2907133"/>
            <a:ext cx="4047681" cy="3275998"/>
          </a:xfrm>
          <a:prstGeom prst="rect">
            <a:avLst/>
          </a:prstGeom>
          <a:noFill/>
          <a:ln w="127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5792550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lang="en-US" dirty="0" smtClean="0">
                <a:solidFill>
                  <a:srgbClr val="D50202"/>
                </a:solidFill>
              </a:rPr>
              <a:t>Visualizing Networks and High-dimensional Data</a:t>
            </a:r>
            <a:endParaRPr dirty="0">
              <a:solidFill>
                <a:srgbClr val="D50202"/>
              </a:solidFill>
            </a:endParaRPr>
          </a:p>
        </p:txBody>
      </p:sp>
      <p:sp>
        <p:nvSpPr>
          <p:cNvPr id="320" name="Shape 32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grpSp>
        <p:nvGrpSpPr>
          <p:cNvPr id="5" name="Group 4"/>
          <p:cNvGrpSpPr/>
          <p:nvPr/>
        </p:nvGrpSpPr>
        <p:grpSpPr>
          <a:xfrm>
            <a:off x="4833968" y="3177826"/>
            <a:ext cx="2282238" cy="2062523"/>
            <a:chOff x="4234983" y="735777"/>
            <a:chExt cx="2282238" cy="2062523"/>
          </a:xfrm>
        </p:grpSpPr>
        <p:sp>
          <p:nvSpPr>
            <p:cNvPr id="6" name="Flowchart: Connector 51"/>
            <p:cNvSpPr/>
            <p:nvPr/>
          </p:nvSpPr>
          <p:spPr>
            <a:xfrm>
              <a:off x="4914799" y="735777"/>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52"/>
            <p:cNvSpPr/>
            <p:nvPr/>
          </p:nvSpPr>
          <p:spPr>
            <a:xfrm>
              <a:off x="4633297" y="91646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53"/>
            <p:cNvSpPr/>
            <p:nvPr/>
          </p:nvSpPr>
          <p:spPr>
            <a:xfrm>
              <a:off x="5222810" y="902420"/>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54"/>
            <p:cNvSpPr/>
            <p:nvPr/>
          </p:nvSpPr>
          <p:spPr>
            <a:xfrm>
              <a:off x="4933576" y="105362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6" idx="4"/>
              <a:endCxn id="9" idx="0"/>
            </p:cNvCxnSpPr>
            <p:nvPr/>
          </p:nvCxnSpPr>
          <p:spPr>
            <a:xfrm>
              <a:off x="4983379" y="872937"/>
              <a:ext cx="18777" cy="180686"/>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8" idx="3"/>
              <a:endCxn id="9" idx="6"/>
            </p:cNvCxnSpPr>
            <p:nvPr/>
          </p:nvCxnSpPr>
          <p:spPr>
            <a:xfrm flipH="1">
              <a:off x="5070736" y="1019493"/>
              <a:ext cx="172161" cy="10271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7" idx="5"/>
              <a:endCxn id="9" idx="2"/>
            </p:cNvCxnSpPr>
            <p:nvPr/>
          </p:nvCxnSpPr>
          <p:spPr>
            <a:xfrm>
              <a:off x="4750370" y="1033536"/>
              <a:ext cx="183206" cy="88667"/>
            </a:xfrm>
            <a:prstGeom prst="line">
              <a:avLst/>
            </a:prstGeom>
          </p:spPr>
          <p:style>
            <a:lnRef idx="1">
              <a:schemeClr val="dk1"/>
            </a:lnRef>
            <a:fillRef idx="0">
              <a:schemeClr val="dk1"/>
            </a:fillRef>
            <a:effectRef idx="0">
              <a:schemeClr val="dk1"/>
            </a:effectRef>
            <a:fontRef idx="minor">
              <a:schemeClr val="tx1"/>
            </a:fontRef>
          </p:style>
        </p:cxnSp>
        <p:sp>
          <p:nvSpPr>
            <p:cNvPr id="13" name="Flowchart: Connector 58"/>
            <p:cNvSpPr/>
            <p:nvPr/>
          </p:nvSpPr>
          <p:spPr>
            <a:xfrm>
              <a:off x="5299298" y="1606375"/>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59"/>
            <p:cNvSpPr/>
            <p:nvPr/>
          </p:nvSpPr>
          <p:spPr>
            <a:xfrm>
              <a:off x="4234983" y="171608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60"/>
            <p:cNvSpPr/>
            <p:nvPr/>
          </p:nvSpPr>
          <p:spPr>
            <a:xfrm>
              <a:off x="4696483" y="2205161"/>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1"/>
            <p:cNvSpPr/>
            <p:nvPr/>
          </p:nvSpPr>
          <p:spPr>
            <a:xfrm>
              <a:off x="4632544" y="1827735"/>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62"/>
            <p:cNvSpPr/>
            <p:nvPr/>
          </p:nvSpPr>
          <p:spPr>
            <a:xfrm>
              <a:off x="4312388" y="2097286"/>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372143" y="1792614"/>
              <a:ext cx="260401" cy="87799"/>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a:stCxn id="16" idx="3"/>
              <a:endCxn id="17" idx="7"/>
            </p:cNvCxnSpPr>
            <p:nvPr/>
          </p:nvCxnSpPr>
          <p:spPr>
            <a:xfrm flipH="1">
              <a:off x="4429461" y="1944808"/>
              <a:ext cx="223170" cy="17256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15" idx="0"/>
              <a:endCxn id="16" idx="4"/>
            </p:cNvCxnSpPr>
            <p:nvPr/>
          </p:nvCxnSpPr>
          <p:spPr>
            <a:xfrm flipH="1" flipV="1">
              <a:off x="4701124" y="1964895"/>
              <a:ext cx="63939" cy="240266"/>
            </a:xfrm>
            <a:prstGeom prst="line">
              <a:avLst/>
            </a:prstGeom>
          </p:spPr>
          <p:style>
            <a:lnRef idx="1">
              <a:schemeClr val="dk1"/>
            </a:lnRef>
            <a:fillRef idx="0">
              <a:schemeClr val="dk1"/>
            </a:fillRef>
            <a:effectRef idx="0">
              <a:schemeClr val="dk1"/>
            </a:effectRef>
            <a:fontRef idx="minor">
              <a:schemeClr val="tx1"/>
            </a:fontRef>
          </p:style>
        </p:cxnSp>
        <p:sp>
          <p:nvSpPr>
            <p:cNvPr id="21" name="Flowchart: Connector 66"/>
            <p:cNvSpPr/>
            <p:nvPr/>
          </p:nvSpPr>
          <p:spPr>
            <a:xfrm>
              <a:off x="5217715" y="2240182"/>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67"/>
            <p:cNvSpPr/>
            <p:nvPr/>
          </p:nvSpPr>
          <p:spPr>
            <a:xfrm>
              <a:off x="4915331" y="251602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68"/>
            <p:cNvSpPr/>
            <p:nvPr/>
          </p:nvSpPr>
          <p:spPr>
            <a:xfrm>
              <a:off x="5569025" y="255004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69"/>
            <p:cNvSpPr/>
            <p:nvPr/>
          </p:nvSpPr>
          <p:spPr>
            <a:xfrm>
              <a:off x="5199708" y="2661140"/>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1" idx="3"/>
              <a:endCxn id="22" idx="0"/>
            </p:cNvCxnSpPr>
            <p:nvPr/>
          </p:nvCxnSpPr>
          <p:spPr>
            <a:xfrm flipH="1">
              <a:off x="4983911" y="2357255"/>
              <a:ext cx="253891" cy="15877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stCxn id="23" idx="1"/>
              <a:endCxn id="21" idx="5"/>
            </p:cNvCxnSpPr>
            <p:nvPr/>
          </p:nvCxnSpPr>
          <p:spPr>
            <a:xfrm flipH="1" flipV="1">
              <a:off x="5334788" y="2357255"/>
              <a:ext cx="254324" cy="21288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21" idx="4"/>
              <a:endCxn id="24" idx="0"/>
            </p:cNvCxnSpPr>
            <p:nvPr/>
          </p:nvCxnSpPr>
          <p:spPr>
            <a:xfrm flipH="1">
              <a:off x="5268288" y="2377342"/>
              <a:ext cx="18007" cy="283798"/>
            </a:xfrm>
            <a:prstGeom prst="line">
              <a:avLst/>
            </a:prstGeom>
          </p:spPr>
          <p:style>
            <a:lnRef idx="1">
              <a:schemeClr val="dk1"/>
            </a:lnRef>
            <a:fillRef idx="0">
              <a:schemeClr val="dk1"/>
            </a:fillRef>
            <a:effectRef idx="0">
              <a:schemeClr val="dk1"/>
            </a:effectRef>
            <a:fontRef idx="minor">
              <a:schemeClr val="tx1"/>
            </a:fontRef>
          </p:style>
        </p:cxnSp>
        <p:sp>
          <p:nvSpPr>
            <p:cNvPr id="28" name="Flowchart: Connector 73"/>
            <p:cNvSpPr/>
            <p:nvPr/>
          </p:nvSpPr>
          <p:spPr>
            <a:xfrm>
              <a:off x="4724151" y="1252351"/>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stCxn id="9" idx="3"/>
              <a:endCxn id="28" idx="7"/>
            </p:cNvCxnSpPr>
            <p:nvPr/>
          </p:nvCxnSpPr>
          <p:spPr>
            <a:xfrm flipH="1">
              <a:off x="4841224" y="1170696"/>
              <a:ext cx="112439" cy="101742"/>
            </a:xfrm>
            <a:prstGeom prst="line">
              <a:avLst/>
            </a:prstGeom>
          </p:spPr>
          <p:style>
            <a:lnRef idx="1">
              <a:schemeClr val="dk1"/>
            </a:lnRef>
            <a:fillRef idx="0">
              <a:schemeClr val="dk1"/>
            </a:fillRef>
            <a:effectRef idx="0">
              <a:schemeClr val="dk1"/>
            </a:effectRef>
            <a:fontRef idx="minor">
              <a:schemeClr val="tx1"/>
            </a:fontRef>
          </p:style>
        </p:cxnSp>
        <p:sp>
          <p:nvSpPr>
            <p:cNvPr id="30" name="Flowchart: Connector 75"/>
            <p:cNvSpPr/>
            <p:nvPr/>
          </p:nvSpPr>
          <p:spPr>
            <a:xfrm>
              <a:off x="5822579" y="83251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76"/>
            <p:cNvSpPr/>
            <p:nvPr/>
          </p:nvSpPr>
          <p:spPr>
            <a:xfrm>
              <a:off x="5541077" y="101319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77"/>
            <p:cNvSpPr/>
            <p:nvPr/>
          </p:nvSpPr>
          <p:spPr>
            <a:xfrm>
              <a:off x="6130590" y="999156"/>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78"/>
            <p:cNvSpPr/>
            <p:nvPr/>
          </p:nvSpPr>
          <p:spPr>
            <a:xfrm>
              <a:off x="5841356" y="115035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0" idx="4"/>
              <a:endCxn id="33" idx="0"/>
            </p:cNvCxnSpPr>
            <p:nvPr/>
          </p:nvCxnSpPr>
          <p:spPr>
            <a:xfrm>
              <a:off x="5891159" y="969673"/>
              <a:ext cx="18777" cy="18068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32" idx="3"/>
              <a:endCxn id="33" idx="6"/>
            </p:cNvCxnSpPr>
            <p:nvPr/>
          </p:nvCxnSpPr>
          <p:spPr>
            <a:xfrm flipH="1">
              <a:off x="5978516" y="1116229"/>
              <a:ext cx="172161" cy="10271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a:stCxn id="31" idx="5"/>
              <a:endCxn id="33" idx="2"/>
            </p:cNvCxnSpPr>
            <p:nvPr/>
          </p:nvCxnSpPr>
          <p:spPr>
            <a:xfrm>
              <a:off x="5658150" y="1130272"/>
              <a:ext cx="183206" cy="88667"/>
            </a:xfrm>
            <a:prstGeom prst="line">
              <a:avLst/>
            </a:prstGeom>
          </p:spPr>
          <p:style>
            <a:lnRef idx="1">
              <a:schemeClr val="dk1"/>
            </a:lnRef>
            <a:fillRef idx="0">
              <a:schemeClr val="dk1"/>
            </a:fillRef>
            <a:effectRef idx="0">
              <a:schemeClr val="dk1"/>
            </a:effectRef>
            <a:fontRef idx="minor">
              <a:schemeClr val="tx1"/>
            </a:fontRef>
          </p:style>
        </p:cxnSp>
        <p:sp>
          <p:nvSpPr>
            <p:cNvPr id="37" name="Flowchart: Connector 82"/>
            <p:cNvSpPr/>
            <p:nvPr/>
          </p:nvSpPr>
          <p:spPr>
            <a:xfrm>
              <a:off x="6121224" y="1407254"/>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3" idx="5"/>
              <a:endCxn id="37" idx="1"/>
            </p:cNvCxnSpPr>
            <p:nvPr/>
          </p:nvCxnSpPr>
          <p:spPr>
            <a:xfrm>
              <a:off x="5958429" y="1267432"/>
              <a:ext cx="182882" cy="159909"/>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stCxn id="9" idx="5"/>
              <a:endCxn id="13" idx="1"/>
            </p:cNvCxnSpPr>
            <p:nvPr/>
          </p:nvCxnSpPr>
          <p:spPr>
            <a:xfrm>
              <a:off x="5050649" y="1170696"/>
              <a:ext cx="268736" cy="45576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13" idx="2"/>
              <a:endCxn id="16" idx="7"/>
            </p:cNvCxnSpPr>
            <p:nvPr/>
          </p:nvCxnSpPr>
          <p:spPr>
            <a:xfrm flipH="1">
              <a:off x="4749617" y="1674955"/>
              <a:ext cx="549681" cy="17286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stCxn id="21" idx="0"/>
              <a:endCxn id="13" idx="3"/>
            </p:cNvCxnSpPr>
            <p:nvPr/>
          </p:nvCxnSpPr>
          <p:spPr>
            <a:xfrm flipV="1">
              <a:off x="5286295" y="1723448"/>
              <a:ext cx="33090" cy="5167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a:stCxn id="33" idx="3"/>
              <a:endCxn id="13" idx="7"/>
            </p:cNvCxnSpPr>
            <p:nvPr/>
          </p:nvCxnSpPr>
          <p:spPr>
            <a:xfrm flipH="1">
              <a:off x="5416371" y="1267432"/>
              <a:ext cx="445072" cy="359030"/>
            </a:xfrm>
            <a:prstGeom prst="line">
              <a:avLst/>
            </a:prstGeom>
          </p:spPr>
          <p:style>
            <a:lnRef idx="1">
              <a:schemeClr val="dk1"/>
            </a:lnRef>
            <a:fillRef idx="0">
              <a:schemeClr val="dk1"/>
            </a:fillRef>
            <a:effectRef idx="0">
              <a:schemeClr val="dk1"/>
            </a:effectRef>
            <a:fontRef idx="minor">
              <a:schemeClr val="tx1"/>
            </a:fontRef>
          </p:style>
        </p:cxnSp>
        <p:sp>
          <p:nvSpPr>
            <p:cNvPr id="43" name="Flowchart: Connector 88"/>
            <p:cNvSpPr/>
            <p:nvPr/>
          </p:nvSpPr>
          <p:spPr>
            <a:xfrm>
              <a:off x="5631307" y="2211057"/>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1" idx="6"/>
              <a:endCxn id="43" idx="2"/>
            </p:cNvCxnSpPr>
            <p:nvPr/>
          </p:nvCxnSpPr>
          <p:spPr>
            <a:xfrm flipV="1">
              <a:off x="5354875" y="2279637"/>
              <a:ext cx="276432" cy="29125"/>
            </a:xfrm>
            <a:prstGeom prst="line">
              <a:avLst/>
            </a:prstGeom>
          </p:spPr>
          <p:style>
            <a:lnRef idx="1">
              <a:schemeClr val="dk1"/>
            </a:lnRef>
            <a:fillRef idx="0">
              <a:schemeClr val="dk1"/>
            </a:fillRef>
            <a:effectRef idx="0">
              <a:schemeClr val="dk1"/>
            </a:effectRef>
            <a:fontRef idx="minor">
              <a:schemeClr val="tx1"/>
            </a:fontRef>
          </p:style>
        </p:cxnSp>
        <p:sp>
          <p:nvSpPr>
            <p:cNvPr id="45" name="Flowchart: Connector 90"/>
            <p:cNvSpPr/>
            <p:nvPr/>
          </p:nvSpPr>
          <p:spPr>
            <a:xfrm>
              <a:off x="5966469" y="1931406"/>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91"/>
            <p:cNvSpPr/>
            <p:nvPr/>
          </p:nvSpPr>
          <p:spPr>
            <a:xfrm>
              <a:off x="6213778" y="1625910"/>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92"/>
            <p:cNvSpPr/>
            <p:nvPr/>
          </p:nvSpPr>
          <p:spPr>
            <a:xfrm>
              <a:off x="6325730" y="220946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93"/>
            <p:cNvSpPr/>
            <p:nvPr/>
          </p:nvSpPr>
          <p:spPr>
            <a:xfrm>
              <a:off x="6035923" y="2352364"/>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a:stCxn id="46" idx="3"/>
              <a:endCxn id="45" idx="7"/>
            </p:cNvCxnSpPr>
            <p:nvPr/>
          </p:nvCxnSpPr>
          <p:spPr>
            <a:xfrm flipH="1">
              <a:off x="6083542" y="1742983"/>
              <a:ext cx="150323" cy="20851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stCxn id="47" idx="1"/>
              <a:endCxn id="45" idx="5"/>
            </p:cNvCxnSpPr>
            <p:nvPr/>
          </p:nvCxnSpPr>
          <p:spPr>
            <a:xfrm flipH="1" flipV="1">
              <a:off x="6083542" y="2048479"/>
              <a:ext cx="262275" cy="181077"/>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a:stCxn id="45" idx="4"/>
              <a:endCxn id="48" idx="0"/>
            </p:cNvCxnSpPr>
            <p:nvPr/>
          </p:nvCxnSpPr>
          <p:spPr>
            <a:xfrm>
              <a:off x="6035049" y="2068566"/>
              <a:ext cx="69454" cy="283798"/>
            </a:xfrm>
            <a:prstGeom prst="line">
              <a:avLst/>
            </a:prstGeom>
          </p:spPr>
          <p:style>
            <a:lnRef idx="1">
              <a:schemeClr val="dk1"/>
            </a:lnRef>
            <a:fillRef idx="0">
              <a:schemeClr val="dk1"/>
            </a:fillRef>
            <a:effectRef idx="0">
              <a:schemeClr val="dk1"/>
            </a:effectRef>
            <a:fontRef idx="minor">
              <a:schemeClr val="tx1"/>
            </a:fontRef>
          </p:style>
        </p:cxnSp>
        <p:sp>
          <p:nvSpPr>
            <p:cNvPr id="52" name="Flowchart: Connector 97"/>
            <p:cNvSpPr/>
            <p:nvPr/>
          </p:nvSpPr>
          <p:spPr>
            <a:xfrm>
              <a:off x="6380061" y="1902281"/>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stCxn id="45" idx="6"/>
              <a:endCxn id="52" idx="2"/>
            </p:cNvCxnSpPr>
            <p:nvPr/>
          </p:nvCxnSpPr>
          <p:spPr>
            <a:xfrm flipV="1">
              <a:off x="6103629" y="1970861"/>
              <a:ext cx="276432" cy="29125"/>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a:stCxn id="45" idx="1"/>
              <a:endCxn id="13" idx="5"/>
            </p:cNvCxnSpPr>
            <p:nvPr/>
          </p:nvCxnSpPr>
          <p:spPr>
            <a:xfrm flipH="1" flipV="1">
              <a:off x="5416371" y="1723448"/>
              <a:ext cx="570185" cy="228045"/>
            </a:xfrm>
            <a:prstGeom prst="line">
              <a:avLst/>
            </a:prstGeom>
          </p:spPr>
          <p:style>
            <a:lnRef idx="1">
              <a:schemeClr val="dk1"/>
            </a:lnRef>
            <a:fillRef idx="0">
              <a:schemeClr val="dk1"/>
            </a:fillRef>
            <a:effectRef idx="0">
              <a:schemeClr val="dk1"/>
            </a:effectRef>
            <a:fontRef idx="minor">
              <a:schemeClr val="tx1"/>
            </a:fontRef>
          </p:style>
        </p:cxnSp>
        <p:sp>
          <p:nvSpPr>
            <p:cNvPr id="55" name="Flowchart: Connector 100"/>
            <p:cNvSpPr/>
            <p:nvPr/>
          </p:nvSpPr>
          <p:spPr>
            <a:xfrm>
              <a:off x="4477573" y="1473648"/>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a:stCxn id="55" idx="5"/>
              <a:endCxn id="16" idx="0"/>
            </p:cNvCxnSpPr>
            <p:nvPr/>
          </p:nvCxnSpPr>
          <p:spPr>
            <a:xfrm>
              <a:off x="4594646" y="1590721"/>
              <a:ext cx="106478" cy="237014"/>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4833831" y="1231325"/>
              <a:ext cx="401072" cy="419834"/>
            </a:xfrm>
            <a:prstGeom prst="rect">
              <a:avLst/>
            </a:prstGeom>
            <a:noFill/>
          </p:spPr>
          <p:txBody>
            <a:bodyPr wrap="none" rtlCol="0">
              <a:spAutoFit/>
            </a:bodyPr>
            <a:lstStyle/>
            <a:p>
              <a:r>
                <a:rPr lang="en-US" dirty="0"/>
                <a:t>….</a:t>
              </a:r>
            </a:p>
          </p:txBody>
        </p:sp>
        <p:cxnSp>
          <p:nvCxnSpPr>
            <p:cNvPr id="58" name="Straight Connector 57"/>
            <p:cNvCxnSpPr>
              <a:stCxn id="9" idx="4"/>
            </p:cNvCxnSpPr>
            <p:nvPr/>
          </p:nvCxnSpPr>
          <p:spPr>
            <a:xfrm>
              <a:off x="5002156" y="1190783"/>
              <a:ext cx="15821" cy="207796"/>
            </a:xfrm>
            <a:prstGeom prst="line">
              <a:avLst/>
            </a:prstGeom>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5734107" y="1336520"/>
              <a:ext cx="401072" cy="419834"/>
            </a:xfrm>
            <a:prstGeom prst="rect">
              <a:avLst/>
            </a:prstGeom>
            <a:noFill/>
          </p:spPr>
          <p:txBody>
            <a:bodyPr wrap="none" rtlCol="0">
              <a:spAutoFit/>
            </a:bodyPr>
            <a:lstStyle/>
            <a:p>
              <a:r>
                <a:rPr lang="en-US" dirty="0"/>
                <a:t>….</a:t>
              </a:r>
            </a:p>
          </p:txBody>
        </p:sp>
        <p:cxnSp>
          <p:nvCxnSpPr>
            <p:cNvPr id="60" name="Straight Connector 59"/>
            <p:cNvCxnSpPr/>
            <p:nvPr/>
          </p:nvCxnSpPr>
          <p:spPr>
            <a:xfrm>
              <a:off x="5902432" y="1295978"/>
              <a:ext cx="15821" cy="207796"/>
            </a:xfrm>
            <a:prstGeom prst="line">
              <a:avLst/>
            </a:prstGeom>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5643827" y="2173817"/>
              <a:ext cx="401072" cy="419834"/>
            </a:xfrm>
            <a:prstGeom prst="rect">
              <a:avLst/>
            </a:prstGeom>
            <a:noFill/>
          </p:spPr>
          <p:txBody>
            <a:bodyPr wrap="none" rtlCol="0">
              <a:spAutoFit/>
            </a:bodyPr>
            <a:lstStyle/>
            <a:p>
              <a:r>
                <a:rPr lang="en-US" dirty="0"/>
                <a:t>….</a:t>
              </a:r>
            </a:p>
          </p:txBody>
        </p:sp>
        <p:cxnSp>
          <p:nvCxnSpPr>
            <p:cNvPr id="62" name="Straight Connector 61"/>
            <p:cNvCxnSpPr>
              <a:stCxn id="45" idx="3"/>
            </p:cNvCxnSpPr>
            <p:nvPr/>
          </p:nvCxnSpPr>
          <p:spPr>
            <a:xfrm flipH="1">
              <a:off x="5881671" y="2048479"/>
              <a:ext cx="104885" cy="273894"/>
            </a:xfrm>
            <a:prstGeom prst="line">
              <a:avLst/>
            </a:prstGeom>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4795689" y="1922487"/>
              <a:ext cx="401072" cy="419834"/>
            </a:xfrm>
            <a:prstGeom prst="rect">
              <a:avLst/>
            </a:prstGeom>
            <a:noFill/>
          </p:spPr>
          <p:txBody>
            <a:bodyPr wrap="none" rtlCol="0">
              <a:spAutoFit/>
            </a:bodyPr>
            <a:lstStyle/>
            <a:p>
              <a:r>
                <a:rPr lang="en-US" dirty="0"/>
                <a:t>….</a:t>
              </a:r>
            </a:p>
          </p:txBody>
        </p:sp>
        <p:cxnSp>
          <p:nvCxnSpPr>
            <p:cNvPr id="64" name="Straight Connector 63"/>
            <p:cNvCxnSpPr/>
            <p:nvPr/>
          </p:nvCxnSpPr>
          <p:spPr>
            <a:xfrm>
              <a:off x="4751277" y="1936457"/>
              <a:ext cx="232102" cy="180916"/>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5001283" y="2229556"/>
              <a:ext cx="174034" cy="44185"/>
            </a:xfrm>
            <a:prstGeom prst="line">
              <a:avLst/>
            </a:prstGeom>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5432106" y="1870474"/>
              <a:ext cx="401072" cy="419834"/>
            </a:xfrm>
            <a:prstGeom prst="rect">
              <a:avLst/>
            </a:prstGeom>
            <a:noFill/>
          </p:spPr>
          <p:txBody>
            <a:bodyPr wrap="none" rtlCol="0">
              <a:spAutoFit/>
            </a:bodyPr>
            <a:lstStyle/>
            <a:p>
              <a:r>
                <a:rPr lang="en-US" dirty="0"/>
                <a:t>….</a:t>
              </a:r>
            </a:p>
          </p:txBody>
        </p:sp>
        <p:cxnSp>
          <p:nvCxnSpPr>
            <p:cNvPr id="67" name="Straight Connector 66"/>
            <p:cNvCxnSpPr>
              <a:stCxn id="13" idx="4"/>
            </p:cNvCxnSpPr>
            <p:nvPr/>
          </p:nvCxnSpPr>
          <p:spPr>
            <a:xfrm>
              <a:off x="5367878" y="1743535"/>
              <a:ext cx="198816" cy="2833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a:stCxn id="31" idx="2"/>
              <a:endCxn id="9" idx="6"/>
            </p:cNvCxnSpPr>
            <p:nvPr/>
          </p:nvCxnSpPr>
          <p:spPr>
            <a:xfrm flipH="1">
              <a:off x="5070736" y="1081779"/>
              <a:ext cx="470341" cy="4042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a:stCxn id="45" idx="3"/>
            </p:cNvCxnSpPr>
            <p:nvPr/>
          </p:nvCxnSpPr>
          <p:spPr>
            <a:xfrm flipH="1">
              <a:off x="5747474" y="2048479"/>
              <a:ext cx="239082" cy="181077"/>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p:cNvGrpSpPr/>
          <p:nvPr/>
        </p:nvGrpSpPr>
        <p:grpSpPr>
          <a:xfrm>
            <a:off x="9004401" y="3029907"/>
            <a:ext cx="2422745" cy="2075327"/>
            <a:chOff x="7660307" y="893789"/>
            <a:chExt cx="2422745" cy="2075327"/>
          </a:xfrm>
        </p:grpSpPr>
        <p:sp>
          <p:nvSpPr>
            <p:cNvPr id="71" name="Flowchart: Connector 116"/>
            <p:cNvSpPr/>
            <p:nvPr/>
          </p:nvSpPr>
          <p:spPr>
            <a:xfrm>
              <a:off x="8403314" y="97530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117"/>
            <p:cNvSpPr/>
            <p:nvPr/>
          </p:nvSpPr>
          <p:spPr>
            <a:xfrm>
              <a:off x="8636575" y="9295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118"/>
            <p:cNvSpPr/>
            <p:nvPr/>
          </p:nvSpPr>
          <p:spPr>
            <a:xfrm>
              <a:off x="8545136" y="103789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119"/>
            <p:cNvSpPr/>
            <p:nvPr/>
          </p:nvSpPr>
          <p:spPr>
            <a:xfrm>
              <a:off x="8527345" y="8937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120"/>
            <p:cNvSpPr/>
            <p:nvPr/>
          </p:nvSpPr>
          <p:spPr>
            <a:xfrm>
              <a:off x="8679745" y="10461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121"/>
            <p:cNvSpPr/>
            <p:nvPr/>
          </p:nvSpPr>
          <p:spPr>
            <a:xfrm>
              <a:off x="8497527" y="119036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122"/>
            <p:cNvSpPr/>
            <p:nvPr/>
          </p:nvSpPr>
          <p:spPr>
            <a:xfrm>
              <a:off x="8832145" y="11985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123"/>
            <p:cNvSpPr/>
            <p:nvPr/>
          </p:nvSpPr>
          <p:spPr>
            <a:xfrm>
              <a:off x="8219548" y="10607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124"/>
            <p:cNvSpPr/>
            <p:nvPr/>
          </p:nvSpPr>
          <p:spPr>
            <a:xfrm>
              <a:off x="8371948" y="12131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125"/>
            <p:cNvSpPr/>
            <p:nvPr/>
          </p:nvSpPr>
          <p:spPr>
            <a:xfrm>
              <a:off x="8524348" y="13655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126"/>
            <p:cNvSpPr/>
            <p:nvPr/>
          </p:nvSpPr>
          <p:spPr>
            <a:xfrm>
              <a:off x="8645406" y="1198590"/>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127"/>
            <p:cNvSpPr/>
            <p:nvPr/>
          </p:nvSpPr>
          <p:spPr>
            <a:xfrm>
              <a:off x="8676748" y="136688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128"/>
            <p:cNvSpPr/>
            <p:nvPr/>
          </p:nvSpPr>
          <p:spPr>
            <a:xfrm>
              <a:off x="8845050" y="10103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129"/>
            <p:cNvSpPr/>
            <p:nvPr/>
          </p:nvSpPr>
          <p:spPr>
            <a:xfrm>
              <a:off x="8380788" y="111180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130"/>
            <p:cNvSpPr/>
            <p:nvPr/>
          </p:nvSpPr>
          <p:spPr>
            <a:xfrm>
              <a:off x="9398555" y="116746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131"/>
            <p:cNvSpPr/>
            <p:nvPr/>
          </p:nvSpPr>
          <p:spPr>
            <a:xfrm>
              <a:off x="9631816" y="11217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132"/>
            <p:cNvSpPr/>
            <p:nvPr/>
          </p:nvSpPr>
          <p:spPr>
            <a:xfrm>
              <a:off x="9540377" y="123005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133"/>
            <p:cNvSpPr/>
            <p:nvPr/>
          </p:nvSpPr>
          <p:spPr>
            <a:xfrm>
              <a:off x="9522586" y="10859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134"/>
            <p:cNvSpPr/>
            <p:nvPr/>
          </p:nvSpPr>
          <p:spPr>
            <a:xfrm>
              <a:off x="9674986" y="12383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135"/>
            <p:cNvSpPr/>
            <p:nvPr/>
          </p:nvSpPr>
          <p:spPr>
            <a:xfrm>
              <a:off x="9492768" y="138252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136"/>
            <p:cNvSpPr/>
            <p:nvPr/>
          </p:nvSpPr>
          <p:spPr>
            <a:xfrm>
              <a:off x="9827386" y="13907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137"/>
            <p:cNvSpPr/>
            <p:nvPr/>
          </p:nvSpPr>
          <p:spPr>
            <a:xfrm>
              <a:off x="9532092" y="13314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138"/>
            <p:cNvSpPr/>
            <p:nvPr/>
          </p:nvSpPr>
          <p:spPr>
            <a:xfrm>
              <a:off x="9367189" y="140531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139"/>
            <p:cNvSpPr/>
            <p:nvPr/>
          </p:nvSpPr>
          <p:spPr>
            <a:xfrm>
              <a:off x="9519589" y="155771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140"/>
            <p:cNvSpPr/>
            <p:nvPr/>
          </p:nvSpPr>
          <p:spPr>
            <a:xfrm>
              <a:off x="9640647" y="139074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141"/>
            <p:cNvSpPr/>
            <p:nvPr/>
          </p:nvSpPr>
          <p:spPr>
            <a:xfrm>
              <a:off x="9369841" y="110581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142"/>
            <p:cNvSpPr/>
            <p:nvPr/>
          </p:nvSpPr>
          <p:spPr>
            <a:xfrm>
              <a:off x="9840291" y="12025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143"/>
            <p:cNvSpPr/>
            <p:nvPr/>
          </p:nvSpPr>
          <p:spPr>
            <a:xfrm>
              <a:off x="9376029" y="130396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144"/>
            <p:cNvSpPr/>
            <p:nvPr/>
          </p:nvSpPr>
          <p:spPr>
            <a:xfrm>
              <a:off x="9590710" y="209909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145"/>
            <p:cNvSpPr/>
            <p:nvPr/>
          </p:nvSpPr>
          <p:spPr>
            <a:xfrm>
              <a:off x="9823971" y="20533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46"/>
            <p:cNvSpPr/>
            <p:nvPr/>
          </p:nvSpPr>
          <p:spPr>
            <a:xfrm>
              <a:off x="9732532" y="21616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47"/>
            <p:cNvSpPr/>
            <p:nvPr/>
          </p:nvSpPr>
          <p:spPr>
            <a:xfrm>
              <a:off x="9714741" y="20175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48"/>
            <p:cNvSpPr/>
            <p:nvPr/>
          </p:nvSpPr>
          <p:spPr>
            <a:xfrm>
              <a:off x="9867141" y="21699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49"/>
            <p:cNvSpPr/>
            <p:nvPr/>
          </p:nvSpPr>
          <p:spPr>
            <a:xfrm>
              <a:off x="9684923" y="231414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50"/>
            <p:cNvSpPr/>
            <p:nvPr/>
          </p:nvSpPr>
          <p:spPr>
            <a:xfrm>
              <a:off x="10019541" y="23223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51"/>
            <p:cNvSpPr/>
            <p:nvPr/>
          </p:nvSpPr>
          <p:spPr>
            <a:xfrm>
              <a:off x="9406944" y="21845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52"/>
            <p:cNvSpPr/>
            <p:nvPr/>
          </p:nvSpPr>
          <p:spPr>
            <a:xfrm>
              <a:off x="9559344" y="23369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53"/>
            <p:cNvSpPr/>
            <p:nvPr/>
          </p:nvSpPr>
          <p:spPr>
            <a:xfrm>
              <a:off x="9711744" y="24893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54"/>
            <p:cNvSpPr/>
            <p:nvPr/>
          </p:nvSpPr>
          <p:spPr>
            <a:xfrm>
              <a:off x="9832802" y="2322374"/>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55"/>
            <p:cNvSpPr/>
            <p:nvPr/>
          </p:nvSpPr>
          <p:spPr>
            <a:xfrm>
              <a:off x="9864144" y="249066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56"/>
            <p:cNvSpPr/>
            <p:nvPr/>
          </p:nvSpPr>
          <p:spPr>
            <a:xfrm>
              <a:off x="10032446" y="213418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57"/>
            <p:cNvSpPr/>
            <p:nvPr/>
          </p:nvSpPr>
          <p:spPr>
            <a:xfrm>
              <a:off x="9568184" y="223559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58"/>
            <p:cNvSpPr/>
            <p:nvPr/>
          </p:nvSpPr>
          <p:spPr>
            <a:xfrm>
              <a:off x="8502706" y="241051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59"/>
            <p:cNvSpPr/>
            <p:nvPr/>
          </p:nvSpPr>
          <p:spPr>
            <a:xfrm>
              <a:off x="8735967" y="23647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60"/>
            <p:cNvSpPr/>
            <p:nvPr/>
          </p:nvSpPr>
          <p:spPr>
            <a:xfrm>
              <a:off x="8644528" y="247310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61"/>
            <p:cNvSpPr/>
            <p:nvPr/>
          </p:nvSpPr>
          <p:spPr>
            <a:xfrm>
              <a:off x="8626737" y="23289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62"/>
            <p:cNvSpPr/>
            <p:nvPr/>
          </p:nvSpPr>
          <p:spPr>
            <a:xfrm>
              <a:off x="8779137" y="24813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63"/>
            <p:cNvSpPr/>
            <p:nvPr/>
          </p:nvSpPr>
          <p:spPr>
            <a:xfrm>
              <a:off x="8596919" y="26255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64"/>
            <p:cNvSpPr/>
            <p:nvPr/>
          </p:nvSpPr>
          <p:spPr>
            <a:xfrm>
              <a:off x="8931537" y="26337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65"/>
            <p:cNvSpPr/>
            <p:nvPr/>
          </p:nvSpPr>
          <p:spPr>
            <a:xfrm>
              <a:off x="8318940" y="25039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66"/>
            <p:cNvSpPr/>
            <p:nvPr/>
          </p:nvSpPr>
          <p:spPr>
            <a:xfrm>
              <a:off x="8471340" y="264836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67"/>
            <p:cNvSpPr/>
            <p:nvPr/>
          </p:nvSpPr>
          <p:spPr>
            <a:xfrm>
              <a:off x="8623740" y="280076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68"/>
            <p:cNvSpPr/>
            <p:nvPr/>
          </p:nvSpPr>
          <p:spPr>
            <a:xfrm>
              <a:off x="8744798" y="2633799"/>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69"/>
            <p:cNvSpPr/>
            <p:nvPr/>
          </p:nvSpPr>
          <p:spPr>
            <a:xfrm>
              <a:off x="8776140" y="280209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70"/>
            <p:cNvSpPr/>
            <p:nvPr/>
          </p:nvSpPr>
          <p:spPr>
            <a:xfrm>
              <a:off x="8944442" y="244560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71"/>
            <p:cNvSpPr/>
            <p:nvPr/>
          </p:nvSpPr>
          <p:spPr>
            <a:xfrm>
              <a:off x="8480180" y="25470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72"/>
            <p:cNvSpPr/>
            <p:nvPr/>
          </p:nvSpPr>
          <p:spPr>
            <a:xfrm>
              <a:off x="7844073" y="16405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73"/>
            <p:cNvSpPr/>
            <p:nvPr/>
          </p:nvSpPr>
          <p:spPr>
            <a:xfrm>
              <a:off x="8077334" y="15948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74"/>
            <p:cNvSpPr/>
            <p:nvPr/>
          </p:nvSpPr>
          <p:spPr>
            <a:xfrm>
              <a:off x="7985895" y="17031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75"/>
            <p:cNvSpPr/>
            <p:nvPr/>
          </p:nvSpPr>
          <p:spPr>
            <a:xfrm>
              <a:off x="7968104" y="15590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76"/>
            <p:cNvSpPr/>
            <p:nvPr/>
          </p:nvSpPr>
          <p:spPr>
            <a:xfrm>
              <a:off x="8120504" y="17114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77"/>
            <p:cNvSpPr/>
            <p:nvPr/>
          </p:nvSpPr>
          <p:spPr>
            <a:xfrm>
              <a:off x="7938286" y="185562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78"/>
            <p:cNvSpPr/>
            <p:nvPr/>
          </p:nvSpPr>
          <p:spPr>
            <a:xfrm>
              <a:off x="8272904" y="18638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79"/>
            <p:cNvSpPr/>
            <p:nvPr/>
          </p:nvSpPr>
          <p:spPr>
            <a:xfrm>
              <a:off x="7660307" y="17260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80"/>
            <p:cNvSpPr/>
            <p:nvPr/>
          </p:nvSpPr>
          <p:spPr>
            <a:xfrm>
              <a:off x="7812707" y="18784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81"/>
            <p:cNvSpPr/>
            <p:nvPr/>
          </p:nvSpPr>
          <p:spPr>
            <a:xfrm>
              <a:off x="7965107" y="20308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82"/>
            <p:cNvSpPr/>
            <p:nvPr/>
          </p:nvSpPr>
          <p:spPr>
            <a:xfrm>
              <a:off x="8086165" y="1863850"/>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Connector 183"/>
            <p:cNvSpPr/>
            <p:nvPr/>
          </p:nvSpPr>
          <p:spPr>
            <a:xfrm>
              <a:off x="8117507" y="203214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Connector 184"/>
            <p:cNvSpPr/>
            <p:nvPr/>
          </p:nvSpPr>
          <p:spPr>
            <a:xfrm>
              <a:off x="8285809" y="167565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lowchart: Connector 185"/>
            <p:cNvSpPr/>
            <p:nvPr/>
          </p:nvSpPr>
          <p:spPr>
            <a:xfrm>
              <a:off x="7821547" y="177706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Connector 186"/>
            <p:cNvSpPr/>
            <p:nvPr/>
          </p:nvSpPr>
          <p:spPr>
            <a:xfrm>
              <a:off x="8758472" y="170417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Connector 187"/>
            <p:cNvSpPr/>
            <p:nvPr/>
          </p:nvSpPr>
          <p:spPr>
            <a:xfrm>
              <a:off x="8991733" y="16584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88"/>
            <p:cNvSpPr/>
            <p:nvPr/>
          </p:nvSpPr>
          <p:spPr>
            <a:xfrm>
              <a:off x="8900294" y="176676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lowchart: Connector 189"/>
            <p:cNvSpPr/>
            <p:nvPr/>
          </p:nvSpPr>
          <p:spPr>
            <a:xfrm>
              <a:off x="8882503" y="16226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Connector 190"/>
            <p:cNvSpPr/>
            <p:nvPr/>
          </p:nvSpPr>
          <p:spPr>
            <a:xfrm>
              <a:off x="9034903" y="17750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91"/>
            <p:cNvSpPr/>
            <p:nvPr/>
          </p:nvSpPr>
          <p:spPr>
            <a:xfrm>
              <a:off x="8852685" y="191923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lowchart: Connector 192"/>
            <p:cNvSpPr/>
            <p:nvPr/>
          </p:nvSpPr>
          <p:spPr>
            <a:xfrm>
              <a:off x="9187303" y="19274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lowchart: Connector 193"/>
            <p:cNvSpPr/>
            <p:nvPr/>
          </p:nvSpPr>
          <p:spPr>
            <a:xfrm>
              <a:off x="8574706" y="178962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lowchart: Connector 194"/>
            <p:cNvSpPr/>
            <p:nvPr/>
          </p:nvSpPr>
          <p:spPr>
            <a:xfrm>
              <a:off x="8727106" y="194202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Connector 195"/>
            <p:cNvSpPr/>
            <p:nvPr/>
          </p:nvSpPr>
          <p:spPr>
            <a:xfrm>
              <a:off x="8879506" y="209442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lowchart: Connector 196"/>
            <p:cNvSpPr/>
            <p:nvPr/>
          </p:nvSpPr>
          <p:spPr>
            <a:xfrm>
              <a:off x="9000564" y="1927456"/>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lowchart: Connector 197"/>
            <p:cNvSpPr/>
            <p:nvPr/>
          </p:nvSpPr>
          <p:spPr>
            <a:xfrm>
              <a:off x="9031906" y="20957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lowchart: Connector 198"/>
            <p:cNvSpPr/>
            <p:nvPr/>
          </p:nvSpPr>
          <p:spPr>
            <a:xfrm>
              <a:off x="9200208" y="173926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lowchart: Connector 199"/>
            <p:cNvSpPr/>
            <p:nvPr/>
          </p:nvSpPr>
          <p:spPr>
            <a:xfrm>
              <a:off x="8735946" y="18406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200"/>
            <p:cNvSpPr/>
            <p:nvPr/>
          </p:nvSpPr>
          <p:spPr>
            <a:xfrm>
              <a:off x="9522241" y="125821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lowchart: Connector 201"/>
            <p:cNvSpPr/>
            <p:nvPr/>
          </p:nvSpPr>
          <p:spPr>
            <a:xfrm>
              <a:off x="9645168" y="153492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Connector 202"/>
            <p:cNvSpPr/>
            <p:nvPr/>
          </p:nvSpPr>
          <p:spPr>
            <a:xfrm>
              <a:off x="9979786" y="15431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Connector 203"/>
            <p:cNvSpPr/>
            <p:nvPr/>
          </p:nvSpPr>
          <p:spPr>
            <a:xfrm>
              <a:off x="9806184" y="148086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Connector 204"/>
            <p:cNvSpPr/>
            <p:nvPr/>
          </p:nvSpPr>
          <p:spPr>
            <a:xfrm>
              <a:off x="8705902" y="162661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Connector 205"/>
            <p:cNvSpPr/>
            <p:nvPr/>
          </p:nvSpPr>
          <p:spPr>
            <a:xfrm>
              <a:off x="8858302" y="177901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Connector 206"/>
            <p:cNvSpPr/>
            <p:nvPr/>
          </p:nvSpPr>
          <p:spPr>
            <a:xfrm>
              <a:off x="9010702" y="193141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Connector 207"/>
            <p:cNvSpPr/>
            <p:nvPr/>
          </p:nvSpPr>
          <p:spPr>
            <a:xfrm>
              <a:off x="9128231" y="158822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Connector 208"/>
            <p:cNvSpPr/>
            <p:nvPr/>
          </p:nvSpPr>
          <p:spPr>
            <a:xfrm>
              <a:off x="9140921" y="204010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lowchart: Connector 209"/>
            <p:cNvSpPr/>
            <p:nvPr/>
          </p:nvSpPr>
          <p:spPr>
            <a:xfrm>
              <a:off x="9884932" y="23140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lowchart: Connector 210"/>
            <p:cNvSpPr/>
            <p:nvPr/>
          </p:nvSpPr>
          <p:spPr>
            <a:xfrm>
              <a:off x="10037332" y="24664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lowchart: Connector 211"/>
            <p:cNvSpPr/>
            <p:nvPr/>
          </p:nvSpPr>
          <p:spPr>
            <a:xfrm>
              <a:off x="9416578" y="243567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lowchart: Connector 212"/>
            <p:cNvSpPr/>
            <p:nvPr/>
          </p:nvSpPr>
          <p:spPr>
            <a:xfrm>
              <a:off x="9482446" y="202397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213"/>
            <p:cNvSpPr/>
            <p:nvPr/>
          </p:nvSpPr>
          <p:spPr>
            <a:xfrm>
              <a:off x="9593363" y="252316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214"/>
            <p:cNvSpPr/>
            <p:nvPr/>
          </p:nvSpPr>
          <p:spPr>
            <a:xfrm>
              <a:off x="7996473" y="17929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215"/>
            <p:cNvSpPr/>
            <p:nvPr/>
          </p:nvSpPr>
          <p:spPr>
            <a:xfrm>
              <a:off x="8148873" y="19453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216"/>
            <p:cNvSpPr/>
            <p:nvPr/>
          </p:nvSpPr>
          <p:spPr>
            <a:xfrm>
              <a:off x="8301273" y="20977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lowchart: Connector 217"/>
            <p:cNvSpPr/>
            <p:nvPr/>
          </p:nvSpPr>
          <p:spPr>
            <a:xfrm>
              <a:off x="8024302" y="196392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lowchart: Connector 218"/>
            <p:cNvSpPr/>
            <p:nvPr/>
          </p:nvSpPr>
          <p:spPr>
            <a:xfrm>
              <a:off x="7795043" y="206067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lowchart: Connector 219"/>
            <p:cNvSpPr/>
            <p:nvPr/>
          </p:nvSpPr>
          <p:spPr>
            <a:xfrm>
              <a:off x="7883835" y="14736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lowchart: Connector 220"/>
            <p:cNvSpPr/>
            <p:nvPr/>
          </p:nvSpPr>
          <p:spPr>
            <a:xfrm>
              <a:off x="8036235" y="16260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lowchart: Connector 221"/>
            <p:cNvSpPr/>
            <p:nvPr/>
          </p:nvSpPr>
          <p:spPr>
            <a:xfrm>
              <a:off x="8037560" y="17784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lowchart: Connector 222"/>
            <p:cNvSpPr/>
            <p:nvPr/>
          </p:nvSpPr>
          <p:spPr>
            <a:xfrm>
              <a:off x="8341035" y="19308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lowchart: Connector 223"/>
            <p:cNvSpPr/>
            <p:nvPr/>
          </p:nvSpPr>
          <p:spPr>
            <a:xfrm>
              <a:off x="8655106" y="256291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lowchart: Connector 224"/>
            <p:cNvSpPr/>
            <p:nvPr/>
          </p:nvSpPr>
          <p:spPr>
            <a:xfrm>
              <a:off x="8807506" y="271531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lowchart: Connector 225"/>
            <p:cNvSpPr/>
            <p:nvPr/>
          </p:nvSpPr>
          <p:spPr>
            <a:xfrm>
              <a:off x="8959906" y="277230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lowchart: Connector 226"/>
            <p:cNvSpPr/>
            <p:nvPr/>
          </p:nvSpPr>
          <p:spPr>
            <a:xfrm>
              <a:off x="8352069" y="26563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lowchart: Connector 227"/>
            <p:cNvSpPr/>
            <p:nvPr/>
          </p:nvSpPr>
          <p:spPr>
            <a:xfrm>
              <a:off x="8472665" y="278486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lowchart: Connector 228"/>
            <p:cNvSpPr/>
            <p:nvPr/>
          </p:nvSpPr>
          <p:spPr>
            <a:xfrm>
              <a:off x="8609163" y="269872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p:cNvSpPr txBox="1"/>
            <p:nvPr/>
          </p:nvSpPr>
          <p:spPr>
            <a:xfrm>
              <a:off x="9183243" y="2549282"/>
              <a:ext cx="401072" cy="419834"/>
            </a:xfrm>
            <a:prstGeom prst="rect">
              <a:avLst/>
            </a:prstGeom>
            <a:noFill/>
          </p:spPr>
          <p:txBody>
            <a:bodyPr wrap="none" rtlCol="0">
              <a:spAutoFit/>
            </a:bodyPr>
            <a:lstStyle/>
            <a:p>
              <a:r>
                <a:rPr lang="en-US" dirty="0"/>
                <a:t>….</a:t>
              </a:r>
            </a:p>
          </p:txBody>
        </p:sp>
        <p:sp>
          <p:nvSpPr>
            <p:cNvPr id="185" name="Flowchart: Connector 230"/>
            <p:cNvSpPr/>
            <p:nvPr/>
          </p:nvSpPr>
          <p:spPr>
            <a:xfrm>
              <a:off x="9864144" y="26417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lowchart: Connector 231"/>
            <p:cNvSpPr/>
            <p:nvPr/>
          </p:nvSpPr>
          <p:spPr>
            <a:xfrm>
              <a:off x="8419220" y="23031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TextBox 234"/>
          <p:cNvSpPr txBox="1"/>
          <p:nvPr/>
        </p:nvSpPr>
        <p:spPr>
          <a:xfrm>
            <a:off x="5570769" y="5469788"/>
            <a:ext cx="1163395" cy="369332"/>
          </a:xfrm>
          <a:prstGeom prst="rect">
            <a:avLst/>
          </a:prstGeom>
          <a:noFill/>
        </p:spPr>
        <p:txBody>
          <a:bodyPr wrap="none" rtlCol="0">
            <a:spAutoFit/>
          </a:bodyPr>
          <a:lstStyle/>
          <a:p>
            <a:r>
              <a:rPr lang="en-US" sz="1800" b="1" dirty="0" smtClean="0">
                <a:latin typeface="Hannotate TC Bold"/>
                <a:cs typeface="Hannotate TC Bold"/>
              </a:rPr>
              <a:t>Networks</a:t>
            </a:r>
            <a:endParaRPr lang="en-US" sz="1800" b="1" dirty="0">
              <a:latin typeface="Hannotate TC Bold"/>
              <a:cs typeface="Hannotate TC Bold"/>
            </a:endParaRPr>
          </a:p>
        </p:txBody>
      </p:sp>
      <p:sp>
        <p:nvSpPr>
          <p:cNvPr id="236" name="TextBox 235"/>
          <p:cNvSpPr txBox="1"/>
          <p:nvPr/>
        </p:nvSpPr>
        <p:spPr>
          <a:xfrm>
            <a:off x="9394102" y="5471657"/>
            <a:ext cx="1699156" cy="369332"/>
          </a:xfrm>
          <a:prstGeom prst="rect">
            <a:avLst/>
          </a:prstGeom>
          <a:noFill/>
        </p:spPr>
        <p:txBody>
          <a:bodyPr wrap="none" rtlCol="0">
            <a:spAutoFit/>
          </a:bodyPr>
          <a:lstStyle/>
          <a:p>
            <a:r>
              <a:rPr lang="en-US" sz="1800" b="1" dirty="0">
                <a:latin typeface="Hannotate TC Bold"/>
                <a:cs typeface="Hannotate TC Bold"/>
              </a:rPr>
              <a:t>2D/3D Layout</a:t>
            </a:r>
          </a:p>
        </p:txBody>
      </p:sp>
      <p:grpSp>
        <p:nvGrpSpPr>
          <p:cNvPr id="3" name="Group 2"/>
          <p:cNvGrpSpPr/>
          <p:nvPr/>
        </p:nvGrpSpPr>
        <p:grpSpPr>
          <a:xfrm>
            <a:off x="1072352" y="2403541"/>
            <a:ext cx="5188591" cy="3396443"/>
            <a:chOff x="336695" y="2489126"/>
            <a:chExt cx="5188591" cy="3396443"/>
          </a:xfrm>
        </p:grpSpPr>
        <p:grpSp>
          <p:nvGrpSpPr>
            <p:cNvPr id="187" name="Group 186"/>
            <p:cNvGrpSpPr/>
            <p:nvPr/>
          </p:nvGrpSpPr>
          <p:grpSpPr>
            <a:xfrm>
              <a:off x="336695" y="3305319"/>
              <a:ext cx="2519764" cy="2580250"/>
              <a:chOff x="837154" y="1779685"/>
              <a:chExt cx="2519764" cy="2580250"/>
            </a:xfrm>
          </p:grpSpPr>
          <p:grpSp>
            <p:nvGrpSpPr>
              <p:cNvPr id="188" name="Group 187"/>
              <p:cNvGrpSpPr/>
              <p:nvPr/>
            </p:nvGrpSpPr>
            <p:grpSpPr>
              <a:xfrm>
                <a:off x="1306323" y="1779685"/>
                <a:ext cx="1530627" cy="1828800"/>
                <a:chOff x="1977225" y="1948070"/>
                <a:chExt cx="1530627" cy="1608814"/>
              </a:xfrm>
            </p:grpSpPr>
            <p:grpSp>
              <p:nvGrpSpPr>
                <p:cNvPr id="190" name="Group 189"/>
                <p:cNvGrpSpPr/>
                <p:nvPr/>
              </p:nvGrpSpPr>
              <p:grpSpPr>
                <a:xfrm>
                  <a:off x="1977225" y="1948070"/>
                  <a:ext cx="1530627" cy="182880"/>
                  <a:chOff x="1932166" y="1948070"/>
                  <a:chExt cx="1530627" cy="182880"/>
                </a:xfrm>
              </p:grpSpPr>
              <p:sp>
                <p:nvSpPr>
                  <p:cNvPr id="225" name="Rectangle 224"/>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p:cNvGrpSpPr/>
                <p:nvPr/>
              </p:nvGrpSpPr>
              <p:grpSpPr>
                <a:xfrm>
                  <a:off x="1977225" y="2283350"/>
                  <a:ext cx="1530627" cy="182880"/>
                  <a:chOff x="1932166" y="1948070"/>
                  <a:chExt cx="1530627" cy="182880"/>
                </a:xfrm>
              </p:grpSpPr>
              <p:sp>
                <p:nvSpPr>
                  <p:cNvPr id="215" name="Rectangle 214"/>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p:cNvGrpSpPr/>
                <p:nvPr/>
              </p:nvGrpSpPr>
              <p:grpSpPr>
                <a:xfrm>
                  <a:off x="1977225" y="2920780"/>
                  <a:ext cx="1530627" cy="182880"/>
                  <a:chOff x="1932166" y="1948070"/>
                  <a:chExt cx="1530627" cy="182880"/>
                </a:xfrm>
              </p:grpSpPr>
              <p:sp>
                <p:nvSpPr>
                  <p:cNvPr id="205" name="Rectangle 204"/>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p:cNvGrpSpPr/>
                <p:nvPr/>
              </p:nvGrpSpPr>
              <p:grpSpPr>
                <a:xfrm>
                  <a:off x="1977225" y="3374004"/>
                  <a:ext cx="1530627" cy="182880"/>
                  <a:chOff x="1932166" y="1948070"/>
                  <a:chExt cx="1530627" cy="182880"/>
                </a:xfrm>
              </p:grpSpPr>
              <p:sp>
                <p:nvSpPr>
                  <p:cNvPr id="195" name="Rectangle 194"/>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4" name="TextBox 193"/>
                <p:cNvSpPr txBox="1"/>
                <p:nvPr/>
              </p:nvSpPr>
              <p:spPr>
                <a:xfrm>
                  <a:off x="2494296" y="2433965"/>
                  <a:ext cx="401072" cy="369332"/>
                </a:xfrm>
                <a:prstGeom prst="rect">
                  <a:avLst/>
                </a:prstGeom>
                <a:noFill/>
              </p:spPr>
              <p:txBody>
                <a:bodyPr wrap="none" rtlCol="0">
                  <a:spAutoFit/>
                </a:bodyPr>
                <a:lstStyle/>
                <a:p>
                  <a:r>
                    <a:rPr lang="en-US" dirty="0"/>
                    <a:t>….</a:t>
                  </a:r>
                </a:p>
              </p:txBody>
            </p:sp>
          </p:grpSp>
          <p:sp>
            <p:nvSpPr>
              <p:cNvPr id="189" name="TextBox 188"/>
              <p:cNvSpPr txBox="1"/>
              <p:nvPr/>
            </p:nvSpPr>
            <p:spPr>
              <a:xfrm>
                <a:off x="837154" y="3990603"/>
                <a:ext cx="2519764" cy="369332"/>
              </a:xfrm>
              <a:prstGeom prst="rect">
                <a:avLst/>
              </a:prstGeom>
              <a:noFill/>
            </p:spPr>
            <p:txBody>
              <a:bodyPr wrap="none" rtlCol="0">
                <a:spAutoFit/>
              </a:bodyPr>
              <a:lstStyle/>
              <a:p>
                <a:r>
                  <a:rPr lang="en-US" sz="1800" b="1" dirty="0" smtClean="0">
                    <a:latin typeface="Hannotate TC Bold"/>
                    <a:cs typeface="Hannotate TC Bold"/>
                  </a:rPr>
                  <a:t>High-dimensional </a:t>
                </a:r>
                <a:r>
                  <a:rPr lang="en-US" altLang="zh-CN" sz="1800" b="1" dirty="0" smtClean="0">
                    <a:latin typeface="Hannotate TC Bold"/>
                    <a:cs typeface="Hannotate TC Bold"/>
                  </a:rPr>
                  <a:t>Data</a:t>
                </a:r>
                <a:endParaRPr lang="en-US" sz="1800" b="1" dirty="0">
                  <a:latin typeface="Hannotate TC Bold"/>
                  <a:cs typeface="Hannotate TC Bold"/>
                </a:endParaRPr>
              </a:p>
            </p:txBody>
          </p:sp>
        </p:grpSp>
        <p:sp>
          <p:nvSpPr>
            <p:cNvPr id="237" name="Right Arrow 236"/>
            <p:cNvSpPr/>
            <p:nvPr/>
          </p:nvSpPr>
          <p:spPr>
            <a:xfrm>
              <a:off x="2960201" y="3926975"/>
              <a:ext cx="584537" cy="883371"/>
            </a:xfrm>
            <a:prstGeom prst="rightArrow">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1253608" y="2489126"/>
              <a:ext cx="4271678" cy="707886"/>
            </a:xfrm>
            <a:prstGeom prst="rect">
              <a:avLst/>
            </a:prstGeom>
          </p:spPr>
          <p:txBody>
            <a:bodyPr wrap="none">
              <a:spAutoFit/>
            </a:bodyPr>
            <a:lstStyle/>
            <a:p>
              <a:r>
                <a:rPr lang="en-US" sz="2000" b="1" dirty="0">
                  <a:solidFill>
                    <a:srgbClr val="0070C0"/>
                  </a:solidFill>
                  <a:latin typeface="Hannotate TC Bold"/>
                  <a:cs typeface="Hannotate TC Bold"/>
                </a:rPr>
                <a:t>K-</a:t>
              </a:r>
              <a:r>
                <a:rPr lang="en-US" sz="2000" b="1" dirty="0" smtClean="0">
                  <a:solidFill>
                    <a:srgbClr val="0070C0"/>
                  </a:solidFill>
                  <a:latin typeface="Hannotate TC Bold"/>
                  <a:cs typeface="Hannotate TC Bold"/>
                </a:rPr>
                <a:t>Nearest</a:t>
              </a:r>
              <a:r>
                <a:rPr lang="zh-CN" altLang="en-US" sz="2000" b="1" dirty="0" smtClean="0">
                  <a:solidFill>
                    <a:srgbClr val="0070C0"/>
                  </a:solidFill>
                  <a:latin typeface="Hannotate TC Bold"/>
                  <a:cs typeface="Hannotate TC Bold"/>
                </a:rPr>
                <a:t> </a:t>
              </a:r>
              <a:r>
                <a:rPr lang="en-US" altLang="zh-CN" sz="2000" b="1" dirty="0" smtClean="0">
                  <a:solidFill>
                    <a:srgbClr val="0070C0"/>
                  </a:solidFill>
                  <a:latin typeface="Hannotate TC Bold"/>
                  <a:cs typeface="Hannotate TC Bold"/>
                </a:rPr>
                <a:t>Neighbor</a:t>
              </a:r>
              <a:r>
                <a:rPr lang="zh-CN" altLang="en-US" sz="2000" b="1" dirty="0" smtClean="0">
                  <a:solidFill>
                    <a:srgbClr val="0070C0"/>
                  </a:solidFill>
                  <a:latin typeface="Hannotate TC Bold"/>
                  <a:cs typeface="Hannotate TC Bold"/>
                </a:rPr>
                <a:t> </a:t>
              </a:r>
              <a:r>
                <a:rPr lang="en-US" sz="2000" b="1" dirty="0" smtClean="0">
                  <a:solidFill>
                    <a:srgbClr val="0070C0"/>
                  </a:solidFill>
                  <a:latin typeface="Hannotate TC Bold"/>
                  <a:cs typeface="Hannotate TC Bold"/>
                </a:rPr>
                <a:t>Graph</a:t>
              </a:r>
              <a:r>
                <a:rPr lang="zh-CN" altLang="en-US" sz="2000" b="1" dirty="0" smtClean="0">
                  <a:solidFill>
                    <a:srgbClr val="0070C0"/>
                  </a:solidFill>
                  <a:latin typeface="Hannotate TC Bold"/>
                  <a:cs typeface="Hannotate TC Bold"/>
                </a:rPr>
                <a:t> </a:t>
              </a:r>
              <a:r>
                <a:rPr lang="en-US" altLang="zh-CN" sz="2000" b="1" dirty="0" smtClean="0">
                  <a:solidFill>
                    <a:srgbClr val="0070C0"/>
                  </a:solidFill>
                  <a:latin typeface="Hannotate TC Bold"/>
                  <a:cs typeface="Hannotate TC Bold"/>
                </a:rPr>
                <a:t>(KNN-G)</a:t>
              </a:r>
              <a:endParaRPr lang="en-US" sz="2000" b="1" dirty="0">
                <a:solidFill>
                  <a:srgbClr val="0070C0"/>
                </a:solidFill>
                <a:latin typeface="Hannotate TC Bold"/>
                <a:cs typeface="Hannotate TC Bold"/>
              </a:endParaRPr>
            </a:p>
            <a:p>
              <a:r>
                <a:rPr lang="en-US" sz="2000" b="1" dirty="0">
                  <a:solidFill>
                    <a:srgbClr val="0070C0"/>
                  </a:solidFill>
                  <a:latin typeface="Hannotate TC Bold"/>
                  <a:cs typeface="Hannotate TC Bold"/>
                </a:rPr>
                <a:t>Construction</a:t>
              </a:r>
              <a:endParaRPr lang="en-US" sz="2000" dirty="0">
                <a:solidFill>
                  <a:srgbClr val="0070C0"/>
                </a:solidFill>
                <a:latin typeface="Hannotate TC Bold"/>
                <a:cs typeface="Hannotate TC Bold"/>
              </a:endParaRPr>
            </a:p>
          </p:txBody>
        </p:sp>
      </p:grpSp>
      <p:sp>
        <p:nvSpPr>
          <p:cNvPr id="239" name="Right Arrow 238"/>
          <p:cNvSpPr/>
          <p:nvPr/>
        </p:nvSpPr>
        <p:spPr>
          <a:xfrm>
            <a:off x="7801149" y="3931883"/>
            <a:ext cx="671092" cy="883371"/>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57161" y="6014827"/>
            <a:ext cx="1116636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a:buChar char="•"/>
              <a:tabLst/>
            </a:pPr>
            <a:r>
              <a:rPr kumimoji="0" lang="en-US" sz="3200" b="0" i="0" u="none" strike="noStrike" cap="none" spc="0" normalizeH="0" baseline="0" dirty="0" smtClean="0">
                <a:ln>
                  <a:noFill/>
                </a:ln>
                <a:solidFill>
                  <a:schemeClr val="tx1"/>
                </a:solidFill>
                <a:effectLst/>
                <a:uFillTx/>
                <a:latin typeface="Hannotate TC Bold"/>
                <a:cs typeface="Hannotate TC Bold"/>
                <a:sym typeface="Helvetica Light"/>
              </a:rPr>
              <a:t>Visualizing</a:t>
            </a:r>
            <a:r>
              <a:rPr kumimoji="0" lang="zh-CN" altLang="en-US" sz="3200" b="0" i="0" u="none" strike="noStrike" cap="none" spc="0" normalizeH="0" baseline="0" dirty="0" smtClean="0">
                <a:ln>
                  <a:noFill/>
                </a:ln>
                <a:solidFill>
                  <a:schemeClr val="tx1"/>
                </a:solidFill>
                <a:effectLst/>
                <a:uFillTx/>
                <a:latin typeface="Hannotate TC Bold"/>
                <a:cs typeface="Hannotate TC Bold"/>
                <a:sym typeface="Helvetica Light"/>
              </a:rPr>
              <a:t> </a:t>
            </a:r>
            <a:r>
              <a:rPr kumimoji="0" lang="en-US" altLang="zh-CN" sz="3200" b="0" i="0" u="none" strike="noStrike" cap="none" spc="0" normalizeH="0" baseline="0" dirty="0" smtClean="0">
                <a:ln>
                  <a:noFill/>
                </a:ln>
                <a:solidFill>
                  <a:schemeClr val="tx1"/>
                </a:solidFill>
                <a:effectLst/>
                <a:uFillTx/>
                <a:latin typeface="Hannotate TC Bold"/>
                <a:cs typeface="Hannotate TC Bold"/>
                <a:sym typeface="Helvetica Light"/>
              </a:rPr>
              <a:t>high-dimensional</a:t>
            </a:r>
            <a:r>
              <a:rPr kumimoji="0" lang="zh-CN" altLang="en-US" sz="3200" b="0" i="0" u="none" strike="noStrike" cap="none" spc="0" normalizeH="0" baseline="0" dirty="0" smtClean="0">
                <a:ln>
                  <a:noFill/>
                </a:ln>
                <a:solidFill>
                  <a:schemeClr val="tx1"/>
                </a:solidFill>
                <a:effectLst/>
                <a:uFillTx/>
                <a:latin typeface="Hannotate TC Bold"/>
                <a:cs typeface="Hannotate TC Bold"/>
                <a:sym typeface="Helvetica Light"/>
              </a:rPr>
              <a:t> </a:t>
            </a:r>
            <a:r>
              <a:rPr kumimoji="0" lang="en-US" altLang="zh-CN" sz="3200" b="0" i="0" u="none" strike="noStrike" cap="none" spc="0" normalizeH="0" baseline="0" dirty="0" smtClean="0">
                <a:ln>
                  <a:noFill/>
                </a:ln>
                <a:solidFill>
                  <a:schemeClr val="tx1"/>
                </a:solidFill>
                <a:effectLst/>
                <a:uFillTx/>
                <a:latin typeface="Hannotate TC Bold"/>
                <a:cs typeface="Hannotate TC Bold"/>
                <a:sym typeface="Helvetica Light"/>
              </a:rPr>
              <a:t>dat</a:t>
            </a:r>
            <a:r>
              <a:rPr lang="en-US" altLang="zh-CN" sz="3200" dirty="0" smtClean="0">
                <a:solidFill>
                  <a:schemeClr val="tx1"/>
                </a:solidFill>
                <a:latin typeface="Hannotate TC Bold"/>
                <a:cs typeface="Hannotate TC Bold"/>
              </a:rPr>
              <a:t>a</a:t>
            </a:r>
            <a:r>
              <a:rPr lang="zh-CN" altLang="en-US" sz="3200" dirty="0" smtClean="0">
                <a:solidFill>
                  <a:schemeClr val="tx1"/>
                </a:solidFill>
                <a:latin typeface="Hannotate TC Bold"/>
                <a:cs typeface="Hannotate TC Bold"/>
              </a:rPr>
              <a:t> </a:t>
            </a:r>
            <a:r>
              <a:rPr lang="en-US" altLang="zh-CN" sz="3200" dirty="0" smtClean="0">
                <a:solidFill>
                  <a:schemeClr val="tx1"/>
                </a:solidFill>
                <a:latin typeface="Hannotate TC Bold"/>
                <a:cs typeface="Hannotate TC Bold"/>
              </a:rPr>
              <a:t>is</a:t>
            </a:r>
            <a:r>
              <a:rPr lang="zh-CN" altLang="en-US" sz="3200" dirty="0" smtClean="0">
                <a:solidFill>
                  <a:schemeClr val="tx1"/>
                </a:solidFill>
                <a:latin typeface="Hannotate TC Bold"/>
                <a:cs typeface="Hannotate TC Bold"/>
              </a:rPr>
              <a:t> </a:t>
            </a:r>
            <a:r>
              <a:rPr lang="en-US" altLang="zh-CN" sz="3200" dirty="0">
                <a:solidFill>
                  <a:schemeClr val="tx1"/>
                </a:solidFill>
                <a:latin typeface="Hannotate TC Bold"/>
                <a:cs typeface="Hannotate TC Bold"/>
              </a:rPr>
              <a:t>v</a:t>
            </a:r>
            <a:r>
              <a:rPr kumimoji="0" lang="en-US" sz="3200" b="0" i="0" u="none" strike="noStrike" cap="none" spc="0" normalizeH="0" baseline="0" dirty="0" smtClean="0">
                <a:ln>
                  <a:noFill/>
                </a:ln>
                <a:solidFill>
                  <a:schemeClr val="tx1"/>
                </a:solidFill>
                <a:effectLst/>
                <a:uFillTx/>
                <a:latin typeface="Hannotate TC Bold"/>
                <a:cs typeface="Hannotate TC Bold"/>
                <a:sym typeface="Helvetica Light"/>
              </a:rPr>
              <a:t>er</a:t>
            </a:r>
            <a:r>
              <a:rPr lang="en-US" sz="3200" dirty="0" smtClean="0">
                <a:solidFill>
                  <a:schemeClr val="tx1"/>
                </a:solidFill>
                <a:latin typeface="Hannotate TC Bold"/>
                <a:cs typeface="Hannotate TC Bold"/>
              </a:rPr>
              <a:t>y</a:t>
            </a:r>
            <a:r>
              <a:rPr lang="zh-CN" altLang="en-US" sz="3200" dirty="0" smtClean="0">
                <a:solidFill>
                  <a:schemeClr val="tx1"/>
                </a:solidFill>
                <a:latin typeface="Hannotate TC Bold"/>
                <a:cs typeface="Hannotate TC Bold"/>
              </a:rPr>
              <a:t> </a:t>
            </a:r>
            <a:r>
              <a:rPr lang="en-US" altLang="zh-CN" sz="3200" dirty="0">
                <a:solidFill>
                  <a:schemeClr val="tx1"/>
                </a:solidFill>
                <a:latin typeface="Hannotate TC Bold"/>
                <a:cs typeface="Hannotate TC Bold"/>
              </a:rPr>
              <a:t>c</a:t>
            </a:r>
            <a:r>
              <a:rPr lang="en-US" altLang="zh-CN" sz="3200" dirty="0" smtClean="0">
                <a:solidFill>
                  <a:schemeClr val="tx1"/>
                </a:solidFill>
                <a:latin typeface="Hannotate TC Bold"/>
                <a:cs typeface="Hannotate TC Bold"/>
              </a:rPr>
              <a:t>hallenging</a:t>
            </a:r>
            <a:r>
              <a:rPr lang="zh-CN" altLang="en-US" sz="3200" dirty="0" smtClean="0">
                <a:solidFill>
                  <a:schemeClr val="tx1"/>
                </a:solidFill>
                <a:latin typeface="Hannotate TC Bold"/>
                <a:cs typeface="Hannotate TC Bold"/>
              </a:rPr>
              <a:t> </a:t>
            </a:r>
            <a:r>
              <a:rPr lang="en-US" altLang="zh-CN" sz="3200" dirty="0" smtClean="0">
                <a:solidFill>
                  <a:schemeClr val="tx1"/>
                </a:solidFill>
                <a:latin typeface="Hannotate TC Bold"/>
                <a:cs typeface="Hannotate TC Bold"/>
              </a:rPr>
              <a:t>for</a:t>
            </a:r>
            <a:r>
              <a:rPr lang="zh-CN" altLang="en-US" sz="3200" dirty="0" smtClean="0">
                <a:solidFill>
                  <a:schemeClr val="tx1"/>
                </a:solidFill>
                <a:latin typeface="Hannotate TC Bold"/>
                <a:cs typeface="Hannotate TC Bold"/>
              </a:rPr>
              <a:t> </a:t>
            </a:r>
            <a:r>
              <a:rPr lang="en-US" altLang="zh-CN" sz="3200" dirty="0" smtClean="0">
                <a:solidFill>
                  <a:schemeClr val="tx1"/>
                </a:solidFill>
                <a:latin typeface="Hannotate TC Bold"/>
                <a:cs typeface="Hannotate TC Bold"/>
              </a:rPr>
              <a:t>large-scale</a:t>
            </a:r>
            <a:r>
              <a:rPr lang="zh-CN" altLang="en-US" sz="3200" dirty="0" smtClean="0">
                <a:solidFill>
                  <a:schemeClr val="tx1"/>
                </a:solidFill>
                <a:latin typeface="Hannotate TC Bold"/>
                <a:cs typeface="Hannotate TC Bold"/>
              </a:rPr>
              <a:t> </a:t>
            </a:r>
            <a:r>
              <a:rPr lang="en-US" altLang="zh-CN" sz="3200" dirty="0" smtClean="0">
                <a:solidFill>
                  <a:schemeClr val="tx1"/>
                </a:solidFill>
                <a:latin typeface="Hannotate TC Bold"/>
                <a:cs typeface="Hannotate TC Bold"/>
              </a:rPr>
              <a:t>data</a:t>
            </a:r>
          </a:p>
        </p:txBody>
      </p:sp>
    </p:spTree>
    <p:extLst>
      <p:ext uri="{BB962C8B-B14F-4D97-AF65-F5344CB8AC3E}">
        <p14:creationId xmlns:p14="http://schemas.microsoft.com/office/powerpoint/2010/main" val="362515416"/>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p:cNvSpPr>
          <p:nvPr>
            <p:ph type="title"/>
          </p:nvPr>
        </p:nvSpPr>
        <p:spPr>
          <a:prstGeom prst="rect">
            <a:avLst/>
          </a:prstGeom>
        </p:spPr>
        <p:txBody>
          <a:bodyPr/>
          <a:lstStyle>
            <a:lvl1pPr>
              <a:defRPr sz="4000">
                <a:solidFill>
                  <a:schemeClr val="accent5"/>
                </a:solidFill>
                <a:latin typeface="Hannotate SC Regular"/>
                <a:ea typeface="Hannotate SC Regular"/>
                <a:cs typeface="Hannotate SC Regular"/>
                <a:sym typeface="Hannotate SC Regular"/>
              </a:defRPr>
            </a:lvl1pPr>
          </a:lstStyle>
          <a:p>
            <a:r>
              <a:rPr dirty="0">
                <a:solidFill>
                  <a:srgbClr val="D50202"/>
                </a:solidFill>
              </a:rPr>
              <a:t>t-SNE (Maarten and Hinton, 2008)</a:t>
            </a:r>
          </a:p>
        </p:txBody>
      </p:sp>
      <p:sp>
        <p:nvSpPr>
          <p:cNvPr id="436" name="Shape 4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pic>
        <p:nvPicPr>
          <p:cNvPr id="437" name="pasted-image.pdf"/>
          <p:cNvPicPr>
            <a:picLocks noChangeAspect="1"/>
          </p:cNvPicPr>
          <p:nvPr/>
        </p:nvPicPr>
        <p:blipFill>
          <a:blip r:embed="rId3">
            <a:extLst/>
          </a:blip>
          <a:stretch>
            <a:fillRect/>
          </a:stretch>
        </p:blipFill>
        <p:spPr>
          <a:xfrm>
            <a:off x="3125702" y="1883033"/>
            <a:ext cx="5788300" cy="4345762"/>
          </a:xfrm>
          <a:prstGeom prst="rect">
            <a:avLst/>
          </a:prstGeom>
          <a:ln w="12700">
            <a:miter lim="400000"/>
          </a:ln>
        </p:spPr>
      </p:pic>
      <p:sp>
        <p:nvSpPr>
          <p:cNvPr id="438" name="Shape 438"/>
          <p:cNvSpPr/>
          <p:nvPr/>
        </p:nvSpPr>
        <p:spPr>
          <a:xfrm>
            <a:off x="6311798" y="6259572"/>
            <a:ext cx="6201197"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1800"/>
            </a:pPr>
            <a:r>
              <a:rPr sz="1600" dirty="0"/>
              <a:t>-Image from </a:t>
            </a:r>
            <a:r>
              <a:rPr sz="1600" u="sng" dirty="0">
                <a:hlinkClick r:id="rId4"/>
              </a:rPr>
              <a:t>http://www.slideshare.net/xuyangela/an-introduction-to-tsne</a:t>
            </a:r>
          </a:p>
        </p:txBody>
      </p:sp>
      <p:sp>
        <p:nvSpPr>
          <p:cNvPr id="7" name="Shape 443"/>
          <p:cNvSpPr/>
          <p:nvPr/>
        </p:nvSpPr>
        <p:spPr>
          <a:xfrm>
            <a:off x="952500" y="6998098"/>
            <a:ext cx="11099801" cy="16414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296333" indent="-296333" algn="l" defTabSz="457200">
              <a:buSzPct val="75000"/>
              <a:buChar char="•"/>
              <a:defRPr sz="2800">
                <a:latin typeface="Hannotate SC Regular"/>
                <a:ea typeface="Hannotate SC Regular"/>
                <a:cs typeface="Hannotate SC Regular"/>
                <a:sym typeface="Hannotate SC Regular"/>
              </a:defRPr>
            </a:pPr>
            <a:r>
              <a:rPr dirty="0"/>
              <a:t>Limitations of t-SNE:</a:t>
            </a:r>
          </a:p>
          <a:p>
            <a:pPr marL="704144" indent="-246944" algn="l" defTabSz="457200">
              <a:buSzPct val="75000"/>
              <a:buChar char="•"/>
              <a:defRPr sz="2400">
                <a:latin typeface="Hannotate SC Regular"/>
                <a:ea typeface="Hannotate SC Regular"/>
                <a:cs typeface="Hannotate SC Regular"/>
                <a:sym typeface="Hannotate SC Regular"/>
              </a:defRPr>
            </a:pPr>
            <a:r>
              <a:rPr dirty="0"/>
              <a:t>K-NNG construction: complexity grows </a:t>
            </a:r>
            <a:r>
              <a:rPr lang="en-US" dirty="0">
                <a:solidFill>
                  <a:schemeClr val="accent5"/>
                </a:solidFill>
              </a:rPr>
              <a:t>O(NlogN</a:t>
            </a:r>
            <a:r>
              <a:rPr lang="en-US" dirty="0" smtClean="0">
                <a:solidFill>
                  <a:schemeClr val="accent5"/>
                </a:solidFill>
              </a:rPr>
              <a:t>)</a:t>
            </a:r>
            <a:r>
              <a:rPr lang="zh-CN" altLang="en-US" dirty="0" smtClean="0">
                <a:solidFill>
                  <a:schemeClr val="accent5"/>
                </a:solidFill>
              </a:rPr>
              <a:t> </a:t>
            </a:r>
            <a:r>
              <a:rPr dirty="0" smtClean="0"/>
              <a:t>to </a:t>
            </a:r>
            <a:r>
              <a:rPr dirty="0"/>
              <a:t>the data dimension</a:t>
            </a:r>
          </a:p>
          <a:p>
            <a:pPr marL="704144" indent="-246944" algn="l" defTabSz="457200">
              <a:buSzPct val="75000"/>
              <a:buChar char="•"/>
              <a:defRPr sz="2400">
                <a:latin typeface="Hannotate SC Regular"/>
                <a:ea typeface="Hannotate SC Regular"/>
                <a:cs typeface="Hannotate SC Regular"/>
                <a:sym typeface="Hannotate SC Regular"/>
              </a:defRPr>
            </a:pPr>
            <a:r>
              <a:rPr dirty="0"/>
              <a:t>Graph layout: complexity is </a:t>
            </a:r>
            <a:r>
              <a:rPr dirty="0">
                <a:solidFill>
                  <a:schemeClr val="accent5"/>
                </a:solidFill>
              </a:rPr>
              <a:t>O(NlogN)</a:t>
            </a:r>
            <a:r>
              <a:rPr dirty="0"/>
              <a:t>, where N is the number of data points</a:t>
            </a:r>
          </a:p>
          <a:p>
            <a:pPr marL="704144" indent="-246944" algn="l" defTabSz="457200">
              <a:buSzPct val="75000"/>
              <a:buChar char="•"/>
              <a:defRPr sz="2400">
                <a:latin typeface="Hannotate SC Regular"/>
                <a:ea typeface="Hannotate SC Regular"/>
                <a:cs typeface="Hannotate SC Regular"/>
                <a:sym typeface="Hannotate SC Regular"/>
              </a:defRPr>
            </a:pPr>
            <a:r>
              <a:rPr dirty="0"/>
              <a:t>Very sensitive parameters</a:t>
            </a:r>
          </a:p>
        </p:txBody>
      </p:sp>
    </p:spTree>
    <p:extLst>
      <p:ext uri="{BB962C8B-B14F-4D97-AF65-F5344CB8AC3E}">
        <p14:creationId xmlns:p14="http://schemas.microsoft.com/office/powerpoint/2010/main" val="224424317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314" name="Shape 314"/>
          <p:cNvSpPr/>
          <p:nvPr/>
        </p:nvSpPr>
        <p:spPr>
          <a:xfrm>
            <a:off x="565220" y="601133"/>
            <a:ext cx="9338057" cy="812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dirty="0"/>
              <a:t>Traditional Representations of Networks</a:t>
            </a:r>
          </a:p>
        </p:txBody>
      </p:sp>
      <p:pic>
        <p:nvPicPr>
          <p:cNvPr id="315" name="pasted-image.pdf"/>
          <p:cNvPicPr>
            <a:picLocks noChangeAspect="1"/>
          </p:cNvPicPr>
          <p:nvPr/>
        </p:nvPicPr>
        <p:blipFill>
          <a:blip r:embed="rId3">
            <a:extLst/>
          </a:blip>
          <a:stretch>
            <a:fillRect/>
          </a:stretch>
        </p:blipFill>
        <p:spPr>
          <a:xfrm>
            <a:off x="2357496" y="2725024"/>
            <a:ext cx="2978875" cy="2159001"/>
          </a:xfrm>
          <a:prstGeom prst="rect">
            <a:avLst/>
          </a:prstGeom>
          <a:ln w="12700">
            <a:miter lim="400000"/>
          </a:ln>
        </p:spPr>
      </p:pic>
      <p:sp>
        <p:nvSpPr>
          <p:cNvPr id="316" name="Shape 316"/>
          <p:cNvSpPr/>
          <p:nvPr/>
        </p:nvSpPr>
        <p:spPr>
          <a:xfrm>
            <a:off x="3503337" y="5825256"/>
            <a:ext cx="5616922" cy="225702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44500" indent="-444500" algn="l" defTabSz="457200">
              <a:buSzPct val="75000"/>
              <a:buChar char="•"/>
              <a:defRPr sz="2800">
                <a:latin typeface="Hannotate SC Regular"/>
                <a:ea typeface="Hannotate SC Regular"/>
                <a:cs typeface="Hannotate SC Regular"/>
                <a:sym typeface="Hannotate SC Regular"/>
              </a:defRPr>
            </a:pPr>
            <a:r>
              <a:rPr dirty="0"/>
              <a:t>Suffer from </a:t>
            </a:r>
            <a:r>
              <a:rPr lang="en-US" dirty="0" smtClean="0"/>
              <a:t>d</a:t>
            </a:r>
            <a:r>
              <a:rPr dirty="0" smtClean="0"/>
              <a:t>ata </a:t>
            </a:r>
            <a:r>
              <a:rPr lang="en-US" dirty="0" smtClean="0"/>
              <a:t>s</a:t>
            </a:r>
            <a:r>
              <a:rPr dirty="0" smtClean="0"/>
              <a:t>parsity</a:t>
            </a:r>
            <a:endParaRPr lang="en-US" dirty="0" smtClean="0"/>
          </a:p>
          <a:p>
            <a:pPr marL="444500" indent="-444500" algn="l" defTabSz="457200">
              <a:buSzPct val="75000"/>
              <a:buChar char="•"/>
              <a:defRPr sz="2800">
                <a:latin typeface="Hannotate SC Regular"/>
                <a:ea typeface="Hannotate SC Regular"/>
                <a:cs typeface="Hannotate SC Regular"/>
                <a:sym typeface="Hannotate SC Regular"/>
              </a:defRPr>
            </a:pPr>
            <a:r>
              <a:rPr lang="en-US" dirty="0" smtClean="0"/>
              <a:t>Suffer from high</a:t>
            </a:r>
            <a:r>
              <a:rPr lang="zh-CN" altLang="en-US" dirty="0" smtClean="0"/>
              <a:t> </a:t>
            </a:r>
            <a:r>
              <a:rPr lang="en-US" dirty="0" smtClean="0"/>
              <a:t>dimensionality</a:t>
            </a:r>
            <a:endParaRPr dirty="0"/>
          </a:p>
          <a:p>
            <a:pPr marL="444500" indent="-444500" algn="l" defTabSz="457200">
              <a:buSzPct val="75000"/>
              <a:buChar char="•"/>
              <a:defRPr sz="2800">
                <a:latin typeface="Hannotate SC Regular"/>
                <a:ea typeface="Hannotate SC Regular"/>
                <a:cs typeface="Hannotate SC Regular"/>
                <a:sym typeface="Hannotate SC Regular"/>
              </a:defRPr>
            </a:pPr>
            <a:r>
              <a:rPr dirty="0"/>
              <a:t>Does not facilitate computation</a:t>
            </a:r>
          </a:p>
          <a:p>
            <a:pPr marL="444500" indent="-444500" algn="l" defTabSz="457200">
              <a:buSzPct val="75000"/>
              <a:buChar char="•"/>
              <a:defRPr sz="2800">
                <a:latin typeface="Hannotate SC Regular"/>
                <a:ea typeface="Hannotate SC Regular"/>
                <a:cs typeface="Hannotate SC Regular"/>
                <a:sym typeface="Hannotate SC Regular"/>
              </a:defRPr>
            </a:pPr>
            <a:r>
              <a:rPr dirty="0"/>
              <a:t>Does not represent “semantics</a:t>
            </a:r>
            <a:r>
              <a:rPr dirty="0" smtClean="0"/>
              <a:t>”</a:t>
            </a:r>
            <a:endParaRPr dirty="0"/>
          </a:p>
          <a:p>
            <a:pPr marL="444500" indent="-444500" algn="l" defTabSz="457200">
              <a:buSzPct val="75000"/>
              <a:buChar char="•"/>
              <a:defRPr sz="2800">
                <a:latin typeface="Hannotate SC Regular"/>
                <a:ea typeface="Hannotate SC Regular"/>
                <a:cs typeface="Hannotate SC Regular"/>
                <a:sym typeface="Hannotate SC Regular"/>
              </a:defRPr>
            </a:pPr>
            <a:r>
              <a:rPr dirty="0" smtClean="0"/>
              <a:t>…</a:t>
            </a:r>
            <a:endParaRPr dirty="0"/>
          </a:p>
        </p:txBody>
      </p:sp>
      <p:pic>
        <p:nvPicPr>
          <p:cNvPr id="317" name="pasted-image.pdf"/>
          <p:cNvPicPr>
            <a:picLocks noChangeAspect="1"/>
          </p:cNvPicPr>
          <p:nvPr/>
        </p:nvPicPr>
        <p:blipFill>
          <a:blip r:embed="rId4">
            <a:extLst/>
          </a:blip>
          <a:stretch>
            <a:fillRect/>
          </a:stretch>
        </p:blipFill>
        <p:spPr>
          <a:xfrm>
            <a:off x="6993720" y="2458278"/>
            <a:ext cx="3223217" cy="278214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lvl1pPr>
              <a:defRPr sz="4000">
                <a:solidFill>
                  <a:schemeClr val="accent5"/>
                </a:solidFill>
                <a:latin typeface="Hannotate SC Regular"/>
                <a:ea typeface="Hannotate SC Regular"/>
                <a:cs typeface="Hannotate SC Regular"/>
                <a:sym typeface="Hannotate SC Regular"/>
              </a:defRPr>
            </a:lvl1pPr>
          </a:lstStyle>
          <a:p>
            <a:r>
              <a:rPr dirty="0"/>
              <a:t>LargeVis </a:t>
            </a:r>
            <a:r>
              <a:rPr dirty="0" smtClean="0"/>
              <a:t>(</a:t>
            </a:r>
            <a:r>
              <a:rPr lang="en-US" dirty="0" smtClean="0"/>
              <a:t>Best Paper Nomination at WWW 2016</a:t>
            </a:r>
            <a:r>
              <a:rPr dirty="0" smtClean="0"/>
              <a:t>)</a:t>
            </a:r>
            <a:endParaRPr dirty="0"/>
          </a:p>
        </p:txBody>
      </p:sp>
      <p:sp>
        <p:nvSpPr>
          <p:cNvPr id="446" name="Shape 446"/>
          <p:cNvSpPr>
            <a:spLocks noGrp="1"/>
          </p:cNvSpPr>
          <p:nvPr>
            <p:ph type="body" idx="1"/>
          </p:nvPr>
        </p:nvSpPr>
        <p:spPr>
          <a:xfrm>
            <a:off x="952500" y="1769300"/>
            <a:ext cx="11099800" cy="5103510"/>
          </a:xfrm>
          <a:prstGeom prst="rect">
            <a:avLst/>
          </a:prstGeom>
        </p:spPr>
        <p:txBody>
          <a:bodyPr/>
          <a:lstStyle/>
          <a:p>
            <a:pPr marL="345722" indent="-345722" defTabSz="457200">
              <a:spcBef>
                <a:spcPts val="0"/>
              </a:spcBef>
              <a:defRPr sz="3200">
                <a:latin typeface="Hannotate SC Regular"/>
                <a:ea typeface="Hannotate SC Regular"/>
                <a:cs typeface="Hannotate SC Regular"/>
                <a:sym typeface="Hannotate SC Regular"/>
              </a:defRPr>
            </a:pPr>
            <a:r>
              <a:rPr dirty="0"/>
              <a:t> Efficient approximation of K-NNG construction</a:t>
            </a:r>
          </a:p>
          <a:p>
            <a:pPr marL="753533" indent="-296333" defTabSz="457200">
              <a:spcBef>
                <a:spcPts val="0"/>
              </a:spcBef>
              <a:defRPr sz="2800">
                <a:latin typeface="Hannotate SC Regular"/>
                <a:ea typeface="Hannotate SC Regular"/>
                <a:cs typeface="Hannotate SC Regular"/>
                <a:sym typeface="Hannotate SC Regular"/>
              </a:defRPr>
            </a:pPr>
            <a:r>
              <a:rPr lang="en-US" altLang="zh-CN" b="1" dirty="0" smtClean="0">
                <a:solidFill>
                  <a:srgbClr val="9F0000"/>
                </a:solidFill>
              </a:rPr>
              <a:t>30</a:t>
            </a:r>
            <a:r>
              <a:rPr lang="zh-CN" altLang="en-US" dirty="0" smtClean="0"/>
              <a:t> </a:t>
            </a:r>
            <a:r>
              <a:rPr lang="en-US" altLang="zh-CN" dirty="0" smtClean="0"/>
              <a:t>times</a:t>
            </a:r>
            <a:r>
              <a:rPr lang="zh-CN" altLang="en-US" dirty="0" smtClean="0"/>
              <a:t> </a:t>
            </a:r>
            <a:r>
              <a:rPr dirty="0" smtClean="0"/>
              <a:t>faster </a:t>
            </a:r>
            <a:r>
              <a:rPr dirty="0"/>
              <a:t>than t-SNE (3 million data points)</a:t>
            </a:r>
          </a:p>
          <a:p>
            <a:pPr marL="753533" indent="-296333" defTabSz="457200">
              <a:spcBef>
                <a:spcPts val="0"/>
              </a:spcBef>
              <a:defRPr sz="2800">
                <a:latin typeface="Hannotate SC Regular"/>
                <a:ea typeface="Hannotate SC Regular"/>
                <a:cs typeface="Hannotate SC Regular"/>
                <a:sym typeface="Hannotate SC Regular"/>
              </a:defRPr>
            </a:pPr>
            <a:r>
              <a:rPr dirty="0"/>
              <a:t>Better time-accuracy tradeoff</a:t>
            </a:r>
          </a:p>
          <a:p>
            <a:pPr marL="345722" indent="-345722" defTabSz="457200">
              <a:spcBef>
                <a:spcPts val="0"/>
              </a:spcBef>
              <a:defRPr sz="3000">
                <a:latin typeface="Hannotate SC Regular"/>
                <a:ea typeface="Hannotate SC Regular"/>
                <a:cs typeface="Hannotate SC Regular"/>
                <a:sym typeface="Hannotate SC Regular"/>
              </a:defRPr>
            </a:pPr>
            <a:endParaRPr dirty="0"/>
          </a:p>
          <a:p>
            <a:pPr marL="345722" indent="-345722" defTabSz="457200">
              <a:spcBef>
                <a:spcPts val="0"/>
              </a:spcBef>
              <a:defRPr sz="3200">
                <a:latin typeface="Hannotate SC Regular"/>
                <a:ea typeface="Hannotate SC Regular"/>
                <a:cs typeface="Hannotate SC Regular"/>
                <a:sym typeface="Hannotate SC Regular"/>
              </a:defRPr>
            </a:pPr>
            <a:r>
              <a:rPr dirty="0"/>
              <a:t>Efficient probabilistic model for graph layout </a:t>
            </a:r>
          </a:p>
          <a:p>
            <a:pPr marL="753533" indent="-296333" defTabSz="457200">
              <a:spcBef>
                <a:spcPts val="0"/>
              </a:spcBef>
              <a:defRPr sz="2800">
                <a:latin typeface="Hannotate SC Regular"/>
                <a:ea typeface="Hannotate SC Regular"/>
                <a:cs typeface="Hannotate SC Regular"/>
                <a:sym typeface="Hannotate SC Regular"/>
              </a:defRPr>
            </a:pPr>
            <a:r>
              <a:rPr dirty="0"/>
              <a:t>O(NlogN) -&gt; O(N)</a:t>
            </a:r>
          </a:p>
          <a:p>
            <a:pPr marL="753533" indent="-296333" defTabSz="457200">
              <a:spcBef>
                <a:spcPts val="0"/>
              </a:spcBef>
              <a:defRPr sz="2800">
                <a:latin typeface="Hannotate SC Regular"/>
                <a:ea typeface="Hannotate SC Regular"/>
                <a:cs typeface="Hannotate SC Regular"/>
                <a:sym typeface="Hannotate SC Regular"/>
              </a:defRPr>
            </a:pPr>
            <a:r>
              <a:rPr lang="en-US" altLang="zh-CN" b="1" dirty="0" smtClean="0">
                <a:solidFill>
                  <a:srgbClr val="9F0000"/>
                </a:solidFill>
              </a:rPr>
              <a:t>7</a:t>
            </a:r>
            <a:r>
              <a:rPr dirty="0" smtClean="0"/>
              <a:t> </a:t>
            </a:r>
            <a:r>
              <a:rPr dirty="0"/>
              <a:t>times faster than t-SNE (3 million data points)</a:t>
            </a:r>
          </a:p>
          <a:p>
            <a:pPr marL="753533" indent="-296333" defTabSz="457200">
              <a:spcBef>
                <a:spcPts val="0"/>
              </a:spcBef>
              <a:defRPr sz="2800">
                <a:latin typeface="Hannotate SC Regular"/>
                <a:ea typeface="Hannotate SC Regular"/>
                <a:cs typeface="Hannotate SC Regular"/>
                <a:sym typeface="Hannotate SC Regular"/>
              </a:defRPr>
            </a:pPr>
            <a:r>
              <a:rPr dirty="0"/>
              <a:t>Better visualization layouts</a:t>
            </a:r>
          </a:p>
          <a:p>
            <a:pPr marL="753533" indent="-296333" defTabSz="457200">
              <a:spcBef>
                <a:spcPts val="0"/>
              </a:spcBef>
              <a:defRPr sz="2800">
                <a:latin typeface="Hannotate SC Regular"/>
                <a:ea typeface="Hannotate SC Regular"/>
                <a:cs typeface="Hannotate SC Regular"/>
                <a:sym typeface="Hannotate SC Regular"/>
              </a:defRPr>
            </a:pPr>
            <a:r>
              <a:rPr dirty="0"/>
              <a:t>Stable parameters across different data sets</a:t>
            </a:r>
          </a:p>
        </p:txBody>
      </p:sp>
      <p:sp>
        <p:nvSpPr>
          <p:cNvPr id="447" name="Shape 44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pic>
        <p:nvPicPr>
          <p:cNvPr id="282" name="pasted-image.pdf"/>
          <p:cNvPicPr>
            <a:picLocks noChangeAspect="1"/>
          </p:cNvPicPr>
          <p:nvPr/>
        </p:nvPicPr>
        <p:blipFill>
          <a:blip r:embed="rId3">
            <a:extLst/>
          </a:blip>
          <a:stretch>
            <a:fillRect/>
          </a:stretch>
        </p:blipFill>
        <p:spPr>
          <a:xfrm>
            <a:off x="1113387" y="610149"/>
            <a:ext cx="9300514" cy="8357678"/>
          </a:xfrm>
          <a:prstGeom prst="rect">
            <a:avLst/>
          </a:prstGeom>
          <a:ln w="12700">
            <a:miter lim="400000"/>
          </a:ln>
        </p:spPr>
      </p:pic>
      <p:sp>
        <p:nvSpPr>
          <p:cNvPr id="283" name="Shape 283"/>
          <p:cNvSpPr>
            <a:spLocks noGrp="1"/>
          </p:cNvSpPr>
          <p:nvPr>
            <p:ph type="title"/>
          </p:nvPr>
        </p:nvSpPr>
        <p:spPr>
          <a:xfrm>
            <a:off x="5662275" y="0"/>
            <a:ext cx="7342525" cy="1561105"/>
          </a:xfrm>
          <a:prstGeom prst="rect">
            <a:avLst/>
          </a:prstGeom>
        </p:spPr>
        <p:txBody>
          <a:bodyPr/>
          <a:lstStyle>
            <a:lvl1pPr algn="l" defTabSz="438911">
              <a:defRPr sz="3455">
                <a:solidFill>
                  <a:schemeClr val="accent5"/>
                </a:solidFill>
                <a:latin typeface="HanziPen SC Regular"/>
                <a:ea typeface="HanziPen SC Regular"/>
                <a:cs typeface="HanziPen SC Regular"/>
                <a:sym typeface="HanziPen SC Regular"/>
              </a:defRPr>
            </a:lvl1pPr>
          </a:lstStyle>
          <a:p>
            <a:r>
              <a:rPr dirty="0">
                <a:latin typeface="Hannotate TC Bold"/>
                <a:cs typeface="Hannotate TC Bold"/>
              </a:rPr>
              <a:t>10M Scientific Papers on One Slide</a:t>
            </a:r>
          </a:p>
        </p:txBody>
      </p:sp>
    </p:spTree>
    <p:extLst>
      <p:ext uri="{BB962C8B-B14F-4D97-AF65-F5344CB8AC3E}">
        <p14:creationId xmlns:p14="http://schemas.microsoft.com/office/powerpoint/2010/main" val="278960963"/>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pic>
        <p:nvPicPr>
          <p:cNvPr id="286" name="pasted-image.pdf"/>
          <p:cNvPicPr>
            <a:picLocks noChangeAspect="1"/>
          </p:cNvPicPr>
          <p:nvPr/>
        </p:nvPicPr>
        <p:blipFill>
          <a:blip r:embed="rId3">
            <a:extLst/>
          </a:blip>
          <a:stretch>
            <a:fillRect/>
          </a:stretch>
        </p:blipFill>
        <p:spPr>
          <a:xfrm>
            <a:off x="912367" y="1001274"/>
            <a:ext cx="11590783" cy="7493177"/>
          </a:xfrm>
          <a:prstGeom prst="rect">
            <a:avLst/>
          </a:prstGeom>
          <a:ln w="12700">
            <a:miter lim="400000"/>
          </a:ln>
        </p:spPr>
      </p:pic>
      <p:sp>
        <p:nvSpPr>
          <p:cNvPr id="6" name="Shape 283"/>
          <p:cNvSpPr txBox="1">
            <a:spLocks/>
          </p:cNvSpPr>
          <p:nvPr/>
        </p:nvSpPr>
        <p:spPr>
          <a:xfrm>
            <a:off x="5662275" y="0"/>
            <a:ext cx="7342525" cy="15611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l" defTabSz="438911" rtl="0" latinLnBrk="0">
              <a:lnSpc>
                <a:spcPct val="100000"/>
              </a:lnSpc>
              <a:spcBef>
                <a:spcPts val="0"/>
              </a:spcBef>
              <a:spcAft>
                <a:spcPts val="0"/>
              </a:spcAft>
              <a:buClrTx/>
              <a:buSzTx/>
              <a:buFontTx/>
              <a:buNone/>
              <a:tabLst/>
              <a:defRPr sz="3455" b="0" i="0" u="none" strike="noStrike" cap="none" spc="0" baseline="0">
                <a:ln>
                  <a:noFill/>
                </a:ln>
                <a:solidFill>
                  <a:schemeClr val="accent5"/>
                </a:solidFill>
                <a:uFillTx/>
                <a:latin typeface="HanziPen SC Regular"/>
                <a:ea typeface="HanziPen SC Regular"/>
                <a:cs typeface="HanziPen SC Regular"/>
                <a:sym typeface="HanziPen SC Regular"/>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US" smtClean="0">
                <a:latin typeface="Hannotate TC Bold"/>
                <a:cs typeface="Hannotate TC Bold"/>
              </a:rPr>
              <a:t>10M Scientific Papers on One Slide</a:t>
            </a:r>
            <a:endParaRPr lang="en-US" dirty="0">
              <a:latin typeface="Hannotate TC Bold"/>
              <a:cs typeface="Hannotate TC Bold"/>
            </a:endParaRPr>
          </a:p>
        </p:txBody>
      </p:sp>
    </p:spTree>
    <p:extLst>
      <p:ext uri="{BB962C8B-B14F-4D97-AF65-F5344CB8AC3E}">
        <p14:creationId xmlns:p14="http://schemas.microsoft.com/office/powerpoint/2010/main" val="1218278049"/>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pic>
        <p:nvPicPr>
          <p:cNvPr id="290" name="pasted-image.pdf"/>
          <p:cNvPicPr>
            <a:picLocks noChangeAspect="1"/>
          </p:cNvPicPr>
          <p:nvPr/>
        </p:nvPicPr>
        <p:blipFill>
          <a:blip r:embed="rId3">
            <a:extLst/>
          </a:blip>
          <a:stretch>
            <a:fillRect/>
          </a:stretch>
        </p:blipFill>
        <p:spPr>
          <a:xfrm>
            <a:off x="711200" y="2478616"/>
            <a:ext cx="11582400" cy="5067301"/>
          </a:xfrm>
          <a:prstGeom prst="rect">
            <a:avLst/>
          </a:prstGeom>
          <a:ln w="12700">
            <a:miter lim="400000"/>
          </a:ln>
        </p:spPr>
      </p:pic>
      <p:sp>
        <p:nvSpPr>
          <p:cNvPr id="291" name="Shape 291"/>
          <p:cNvSpPr/>
          <p:nvPr/>
        </p:nvSpPr>
        <p:spPr>
          <a:xfrm>
            <a:off x="1963522" y="1944605"/>
            <a:ext cx="3133036"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defRPr sz="3000">
                <a:solidFill>
                  <a:schemeClr val="accent5"/>
                </a:solidFill>
                <a:latin typeface="HanziPen SC Regular"/>
                <a:ea typeface="HanziPen SC Regular"/>
                <a:cs typeface="HanziPen SC Regular"/>
                <a:sym typeface="HanziPen SC Regular"/>
              </a:defRPr>
            </a:lvl1pPr>
          </a:lstStyle>
          <a:p>
            <a:r>
              <a:rPr dirty="0">
                <a:latin typeface="Hannotate TC Bold"/>
                <a:cs typeface="Hannotate TC Bold"/>
              </a:rPr>
              <a:t>Computer Science</a:t>
            </a:r>
          </a:p>
        </p:txBody>
      </p:sp>
      <p:sp>
        <p:nvSpPr>
          <p:cNvPr id="292" name="Shape 292"/>
          <p:cNvSpPr/>
          <p:nvPr/>
        </p:nvSpPr>
        <p:spPr>
          <a:xfrm>
            <a:off x="8305055" y="1944605"/>
            <a:ext cx="2243177"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defRPr sz="3000">
                <a:solidFill>
                  <a:schemeClr val="accent5"/>
                </a:solidFill>
                <a:latin typeface="HanziPen SC Regular"/>
                <a:ea typeface="HanziPen SC Regular"/>
                <a:cs typeface="HanziPen SC Regular"/>
                <a:sym typeface="HanziPen SC Regular"/>
              </a:defRPr>
            </a:lvl1pPr>
          </a:lstStyle>
          <a:p>
            <a:r>
              <a:rPr dirty="0">
                <a:latin typeface="Hannotate TC Bold"/>
                <a:cs typeface="Hannotate TC Bold"/>
              </a:rPr>
              <a:t>Mathematics</a:t>
            </a:r>
          </a:p>
        </p:txBody>
      </p:sp>
    </p:spTree>
    <p:extLst>
      <p:ext uri="{BB962C8B-B14F-4D97-AF65-F5344CB8AC3E}">
        <p14:creationId xmlns:p14="http://schemas.microsoft.com/office/powerpoint/2010/main" val="1157029208"/>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pic>
        <p:nvPicPr>
          <p:cNvPr id="295" name="pasted-image.pdf"/>
          <p:cNvPicPr>
            <a:picLocks noChangeAspect="1"/>
          </p:cNvPicPr>
          <p:nvPr/>
        </p:nvPicPr>
        <p:blipFill>
          <a:blip r:embed="rId3">
            <a:extLst/>
          </a:blip>
          <a:stretch>
            <a:fillRect/>
          </a:stretch>
        </p:blipFill>
        <p:spPr>
          <a:xfrm>
            <a:off x="781050" y="2523066"/>
            <a:ext cx="11544300" cy="5003801"/>
          </a:xfrm>
          <a:prstGeom prst="rect">
            <a:avLst/>
          </a:prstGeom>
          <a:ln w="12700">
            <a:miter lim="400000"/>
          </a:ln>
        </p:spPr>
      </p:pic>
      <p:sp>
        <p:nvSpPr>
          <p:cNvPr id="296" name="Shape 296"/>
          <p:cNvSpPr/>
          <p:nvPr/>
        </p:nvSpPr>
        <p:spPr>
          <a:xfrm>
            <a:off x="1963522" y="1944605"/>
            <a:ext cx="1392175"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defRPr sz="3000">
                <a:solidFill>
                  <a:schemeClr val="accent5"/>
                </a:solidFill>
                <a:latin typeface="HanziPen SC Regular"/>
                <a:ea typeface="HanziPen SC Regular"/>
                <a:cs typeface="HanziPen SC Regular"/>
                <a:sym typeface="HanziPen SC Regular"/>
              </a:defRPr>
            </a:lvl1pPr>
          </a:lstStyle>
          <a:p>
            <a:r>
              <a:rPr dirty="0">
                <a:latin typeface="Hannotate TC Bold"/>
                <a:cs typeface="Hannotate TC Bold"/>
              </a:rPr>
              <a:t>Physics</a:t>
            </a:r>
          </a:p>
        </p:txBody>
      </p:sp>
      <p:sp>
        <p:nvSpPr>
          <p:cNvPr id="297" name="Shape 297"/>
          <p:cNvSpPr/>
          <p:nvPr/>
        </p:nvSpPr>
        <p:spPr>
          <a:xfrm>
            <a:off x="8965455" y="1944605"/>
            <a:ext cx="1327542"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defRPr sz="3000">
                <a:solidFill>
                  <a:schemeClr val="accent5"/>
                </a:solidFill>
                <a:latin typeface="HanziPen SC Regular"/>
                <a:ea typeface="HanziPen SC Regular"/>
                <a:cs typeface="HanziPen SC Regular"/>
                <a:sym typeface="HanziPen SC Regular"/>
              </a:defRPr>
            </a:lvl1pPr>
          </a:lstStyle>
          <a:p>
            <a:r>
              <a:rPr dirty="0">
                <a:latin typeface="Hannotate TC Bold"/>
                <a:cs typeface="Hannotate TC Bold"/>
              </a:rPr>
              <a:t>Biology</a:t>
            </a:r>
          </a:p>
        </p:txBody>
      </p:sp>
    </p:spTree>
    <p:extLst>
      <p:ext uri="{BB962C8B-B14F-4D97-AF65-F5344CB8AC3E}">
        <p14:creationId xmlns:p14="http://schemas.microsoft.com/office/powerpoint/2010/main" val="3137947938"/>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p:cNvSpPr>
          <p:nvPr>
            <p:ph type="title"/>
          </p:nvPr>
        </p:nvSpPr>
        <p:spPr>
          <a:prstGeom prst="rect">
            <a:avLst/>
          </a:prstGeom>
        </p:spPr>
        <p:txBody>
          <a:bodyPr/>
          <a:lstStyle>
            <a:lvl1pPr algn="l" defTabSz="457200">
              <a:defRPr sz="3600">
                <a:solidFill>
                  <a:schemeClr val="accent5"/>
                </a:solidFill>
                <a:latin typeface="HanziPen SC Regular"/>
                <a:ea typeface="HanziPen SC Regular"/>
                <a:cs typeface="HanziPen SC Regular"/>
                <a:sym typeface="HanziPen SC Regular"/>
              </a:defRPr>
            </a:lvl1pPr>
          </a:lstStyle>
          <a:p>
            <a:r>
              <a:rPr dirty="0">
                <a:latin typeface="Hannotate TC Bold"/>
                <a:cs typeface="Hannotate TC Bold"/>
              </a:rPr>
              <a:t>Computer Science vs. Mathematics</a:t>
            </a:r>
          </a:p>
        </p:txBody>
      </p:sp>
      <p:sp>
        <p:nvSpPr>
          <p:cNvPr id="300" name="Shape 30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pic>
        <p:nvPicPr>
          <p:cNvPr id="301" name="pasted-image.pdf"/>
          <p:cNvPicPr>
            <a:picLocks noChangeAspect="1"/>
          </p:cNvPicPr>
          <p:nvPr/>
        </p:nvPicPr>
        <p:blipFill>
          <a:blip r:embed="rId3">
            <a:extLst/>
          </a:blip>
          <a:stretch>
            <a:fillRect/>
          </a:stretch>
        </p:blipFill>
        <p:spPr>
          <a:xfrm>
            <a:off x="1452033" y="2262716"/>
            <a:ext cx="9728201" cy="6515101"/>
          </a:xfrm>
          <a:prstGeom prst="rect">
            <a:avLst/>
          </a:prstGeom>
          <a:ln w="12700">
            <a:miter lim="400000"/>
          </a:ln>
        </p:spPr>
      </p:pic>
    </p:spTree>
    <p:extLst>
      <p:ext uri="{BB962C8B-B14F-4D97-AF65-F5344CB8AC3E}">
        <p14:creationId xmlns:p14="http://schemas.microsoft.com/office/powerpoint/2010/main" val="427606050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p:cNvSpPr>
          <p:nvPr>
            <p:ph type="title"/>
          </p:nvPr>
        </p:nvSpPr>
        <p:spPr>
          <a:prstGeom prst="rect">
            <a:avLst/>
          </a:prstGeom>
        </p:spPr>
        <p:txBody>
          <a:bodyPr/>
          <a:lstStyle>
            <a:lvl1pPr algn="l" defTabSz="457200">
              <a:defRPr sz="3600">
                <a:solidFill>
                  <a:schemeClr val="accent5"/>
                </a:solidFill>
                <a:latin typeface="HanziPen SC Regular"/>
                <a:ea typeface="HanziPen SC Regular"/>
                <a:cs typeface="HanziPen SC Regular"/>
                <a:sym typeface="HanziPen SC Regular"/>
              </a:defRPr>
            </a:lvl1pPr>
          </a:lstStyle>
          <a:p>
            <a:r>
              <a:rPr dirty="0">
                <a:latin typeface="Hannotate TC Bold"/>
                <a:cs typeface="Hannotate TC Bold"/>
              </a:rPr>
              <a:t>Computer Science vs. Physics</a:t>
            </a:r>
          </a:p>
        </p:txBody>
      </p:sp>
      <p:sp>
        <p:nvSpPr>
          <p:cNvPr id="304" name="Shape 30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pic>
        <p:nvPicPr>
          <p:cNvPr id="305" name="pasted-image.pdf"/>
          <p:cNvPicPr>
            <a:picLocks noChangeAspect="1"/>
          </p:cNvPicPr>
          <p:nvPr/>
        </p:nvPicPr>
        <p:blipFill>
          <a:blip r:embed="rId3">
            <a:extLst/>
          </a:blip>
          <a:stretch>
            <a:fillRect/>
          </a:stretch>
        </p:blipFill>
        <p:spPr>
          <a:xfrm>
            <a:off x="1888066" y="2199216"/>
            <a:ext cx="10363201" cy="6591301"/>
          </a:xfrm>
          <a:prstGeom prst="rect">
            <a:avLst/>
          </a:prstGeom>
          <a:ln w="12700">
            <a:miter lim="400000"/>
          </a:ln>
        </p:spPr>
      </p:pic>
    </p:spTree>
    <p:extLst>
      <p:ext uri="{BB962C8B-B14F-4D97-AF65-F5344CB8AC3E}">
        <p14:creationId xmlns:p14="http://schemas.microsoft.com/office/powerpoint/2010/main" val="269369024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lang="en-US" dirty="0" smtClean="0">
                <a:solidFill>
                  <a:srgbClr val="D50202"/>
                </a:solidFill>
              </a:rPr>
              <a:t>Visualizing Networks and High-dimensional Data</a:t>
            </a:r>
            <a:endParaRPr dirty="0">
              <a:solidFill>
                <a:srgbClr val="D50202"/>
              </a:solidFill>
            </a:endParaRPr>
          </a:p>
        </p:txBody>
      </p:sp>
      <p:sp>
        <p:nvSpPr>
          <p:cNvPr id="320" name="Shape 32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grpSp>
        <p:nvGrpSpPr>
          <p:cNvPr id="5" name="Group 4"/>
          <p:cNvGrpSpPr/>
          <p:nvPr/>
        </p:nvGrpSpPr>
        <p:grpSpPr>
          <a:xfrm>
            <a:off x="4833968" y="3177826"/>
            <a:ext cx="2282238" cy="2062523"/>
            <a:chOff x="4234983" y="735777"/>
            <a:chExt cx="2282238" cy="2062523"/>
          </a:xfrm>
        </p:grpSpPr>
        <p:sp>
          <p:nvSpPr>
            <p:cNvPr id="6" name="Flowchart: Connector 51"/>
            <p:cNvSpPr/>
            <p:nvPr/>
          </p:nvSpPr>
          <p:spPr>
            <a:xfrm>
              <a:off x="4914799" y="735777"/>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52"/>
            <p:cNvSpPr/>
            <p:nvPr/>
          </p:nvSpPr>
          <p:spPr>
            <a:xfrm>
              <a:off x="4633297" y="91646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53"/>
            <p:cNvSpPr/>
            <p:nvPr/>
          </p:nvSpPr>
          <p:spPr>
            <a:xfrm>
              <a:off x="5222810" y="902420"/>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54"/>
            <p:cNvSpPr/>
            <p:nvPr/>
          </p:nvSpPr>
          <p:spPr>
            <a:xfrm>
              <a:off x="4933576" y="105362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6" idx="4"/>
              <a:endCxn id="9" idx="0"/>
            </p:cNvCxnSpPr>
            <p:nvPr/>
          </p:nvCxnSpPr>
          <p:spPr>
            <a:xfrm>
              <a:off x="4983379" y="872937"/>
              <a:ext cx="18777" cy="180686"/>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8" idx="3"/>
              <a:endCxn id="9" idx="6"/>
            </p:cNvCxnSpPr>
            <p:nvPr/>
          </p:nvCxnSpPr>
          <p:spPr>
            <a:xfrm flipH="1">
              <a:off x="5070736" y="1019493"/>
              <a:ext cx="172161" cy="10271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7" idx="5"/>
              <a:endCxn id="9" idx="2"/>
            </p:cNvCxnSpPr>
            <p:nvPr/>
          </p:nvCxnSpPr>
          <p:spPr>
            <a:xfrm>
              <a:off x="4750370" y="1033536"/>
              <a:ext cx="183206" cy="88667"/>
            </a:xfrm>
            <a:prstGeom prst="line">
              <a:avLst/>
            </a:prstGeom>
          </p:spPr>
          <p:style>
            <a:lnRef idx="1">
              <a:schemeClr val="dk1"/>
            </a:lnRef>
            <a:fillRef idx="0">
              <a:schemeClr val="dk1"/>
            </a:fillRef>
            <a:effectRef idx="0">
              <a:schemeClr val="dk1"/>
            </a:effectRef>
            <a:fontRef idx="minor">
              <a:schemeClr val="tx1"/>
            </a:fontRef>
          </p:style>
        </p:cxnSp>
        <p:sp>
          <p:nvSpPr>
            <p:cNvPr id="13" name="Flowchart: Connector 58"/>
            <p:cNvSpPr/>
            <p:nvPr/>
          </p:nvSpPr>
          <p:spPr>
            <a:xfrm>
              <a:off x="5299298" y="1606375"/>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59"/>
            <p:cNvSpPr/>
            <p:nvPr/>
          </p:nvSpPr>
          <p:spPr>
            <a:xfrm>
              <a:off x="4234983" y="171608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60"/>
            <p:cNvSpPr/>
            <p:nvPr/>
          </p:nvSpPr>
          <p:spPr>
            <a:xfrm>
              <a:off x="4696483" y="2205161"/>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1"/>
            <p:cNvSpPr/>
            <p:nvPr/>
          </p:nvSpPr>
          <p:spPr>
            <a:xfrm>
              <a:off x="4632544" y="1827735"/>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62"/>
            <p:cNvSpPr/>
            <p:nvPr/>
          </p:nvSpPr>
          <p:spPr>
            <a:xfrm>
              <a:off x="4312388" y="2097286"/>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372143" y="1792614"/>
              <a:ext cx="260401" cy="87799"/>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a:stCxn id="16" idx="3"/>
              <a:endCxn id="17" idx="7"/>
            </p:cNvCxnSpPr>
            <p:nvPr/>
          </p:nvCxnSpPr>
          <p:spPr>
            <a:xfrm flipH="1">
              <a:off x="4429461" y="1944808"/>
              <a:ext cx="223170" cy="17256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15" idx="0"/>
              <a:endCxn id="16" idx="4"/>
            </p:cNvCxnSpPr>
            <p:nvPr/>
          </p:nvCxnSpPr>
          <p:spPr>
            <a:xfrm flipH="1" flipV="1">
              <a:off x="4701124" y="1964895"/>
              <a:ext cx="63939" cy="240266"/>
            </a:xfrm>
            <a:prstGeom prst="line">
              <a:avLst/>
            </a:prstGeom>
          </p:spPr>
          <p:style>
            <a:lnRef idx="1">
              <a:schemeClr val="dk1"/>
            </a:lnRef>
            <a:fillRef idx="0">
              <a:schemeClr val="dk1"/>
            </a:fillRef>
            <a:effectRef idx="0">
              <a:schemeClr val="dk1"/>
            </a:effectRef>
            <a:fontRef idx="minor">
              <a:schemeClr val="tx1"/>
            </a:fontRef>
          </p:style>
        </p:cxnSp>
        <p:sp>
          <p:nvSpPr>
            <p:cNvPr id="21" name="Flowchart: Connector 66"/>
            <p:cNvSpPr/>
            <p:nvPr/>
          </p:nvSpPr>
          <p:spPr>
            <a:xfrm>
              <a:off x="5217715" y="2240182"/>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67"/>
            <p:cNvSpPr/>
            <p:nvPr/>
          </p:nvSpPr>
          <p:spPr>
            <a:xfrm>
              <a:off x="4915331" y="251602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68"/>
            <p:cNvSpPr/>
            <p:nvPr/>
          </p:nvSpPr>
          <p:spPr>
            <a:xfrm>
              <a:off x="5569025" y="255004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69"/>
            <p:cNvSpPr/>
            <p:nvPr/>
          </p:nvSpPr>
          <p:spPr>
            <a:xfrm>
              <a:off x="5199708" y="2661140"/>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1" idx="3"/>
              <a:endCxn id="22" idx="0"/>
            </p:cNvCxnSpPr>
            <p:nvPr/>
          </p:nvCxnSpPr>
          <p:spPr>
            <a:xfrm flipH="1">
              <a:off x="4983911" y="2357255"/>
              <a:ext cx="253891" cy="15877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stCxn id="23" idx="1"/>
              <a:endCxn id="21" idx="5"/>
            </p:cNvCxnSpPr>
            <p:nvPr/>
          </p:nvCxnSpPr>
          <p:spPr>
            <a:xfrm flipH="1" flipV="1">
              <a:off x="5334788" y="2357255"/>
              <a:ext cx="254324" cy="21288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21" idx="4"/>
              <a:endCxn id="24" idx="0"/>
            </p:cNvCxnSpPr>
            <p:nvPr/>
          </p:nvCxnSpPr>
          <p:spPr>
            <a:xfrm flipH="1">
              <a:off x="5268288" y="2377342"/>
              <a:ext cx="18007" cy="283798"/>
            </a:xfrm>
            <a:prstGeom prst="line">
              <a:avLst/>
            </a:prstGeom>
          </p:spPr>
          <p:style>
            <a:lnRef idx="1">
              <a:schemeClr val="dk1"/>
            </a:lnRef>
            <a:fillRef idx="0">
              <a:schemeClr val="dk1"/>
            </a:fillRef>
            <a:effectRef idx="0">
              <a:schemeClr val="dk1"/>
            </a:effectRef>
            <a:fontRef idx="minor">
              <a:schemeClr val="tx1"/>
            </a:fontRef>
          </p:style>
        </p:cxnSp>
        <p:sp>
          <p:nvSpPr>
            <p:cNvPr id="28" name="Flowchart: Connector 73"/>
            <p:cNvSpPr/>
            <p:nvPr/>
          </p:nvSpPr>
          <p:spPr>
            <a:xfrm>
              <a:off x="4724151" y="1252351"/>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stCxn id="9" idx="3"/>
              <a:endCxn id="28" idx="7"/>
            </p:cNvCxnSpPr>
            <p:nvPr/>
          </p:nvCxnSpPr>
          <p:spPr>
            <a:xfrm flipH="1">
              <a:off x="4841224" y="1170696"/>
              <a:ext cx="112439" cy="101742"/>
            </a:xfrm>
            <a:prstGeom prst="line">
              <a:avLst/>
            </a:prstGeom>
          </p:spPr>
          <p:style>
            <a:lnRef idx="1">
              <a:schemeClr val="dk1"/>
            </a:lnRef>
            <a:fillRef idx="0">
              <a:schemeClr val="dk1"/>
            </a:fillRef>
            <a:effectRef idx="0">
              <a:schemeClr val="dk1"/>
            </a:effectRef>
            <a:fontRef idx="minor">
              <a:schemeClr val="tx1"/>
            </a:fontRef>
          </p:style>
        </p:cxnSp>
        <p:sp>
          <p:nvSpPr>
            <p:cNvPr id="30" name="Flowchart: Connector 75"/>
            <p:cNvSpPr/>
            <p:nvPr/>
          </p:nvSpPr>
          <p:spPr>
            <a:xfrm>
              <a:off x="5822579" y="83251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76"/>
            <p:cNvSpPr/>
            <p:nvPr/>
          </p:nvSpPr>
          <p:spPr>
            <a:xfrm>
              <a:off x="5541077" y="101319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77"/>
            <p:cNvSpPr/>
            <p:nvPr/>
          </p:nvSpPr>
          <p:spPr>
            <a:xfrm>
              <a:off x="6130590" y="999156"/>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78"/>
            <p:cNvSpPr/>
            <p:nvPr/>
          </p:nvSpPr>
          <p:spPr>
            <a:xfrm>
              <a:off x="5841356" y="115035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0" idx="4"/>
              <a:endCxn id="33" idx="0"/>
            </p:cNvCxnSpPr>
            <p:nvPr/>
          </p:nvCxnSpPr>
          <p:spPr>
            <a:xfrm>
              <a:off x="5891159" y="969673"/>
              <a:ext cx="18777" cy="18068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32" idx="3"/>
              <a:endCxn id="33" idx="6"/>
            </p:cNvCxnSpPr>
            <p:nvPr/>
          </p:nvCxnSpPr>
          <p:spPr>
            <a:xfrm flipH="1">
              <a:off x="5978516" y="1116229"/>
              <a:ext cx="172161" cy="10271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a:stCxn id="31" idx="5"/>
              <a:endCxn id="33" idx="2"/>
            </p:cNvCxnSpPr>
            <p:nvPr/>
          </p:nvCxnSpPr>
          <p:spPr>
            <a:xfrm>
              <a:off x="5658150" y="1130272"/>
              <a:ext cx="183206" cy="88667"/>
            </a:xfrm>
            <a:prstGeom prst="line">
              <a:avLst/>
            </a:prstGeom>
          </p:spPr>
          <p:style>
            <a:lnRef idx="1">
              <a:schemeClr val="dk1"/>
            </a:lnRef>
            <a:fillRef idx="0">
              <a:schemeClr val="dk1"/>
            </a:fillRef>
            <a:effectRef idx="0">
              <a:schemeClr val="dk1"/>
            </a:effectRef>
            <a:fontRef idx="minor">
              <a:schemeClr val="tx1"/>
            </a:fontRef>
          </p:style>
        </p:cxnSp>
        <p:sp>
          <p:nvSpPr>
            <p:cNvPr id="37" name="Flowchart: Connector 82"/>
            <p:cNvSpPr/>
            <p:nvPr/>
          </p:nvSpPr>
          <p:spPr>
            <a:xfrm>
              <a:off x="6121224" y="1407254"/>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3" idx="5"/>
              <a:endCxn id="37" idx="1"/>
            </p:cNvCxnSpPr>
            <p:nvPr/>
          </p:nvCxnSpPr>
          <p:spPr>
            <a:xfrm>
              <a:off x="5958429" y="1267432"/>
              <a:ext cx="182882" cy="159909"/>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stCxn id="9" idx="5"/>
              <a:endCxn id="13" idx="1"/>
            </p:cNvCxnSpPr>
            <p:nvPr/>
          </p:nvCxnSpPr>
          <p:spPr>
            <a:xfrm>
              <a:off x="5050649" y="1170696"/>
              <a:ext cx="268736" cy="45576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13" idx="2"/>
              <a:endCxn id="16" idx="7"/>
            </p:cNvCxnSpPr>
            <p:nvPr/>
          </p:nvCxnSpPr>
          <p:spPr>
            <a:xfrm flipH="1">
              <a:off x="4749617" y="1674955"/>
              <a:ext cx="549681" cy="17286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stCxn id="21" idx="0"/>
              <a:endCxn id="13" idx="3"/>
            </p:cNvCxnSpPr>
            <p:nvPr/>
          </p:nvCxnSpPr>
          <p:spPr>
            <a:xfrm flipV="1">
              <a:off x="5286295" y="1723448"/>
              <a:ext cx="33090" cy="5167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a:stCxn id="33" idx="3"/>
              <a:endCxn id="13" idx="7"/>
            </p:cNvCxnSpPr>
            <p:nvPr/>
          </p:nvCxnSpPr>
          <p:spPr>
            <a:xfrm flipH="1">
              <a:off x="5416371" y="1267432"/>
              <a:ext cx="445072" cy="359030"/>
            </a:xfrm>
            <a:prstGeom prst="line">
              <a:avLst/>
            </a:prstGeom>
          </p:spPr>
          <p:style>
            <a:lnRef idx="1">
              <a:schemeClr val="dk1"/>
            </a:lnRef>
            <a:fillRef idx="0">
              <a:schemeClr val="dk1"/>
            </a:fillRef>
            <a:effectRef idx="0">
              <a:schemeClr val="dk1"/>
            </a:effectRef>
            <a:fontRef idx="minor">
              <a:schemeClr val="tx1"/>
            </a:fontRef>
          </p:style>
        </p:cxnSp>
        <p:sp>
          <p:nvSpPr>
            <p:cNvPr id="43" name="Flowchart: Connector 88"/>
            <p:cNvSpPr/>
            <p:nvPr/>
          </p:nvSpPr>
          <p:spPr>
            <a:xfrm>
              <a:off x="5631307" y="2211057"/>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1" idx="6"/>
              <a:endCxn id="43" idx="2"/>
            </p:cNvCxnSpPr>
            <p:nvPr/>
          </p:nvCxnSpPr>
          <p:spPr>
            <a:xfrm flipV="1">
              <a:off x="5354875" y="2279637"/>
              <a:ext cx="276432" cy="29125"/>
            </a:xfrm>
            <a:prstGeom prst="line">
              <a:avLst/>
            </a:prstGeom>
          </p:spPr>
          <p:style>
            <a:lnRef idx="1">
              <a:schemeClr val="dk1"/>
            </a:lnRef>
            <a:fillRef idx="0">
              <a:schemeClr val="dk1"/>
            </a:fillRef>
            <a:effectRef idx="0">
              <a:schemeClr val="dk1"/>
            </a:effectRef>
            <a:fontRef idx="minor">
              <a:schemeClr val="tx1"/>
            </a:fontRef>
          </p:style>
        </p:cxnSp>
        <p:sp>
          <p:nvSpPr>
            <p:cNvPr id="45" name="Flowchart: Connector 90"/>
            <p:cNvSpPr/>
            <p:nvPr/>
          </p:nvSpPr>
          <p:spPr>
            <a:xfrm>
              <a:off x="5966469" y="1931406"/>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91"/>
            <p:cNvSpPr/>
            <p:nvPr/>
          </p:nvSpPr>
          <p:spPr>
            <a:xfrm>
              <a:off x="6213778" y="1625910"/>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92"/>
            <p:cNvSpPr/>
            <p:nvPr/>
          </p:nvSpPr>
          <p:spPr>
            <a:xfrm>
              <a:off x="6325730" y="220946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93"/>
            <p:cNvSpPr/>
            <p:nvPr/>
          </p:nvSpPr>
          <p:spPr>
            <a:xfrm>
              <a:off x="6035923" y="2352364"/>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a:stCxn id="46" idx="3"/>
              <a:endCxn id="45" idx="7"/>
            </p:cNvCxnSpPr>
            <p:nvPr/>
          </p:nvCxnSpPr>
          <p:spPr>
            <a:xfrm flipH="1">
              <a:off x="6083542" y="1742983"/>
              <a:ext cx="150323" cy="20851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stCxn id="47" idx="1"/>
              <a:endCxn id="45" idx="5"/>
            </p:cNvCxnSpPr>
            <p:nvPr/>
          </p:nvCxnSpPr>
          <p:spPr>
            <a:xfrm flipH="1" flipV="1">
              <a:off x="6083542" y="2048479"/>
              <a:ext cx="262275" cy="181077"/>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a:stCxn id="45" idx="4"/>
              <a:endCxn id="48" idx="0"/>
            </p:cNvCxnSpPr>
            <p:nvPr/>
          </p:nvCxnSpPr>
          <p:spPr>
            <a:xfrm>
              <a:off x="6035049" y="2068566"/>
              <a:ext cx="69454" cy="283798"/>
            </a:xfrm>
            <a:prstGeom prst="line">
              <a:avLst/>
            </a:prstGeom>
          </p:spPr>
          <p:style>
            <a:lnRef idx="1">
              <a:schemeClr val="dk1"/>
            </a:lnRef>
            <a:fillRef idx="0">
              <a:schemeClr val="dk1"/>
            </a:fillRef>
            <a:effectRef idx="0">
              <a:schemeClr val="dk1"/>
            </a:effectRef>
            <a:fontRef idx="minor">
              <a:schemeClr val="tx1"/>
            </a:fontRef>
          </p:style>
        </p:cxnSp>
        <p:sp>
          <p:nvSpPr>
            <p:cNvPr id="52" name="Flowchart: Connector 97"/>
            <p:cNvSpPr/>
            <p:nvPr/>
          </p:nvSpPr>
          <p:spPr>
            <a:xfrm>
              <a:off x="6380061" y="1902281"/>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stCxn id="45" idx="6"/>
              <a:endCxn id="52" idx="2"/>
            </p:cNvCxnSpPr>
            <p:nvPr/>
          </p:nvCxnSpPr>
          <p:spPr>
            <a:xfrm flipV="1">
              <a:off x="6103629" y="1970861"/>
              <a:ext cx="276432" cy="29125"/>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a:stCxn id="45" idx="1"/>
              <a:endCxn id="13" idx="5"/>
            </p:cNvCxnSpPr>
            <p:nvPr/>
          </p:nvCxnSpPr>
          <p:spPr>
            <a:xfrm flipH="1" flipV="1">
              <a:off x="5416371" y="1723448"/>
              <a:ext cx="570185" cy="228045"/>
            </a:xfrm>
            <a:prstGeom prst="line">
              <a:avLst/>
            </a:prstGeom>
          </p:spPr>
          <p:style>
            <a:lnRef idx="1">
              <a:schemeClr val="dk1"/>
            </a:lnRef>
            <a:fillRef idx="0">
              <a:schemeClr val="dk1"/>
            </a:fillRef>
            <a:effectRef idx="0">
              <a:schemeClr val="dk1"/>
            </a:effectRef>
            <a:fontRef idx="minor">
              <a:schemeClr val="tx1"/>
            </a:fontRef>
          </p:style>
        </p:cxnSp>
        <p:sp>
          <p:nvSpPr>
            <p:cNvPr id="55" name="Flowchart: Connector 100"/>
            <p:cNvSpPr/>
            <p:nvPr/>
          </p:nvSpPr>
          <p:spPr>
            <a:xfrm>
              <a:off x="4477573" y="1473648"/>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a:stCxn id="55" idx="5"/>
              <a:endCxn id="16" idx="0"/>
            </p:cNvCxnSpPr>
            <p:nvPr/>
          </p:nvCxnSpPr>
          <p:spPr>
            <a:xfrm>
              <a:off x="4594646" y="1590721"/>
              <a:ext cx="106478" cy="237014"/>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4833831" y="1231325"/>
              <a:ext cx="401072" cy="419834"/>
            </a:xfrm>
            <a:prstGeom prst="rect">
              <a:avLst/>
            </a:prstGeom>
            <a:noFill/>
          </p:spPr>
          <p:txBody>
            <a:bodyPr wrap="none" rtlCol="0">
              <a:spAutoFit/>
            </a:bodyPr>
            <a:lstStyle/>
            <a:p>
              <a:r>
                <a:rPr lang="en-US" dirty="0"/>
                <a:t>….</a:t>
              </a:r>
            </a:p>
          </p:txBody>
        </p:sp>
        <p:cxnSp>
          <p:nvCxnSpPr>
            <p:cNvPr id="58" name="Straight Connector 57"/>
            <p:cNvCxnSpPr>
              <a:stCxn id="9" idx="4"/>
            </p:cNvCxnSpPr>
            <p:nvPr/>
          </p:nvCxnSpPr>
          <p:spPr>
            <a:xfrm>
              <a:off x="5002156" y="1190783"/>
              <a:ext cx="15821" cy="207796"/>
            </a:xfrm>
            <a:prstGeom prst="line">
              <a:avLst/>
            </a:prstGeom>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5734107" y="1336520"/>
              <a:ext cx="401072" cy="419834"/>
            </a:xfrm>
            <a:prstGeom prst="rect">
              <a:avLst/>
            </a:prstGeom>
            <a:noFill/>
          </p:spPr>
          <p:txBody>
            <a:bodyPr wrap="none" rtlCol="0">
              <a:spAutoFit/>
            </a:bodyPr>
            <a:lstStyle/>
            <a:p>
              <a:r>
                <a:rPr lang="en-US" dirty="0"/>
                <a:t>….</a:t>
              </a:r>
            </a:p>
          </p:txBody>
        </p:sp>
        <p:cxnSp>
          <p:nvCxnSpPr>
            <p:cNvPr id="60" name="Straight Connector 59"/>
            <p:cNvCxnSpPr/>
            <p:nvPr/>
          </p:nvCxnSpPr>
          <p:spPr>
            <a:xfrm>
              <a:off x="5902432" y="1295978"/>
              <a:ext cx="15821" cy="207796"/>
            </a:xfrm>
            <a:prstGeom prst="line">
              <a:avLst/>
            </a:prstGeom>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5643827" y="2173817"/>
              <a:ext cx="401072" cy="419834"/>
            </a:xfrm>
            <a:prstGeom prst="rect">
              <a:avLst/>
            </a:prstGeom>
            <a:noFill/>
          </p:spPr>
          <p:txBody>
            <a:bodyPr wrap="none" rtlCol="0">
              <a:spAutoFit/>
            </a:bodyPr>
            <a:lstStyle/>
            <a:p>
              <a:r>
                <a:rPr lang="en-US" dirty="0"/>
                <a:t>….</a:t>
              </a:r>
            </a:p>
          </p:txBody>
        </p:sp>
        <p:cxnSp>
          <p:nvCxnSpPr>
            <p:cNvPr id="62" name="Straight Connector 61"/>
            <p:cNvCxnSpPr>
              <a:stCxn id="45" idx="3"/>
            </p:cNvCxnSpPr>
            <p:nvPr/>
          </p:nvCxnSpPr>
          <p:spPr>
            <a:xfrm flipH="1">
              <a:off x="5881671" y="2048479"/>
              <a:ext cx="104885" cy="273894"/>
            </a:xfrm>
            <a:prstGeom prst="line">
              <a:avLst/>
            </a:prstGeom>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4795689" y="1922487"/>
              <a:ext cx="401072" cy="419834"/>
            </a:xfrm>
            <a:prstGeom prst="rect">
              <a:avLst/>
            </a:prstGeom>
            <a:noFill/>
          </p:spPr>
          <p:txBody>
            <a:bodyPr wrap="none" rtlCol="0">
              <a:spAutoFit/>
            </a:bodyPr>
            <a:lstStyle/>
            <a:p>
              <a:r>
                <a:rPr lang="en-US" dirty="0"/>
                <a:t>….</a:t>
              </a:r>
            </a:p>
          </p:txBody>
        </p:sp>
        <p:cxnSp>
          <p:nvCxnSpPr>
            <p:cNvPr id="64" name="Straight Connector 63"/>
            <p:cNvCxnSpPr/>
            <p:nvPr/>
          </p:nvCxnSpPr>
          <p:spPr>
            <a:xfrm>
              <a:off x="4751277" y="1936457"/>
              <a:ext cx="232102" cy="180916"/>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5001283" y="2229556"/>
              <a:ext cx="174034" cy="44185"/>
            </a:xfrm>
            <a:prstGeom prst="line">
              <a:avLst/>
            </a:prstGeom>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5432106" y="1870474"/>
              <a:ext cx="401072" cy="419834"/>
            </a:xfrm>
            <a:prstGeom prst="rect">
              <a:avLst/>
            </a:prstGeom>
            <a:noFill/>
          </p:spPr>
          <p:txBody>
            <a:bodyPr wrap="none" rtlCol="0">
              <a:spAutoFit/>
            </a:bodyPr>
            <a:lstStyle/>
            <a:p>
              <a:r>
                <a:rPr lang="en-US" dirty="0"/>
                <a:t>….</a:t>
              </a:r>
            </a:p>
          </p:txBody>
        </p:sp>
        <p:cxnSp>
          <p:nvCxnSpPr>
            <p:cNvPr id="67" name="Straight Connector 66"/>
            <p:cNvCxnSpPr>
              <a:stCxn id="13" idx="4"/>
            </p:cNvCxnSpPr>
            <p:nvPr/>
          </p:nvCxnSpPr>
          <p:spPr>
            <a:xfrm>
              <a:off x="5367878" y="1743535"/>
              <a:ext cx="198816" cy="2833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a:stCxn id="31" idx="2"/>
              <a:endCxn id="9" idx="6"/>
            </p:cNvCxnSpPr>
            <p:nvPr/>
          </p:nvCxnSpPr>
          <p:spPr>
            <a:xfrm flipH="1">
              <a:off x="5070736" y="1081779"/>
              <a:ext cx="470341" cy="4042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a:stCxn id="45" idx="3"/>
            </p:cNvCxnSpPr>
            <p:nvPr/>
          </p:nvCxnSpPr>
          <p:spPr>
            <a:xfrm flipH="1">
              <a:off x="5747474" y="2048479"/>
              <a:ext cx="239082" cy="181077"/>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p:cNvGrpSpPr/>
          <p:nvPr/>
        </p:nvGrpSpPr>
        <p:grpSpPr>
          <a:xfrm>
            <a:off x="9004401" y="3029907"/>
            <a:ext cx="2422745" cy="2075327"/>
            <a:chOff x="7660307" y="893789"/>
            <a:chExt cx="2422745" cy="2075327"/>
          </a:xfrm>
        </p:grpSpPr>
        <p:sp>
          <p:nvSpPr>
            <p:cNvPr id="71" name="Flowchart: Connector 116"/>
            <p:cNvSpPr/>
            <p:nvPr/>
          </p:nvSpPr>
          <p:spPr>
            <a:xfrm>
              <a:off x="8403314" y="97530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117"/>
            <p:cNvSpPr/>
            <p:nvPr/>
          </p:nvSpPr>
          <p:spPr>
            <a:xfrm>
              <a:off x="8636575" y="9295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118"/>
            <p:cNvSpPr/>
            <p:nvPr/>
          </p:nvSpPr>
          <p:spPr>
            <a:xfrm>
              <a:off x="8545136" y="103789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119"/>
            <p:cNvSpPr/>
            <p:nvPr/>
          </p:nvSpPr>
          <p:spPr>
            <a:xfrm>
              <a:off x="8527345" y="8937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120"/>
            <p:cNvSpPr/>
            <p:nvPr/>
          </p:nvSpPr>
          <p:spPr>
            <a:xfrm>
              <a:off x="8679745" y="10461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121"/>
            <p:cNvSpPr/>
            <p:nvPr/>
          </p:nvSpPr>
          <p:spPr>
            <a:xfrm>
              <a:off x="8497527" y="119036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122"/>
            <p:cNvSpPr/>
            <p:nvPr/>
          </p:nvSpPr>
          <p:spPr>
            <a:xfrm>
              <a:off x="8832145" y="11985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123"/>
            <p:cNvSpPr/>
            <p:nvPr/>
          </p:nvSpPr>
          <p:spPr>
            <a:xfrm>
              <a:off x="8219548" y="10607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124"/>
            <p:cNvSpPr/>
            <p:nvPr/>
          </p:nvSpPr>
          <p:spPr>
            <a:xfrm>
              <a:off x="8371948" y="12131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125"/>
            <p:cNvSpPr/>
            <p:nvPr/>
          </p:nvSpPr>
          <p:spPr>
            <a:xfrm>
              <a:off x="8524348" y="13655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126"/>
            <p:cNvSpPr/>
            <p:nvPr/>
          </p:nvSpPr>
          <p:spPr>
            <a:xfrm>
              <a:off x="8645406" y="1198590"/>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127"/>
            <p:cNvSpPr/>
            <p:nvPr/>
          </p:nvSpPr>
          <p:spPr>
            <a:xfrm>
              <a:off x="8676748" y="136688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128"/>
            <p:cNvSpPr/>
            <p:nvPr/>
          </p:nvSpPr>
          <p:spPr>
            <a:xfrm>
              <a:off x="8845050" y="10103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129"/>
            <p:cNvSpPr/>
            <p:nvPr/>
          </p:nvSpPr>
          <p:spPr>
            <a:xfrm>
              <a:off x="8380788" y="111180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130"/>
            <p:cNvSpPr/>
            <p:nvPr/>
          </p:nvSpPr>
          <p:spPr>
            <a:xfrm>
              <a:off x="9398555" y="116746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131"/>
            <p:cNvSpPr/>
            <p:nvPr/>
          </p:nvSpPr>
          <p:spPr>
            <a:xfrm>
              <a:off x="9631816" y="11217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132"/>
            <p:cNvSpPr/>
            <p:nvPr/>
          </p:nvSpPr>
          <p:spPr>
            <a:xfrm>
              <a:off x="9540377" y="123005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133"/>
            <p:cNvSpPr/>
            <p:nvPr/>
          </p:nvSpPr>
          <p:spPr>
            <a:xfrm>
              <a:off x="9522586" y="10859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134"/>
            <p:cNvSpPr/>
            <p:nvPr/>
          </p:nvSpPr>
          <p:spPr>
            <a:xfrm>
              <a:off x="9674986" y="12383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135"/>
            <p:cNvSpPr/>
            <p:nvPr/>
          </p:nvSpPr>
          <p:spPr>
            <a:xfrm>
              <a:off x="9492768" y="138252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136"/>
            <p:cNvSpPr/>
            <p:nvPr/>
          </p:nvSpPr>
          <p:spPr>
            <a:xfrm>
              <a:off x="9827386" y="13907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137"/>
            <p:cNvSpPr/>
            <p:nvPr/>
          </p:nvSpPr>
          <p:spPr>
            <a:xfrm>
              <a:off x="9532092" y="13314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138"/>
            <p:cNvSpPr/>
            <p:nvPr/>
          </p:nvSpPr>
          <p:spPr>
            <a:xfrm>
              <a:off x="9367189" y="140531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139"/>
            <p:cNvSpPr/>
            <p:nvPr/>
          </p:nvSpPr>
          <p:spPr>
            <a:xfrm>
              <a:off x="9519589" y="155771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140"/>
            <p:cNvSpPr/>
            <p:nvPr/>
          </p:nvSpPr>
          <p:spPr>
            <a:xfrm>
              <a:off x="9640647" y="139074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141"/>
            <p:cNvSpPr/>
            <p:nvPr/>
          </p:nvSpPr>
          <p:spPr>
            <a:xfrm>
              <a:off x="9369841" y="110581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142"/>
            <p:cNvSpPr/>
            <p:nvPr/>
          </p:nvSpPr>
          <p:spPr>
            <a:xfrm>
              <a:off x="9840291" y="12025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143"/>
            <p:cNvSpPr/>
            <p:nvPr/>
          </p:nvSpPr>
          <p:spPr>
            <a:xfrm>
              <a:off x="9376029" y="130396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144"/>
            <p:cNvSpPr/>
            <p:nvPr/>
          </p:nvSpPr>
          <p:spPr>
            <a:xfrm>
              <a:off x="9590710" y="209909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145"/>
            <p:cNvSpPr/>
            <p:nvPr/>
          </p:nvSpPr>
          <p:spPr>
            <a:xfrm>
              <a:off x="9823971" y="20533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46"/>
            <p:cNvSpPr/>
            <p:nvPr/>
          </p:nvSpPr>
          <p:spPr>
            <a:xfrm>
              <a:off x="9732532" y="21616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47"/>
            <p:cNvSpPr/>
            <p:nvPr/>
          </p:nvSpPr>
          <p:spPr>
            <a:xfrm>
              <a:off x="9714741" y="20175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48"/>
            <p:cNvSpPr/>
            <p:nvPr/>
          </p:nvSpPr>
          <p:spPr>
            <a:xfrm>
              <a:off x="9867141" y="21699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49"/>
            <p:cNvSpPr/>
            <p:nvPr/>
          </p:nvSpPr>
          <p:spPr>
            <a:xfrm>
              <a:off x="9684923" y="231414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50"/>
            <p:cNvSpPr/>
            <p:nvPr/>
          </p:nvSpPr>
          <p:spPr>
            <a:xfrm>
              <a:off x="10019541" y="23223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51"/>
            <p:cNvSpPr/>
            <p:nvPr/>
          </p:nvSpPr>
          <p:spPr>
            <a:xfrm>
              <a:off x="9406944" y="21845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52"/>
            <p:cNvSpPr/>
            <p:nvPr/>
          </p:nvSpPr>
          <p:spPr>
            <a:xfrm>
              <a:off x="9559344" y="23369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53"/>
            <p:cNvSpPr/>
            <p:nvPr/>
          </p:nvSpPr>
          <p:spPr>
            <a:xfrm>
              <a:off x="9711744" y="24893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54"/>
            <p:cNvSpPr/>
            <p:nvPr/>
          </p:nvSpPr>
          <p:spPr>
            <a:xfrm>
              <a:off x="9832802" y="2322374"/>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55"/>
            <p:cNvSpPr/>
            <p:nvPr/>
          </p:nvSpPr>
          <p:spPr>
            <a:xfrm>
              <a:off x="9864144" y="249066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56"/>
            <p:cNvSpPr/>
            <p:nvPr/>
          </p:nvSpPr>
          <p:spPr>
            <a:xfrm>
              <a:off x="10032446" y="213418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57"/>
            <p:cNvSpPr/>
            <p:nvPr/>
          </p:nvSpPr>
          <p:spPr>
            <a:xfrm>
              <a:off x="9568184" y="223559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58"/>
            <p:cNvSpPr/>
            <p:nvPr/>
          </p:nvSpPr>
          <p:spPr>
            <a:xfrm>
              <a:off x="8502706" y="241051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59"/>
            <p:cNvSpPr/>
            <p:nvPr/>
          </p:nvSpPr>
          <p:spPr>
            <a:xfrm>
              <a:off x="8735967" y="23647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60"/>
            <p:cNvSpPr/>
            <p:nvPr/>
          </p:nvSpPr>
          <p:spPr>
            <a:xfrm>
              <a:off x="8644528" y="247310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61"/>
            <p:cNvSpPr/>
            <p:nvPr/>
          </p:nvSpPr>
          <p:spPr>
            <a:xfrm>
              <a:off x="8626737" y="23289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62"/>
            <p:cNvSpPr/>
            <p:nvPr/>
          </p:nvSpPr>
          <p:spPr>
            <a:xfrm>
              <a:off x="8779137" y="24813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63"/>
            <p:cNvSpPr/>
            <p:nvPr/>
          </p:nvSpPr>
          <p:spPr>
            <a:xfrm>
              <a:off x="8596919" y="26255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64"/>
            <p:cNvSpPr/>
            <p:nvPr/>
          </p:nvSpPr>
          <p:spPr>
            <a:xfrm>
              <a:off x="8931537" y="26337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65"/>
            <p:cNvSpPr/>
            <p:nvPr/>
          </p:nvSpPr>
          <p:spPr>
            <a:xfrm>
              <a:off x="8318940" y="25039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66"/>
            <p:cNvSpPr/>
            <p:nvPr/>
          </p:nvSpPr>
          <p:spPr>
            <a:xfrm>
              <a:off x="8471340" y="264836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67"/>
            <p:cNvSpPr/>
            <p:nvPr/>
          </p:nvSpPr>
          <p:spPr>
            <a:xfrm>
              <a:off x="8623740" y="280076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68"/>
            <p:cNvSpPr/>
            <p:nvPr/>
          </p:nvSpPr>
          <p:spPr>
            <a:xfrm>
              <a:off x="8744798" y="2633799"/>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69"/>
            <p:cNvSpPr/>
            <p:nvPr/>
          </p:nvSpPr>
          <p:spPr>
            <a:xfrm>
              <a:off x="8776140" y="280209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70"/>
            <p:cNvSpPr/>
            <p:nvPr/>
          </p:nvSpPr>
          <p:spPr>
            <a:xfrm>
              <a:off x="8944442" y="244560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71"/>
            <p:cNvSpPr/>
            <p:nvPr/>
          </p:nvSpPr>
          <p:spPr>
            <a:xfrm>
              <a:off x="8480180" y="25470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72"/>
            <p:cNvSpPr/>
            <p:nvPr/>
          </p:nvSpPr>
          <p:spPr>
            <a:xfrm>
              <a:off x="7844073" y="16405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73"/>
            <p:cNvSpPr/>
            <p:nvPr/>
          </p:nvSpPr>
          <p:spPr>
            <a:xfrm>
              <a:off x="8077334" y="15948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74"/>
            <p:cNvSpPr/>
            <p:nvPr/>
          </p:nvSpPr>
          <p:spPr>
            <a:xfrm>
              <a:off x="7985895" y="17031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75"/>
            <p:cNvSpPr/>
            <p:nvPr/>
          </p:nvSpPr>
          <p:spPr>
            <a:xfrm>
              <a:off x="7968104" y="15590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76"/>
            <p:cNvSpPr/>
            <p:nvPr/>
          </p:nvSpPr>
          <p:spPr>
            <a:xfrm>
              <a:off x="8120504" y="17114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77"/>
            <p:cNvSpPr/>
            <p:nvPr/>
          </p:nvSpPr>
          <p:spPr>
            <a:xfrm>
              <a:off x="7938286" y="185562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78"/>
            <p:cNvSpPr/>
            <p:nvPr/>
          </p:nvSpPr>
          <p:spPr>
            <a:xfrm>
              <a:off x="8272904" y="18638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79"/>
            <p:cNvSpPr/>
            <p:nvPr/>
          </p:nvSpPr>
          <p:spPr>
            <a:xfrm>
              <a:off x="7660307" y="17260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80"/>
            <p:cNvSpPr/>
            <p:nvPr/>
          </p:nvSpPr>
          <p:spPr>
            <a:xfrm>
              <a:off x="7812707" y="18784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81"/>
            <p:cNvSpPr/>
            <p:nvPr/>
          </p:nvSpPr>
          <p:spPr>
            <a:xfrm>
              <a:off x="7965107" y="20308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82"/>
            <p:cNvSpPr/>
            <p:nvPr/>
          </p:nvSpPr>
          <p:spPr>
            <a:xfrm>
              <a:off x="8086165" y="1863850"/>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Connector 183"/>
            <p:cNvSpPr/>
            <p:nvPr/>
          </p:nvSpPr>
          <p:spPr>
            <a:xfrm>
              <a:off x="8117507" y="203214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Connector 184"/>
            <p:cNvSpPr/>
            <p:nvPr/>
          </p:nvSpPr>
          <p:spPr>
            <a:xfrm>
              <a:off x="8285809" y="167565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lowchart: Connector 185"/>
            <p:cNvSpPr/>
            <p:nvPr/>
          </p:nvSpPr>
          <p:spPr>
            <a:xfrm>
              <a:off x="7821547" y="177706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Connector 186"/>
            <p:cNvSpPr/>
            <p:nvPr/>
          </p:nvSpPr>
          <p:spPr>
            <a:xfrm>
              <a:off x="8758472" y="170417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Connector 187"/>
            <p:cNvSpPr/>
            <p:nvPr/>
          </p:nvSpPr>
          <p:spPr>
            <a:xfrm>
              <a:off x="8991733" y="16584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88"/>
            <p:cNvSpPr/>
            <p:nvPr/>
          </p:nvSpPr>
          <p:spPr>
            <a:xfrm>
              <a:off x="8900294" y="176676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lowchart: Connector 189"/>
            <p:cNvSpPr/>
            <p:nvPr/>
          </p:nvSpPr>
          <p:spPr>
            <a:xfrm>
              <a:off x="8882503" y="16226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Connector 190"/>
            <p:cNvSpPr/>
            <p:nvPr/>
          </p:nvSpPr>
          <p:spPr>
            <a:xfrm>
              <a:off x="9034903" y="17750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91"/>
            <p:cNvSpPr/>
            <p:nvPr/>
          </p:nvSpPr>
          <p:spPr>
            <a:xfrm>
              <a:off x="8852685" y="191923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lowchart: Connector 192"/>
            <p:cNvSpPr/>
            <p:nvPr/>
          </p:nvSpPr>
          <p:spPr>
            <a:xfrm>
              <a:off x="9187303" y="19274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lowchart: Connector 193"/>
            <p:cNvSpPr/>
            <p:nvPr/>
          </p:nvSpPr>
          <p:spPr>
            <a:xfrm>
              <a:off x="8574706" y="178962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lowchart: Connector 194"/>
            <p:cNvSpPr/>
            <p:nvPr/>
          </p:nvSpPr>
          <p:spPr>
            <a:xfrm>
              <a:off x="8727106" y="194202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Connector 195"/>
            <p:cNvSpPr/>
            <p:nvPr/>
          </p:nvSpPr>
          <p:spPr>
            <a:xfrm>
              <a:off x="8879506" y="209442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lowchart: Connector 196"/>
            <p:cNvSpPr/>
            <p:nvPr/>
          </p:nvSpPr>
          <p:spPr>
            <a:xfrm>
              <a:off x="9000564" y="1927456"/>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lowchart: Connector 197"/>
            <p:cNvSpPr/>
            <p:nvPr/>
          </p:nvSpPr>
          <p:spPr>
            <a:xfrm>
              <a:off x="9031906" y="20957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lowchart: Connector 198"/>
            <p:cNvSpPr/>
            <p:nvPr/>
          </p:nvSpPr>
          <p:spPr>
            <a:xfrm>
              <a:off x="9200208" y="173926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lowchart: Connector 199"/>
            <p:cNvSpPr/>
            <p:nvPr/>
          </p:nvSpPr>
          <p:spPr>
            <a:xfrm>
              <a:off x="8735946" y="18406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200"/>
            <p:cNvSpPr/>
            <p:nvPr/>
          </p:nvSpPr>
          <p:spPr>
            <a:xfrm>
              <a:off x="9522241" y="125821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lowchart: Connector 201"/>
            <p:cNvSpPr/>
            <p:nvPr/>
          </p:nvSpPr>
          <p:spPr>
            <a:xfrm>
              <a:off x="9645168" y="153492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Connector 202"/>
            <p:cNvSpPr/>
            <p:nvPr/>
          </p:nvSpPr>
          <p:spPr>
            <a:xfrm>
              <a:off x="9979786" y="15431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Connector 203"/>
            <p:cNvSpPr/>
            <p:nvPr/>
          </p:nvSpPr>
          <p:spPr>
            <a:xfrm>
              <a:off x="9806184" y="148086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Connector 204"/>
            <p:cNvSpPr/>
            <p:nvPr/>
          </p:nvSpPr>
          <p:spPr>
            <a:xfrm>
              <a:off x="8705902" y="162661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Connector 205"/>
            <p:cNvSpPr/>
            <p:nvPr/>
          </p:nvSpPr>
          <p:spPr>
            <a:xfrm>
              <a:off x="8858302" y="177901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Connector 206"/>
            <p:cNvSpPr/>
            <p:nvPr/>
          </p:nvSpPr>
          <p:spPr>
            <a:xfrm>
              <a:off x="9010702" y="193141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Connector 207"/>
            <p:cNvSpPr/>
            <p:nvPr/>
          </p:nvSpPr>
          <p:spPr>
            <a:xfrm>
              <a:off x="9128231" y="158822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Connector 208"/>
            <p:cNvSpPr/>
            <p:nvPr/>
          </p:nvSpPr>
          <p:spPr>
            <a:xfrm>
              <a:off x="9140921" y="204010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lowchart: Connector 209"/>
            <p:cNvSpPr/>
            <p:nvPr/>
          </p:nvSpPr>
          <p:spPr>
            <a:xfrm>
              <a:off x="9884932" y="23140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lowchart: Connector 210"/>
            <p:cNvSpPr/>
            <p:nvPr/>
          </p:nvSpPr>
          <p:spPr>
            <a:xfrm>
              <a:off x="10037332" y="24664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lowchart: Connector 211"/>
            <p:cNvSpPr/>
            <p:nvPr/>
          </p:nvSpPr>
          <p:spPr>
            <a:xfrm>
              <a:off x="9416578" y="243567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lowchart: Connector 212"/>
            <p:cNvSpPr/>
            <p:nvPr/>
          </p:nvSpPr>
          <p:spPr>
            <a:xfrm>
              <a:off x="9482446" y="202397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213"/>
            <p:cNvSpPr/>
            <p:nvPr/>
          </p:nvSpPr>
          <p:spPr>
            <a:xfrm>
              <a:off x="9593363" y="252316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214"/>
            <p:cNvSpPr/>
            <p:nvPr/>
          </p:nvSpPr>
          <p:spPr>
            <a:xfrm>
              <a:off x="7996473" y="17929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215"/>
            <p:cNvSpPr/>
            <p:nvPr/>
          </p:nvSpPr>
          <p:spPr>
            <a:xfrm>
              <a:off x="8148873" y="19453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216"/>
            <p:cNvSpPr/>
            <p:nvPr/>
          </p:nvSpPr>
          <p:spPr>
            <a:xfrm>
              <a:off x="8301273" y="20977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lowchart: Connector 217"/>
            <p:cNvSpPr/>
            <p:nvPr/>
          </p:nvSpPr>
          <p:spPr>
            <a:xfrm>
              <a:off x="8024302" y="196392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lowchart: Connector 218"/>
            <p:cNvSpPr/>
            <p:nvPr/>
          </p:nvSpPr>
          <p:spPr>
            <a:xfrm>
              <a:off x="7795043" y="206067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lowchart: Connector 219"/>
            <p:cNvSpPr/>
            <p:nvPr/>
          </p:nvSpPr>
          <p:spPr>
            <a:xfrm>
              <a:off x="7883835" y="14736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lowchart: Connector 220"/>
            <p:cNvSpPr/>
            <p:nvPr/>
          </p:nvSpPr>
          <p:spPr>
            <a:xfrm>
              <a:off x="8036235" y="16260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lowchart: Connector 221"/>
            <p:cNvSpPr/>
            <p:nvPr/>
          </p:nvSpPr>
          <p:spPr>
            <a:xfrm>
              <a:off x="8037560" y="17784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lowchart: Connector 222"/>
            <p:cNvSpPr/>
            <p:nvPr/>
          </p:nvSpPr>
          <p:spPr>
            <a:xfrm>
              <a:off x="8341035" y="19308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lowchart: Connector 223"/>
            <p:cNvSpPr/>
            <p:nvPr/>
          </p:nvSpPr>
          <p:spPr>
            <a:xfrm>
              <a:off x="8655106" y="256291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lowchart: Connector 224"/>
            <p:cNvSpPr/>
            <p:nvPr/>
          </p:nvSpPr>
          <p:spPr>
            <a:xfrm>
              <a:off x="8807506" y="271531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lowchart: Connector 225"/>
            <p:cNvSpPr/>
            <p:nvPr/>
          </p:nvSpPr>
          <p:spPr>
            <a:xfrm>
              <a:off x="8959906" y="277230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lowchart: Connector 226"/>
            <p:cNvSpPr/>
            <p:nvPr/>
          </p:nvSpPr>
          <p:spPr>
            <a:xfrm>
              <a:off x="8352069" y="26563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lowchart: Connector 227"/>
            <p:cNvSpPr/>
            <p:nvPr/>
          </p:nvSpPr>
          <p:spPr>
            <a:xfrm>
              <a:off x="8472665" y="278486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lowchart: Connector 228"/>
            <p:cNvSpPr/>
            <p:nvPr/>
          </p:nvSpPr>
          <p:spPr>
            <a:xfrm>
              <a:off x="8609163" y="269872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p:cNvSpPr txBox="1"/>
            <p:nvPr/>
          </p:nvSpPr>
          <p:spPr>
            <a:xfrm>
              <a:off x="9183243" y="2549282"/>
              <a:ext cx="401072" cy="419834"/>
            </a:xfrm>
            <a:prstGeom prst="rect">
              <a:avLst/>
            </a:prstGeom>
            <a:noFill/>
          </p:spPr>
          <p:txBody>
            <a:bodyPr wrap="none" rtlCol="0">
              <a:spAutoFit/>
            </a:bodyPr>
            <a:lstStyle/>
            <a:p>
              <a:r>
                <a:rPr lang="en-US" dirty="0"/>
                <a:t>….</a:t>
              </a:r>
            </a:p>
          </p:txBody>
        </p:sp>
        <p:sp>
          <p:nvSpPr>
            <p:cNvPr id="185" name="Flowchart: Connector 230"/>
            <p:cNvSpPr/>
            <p:nvPr/>
          </p:nvSpPr>
          <p:spPr>
            <a:xfrm>
              <a:off x="9864144" y="26417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lowchart: Connector 231"/>
            <p:cNvSpPr/>
            <p:nvPr/>
          </p:nvSpPr>
          <p:spPr>
            <a:xfrm>
              <a:off x="8419220" y="23031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TextBox 234"/>
          <p:cNvSpPr txBox="1"/>
          <p:nvPr/>
        </p:nvSpPr>
        <p:spPr>
          <a:xfrm>
            <a:off x="5570769" y="5469788"/>
            <a:ext cx="1163395" cy="369332"/>
          </a:xfrm>
          <a:prstGeom prst="rect">
            <a:avLst/>
          </a:prstGeom>
          <a:noFill/>
        </p:spPr>
        <p:txBody>
          <a:bodyPr wrap="none" rtlCol="0">
            <a:spAutoFit/>
          </a:bodyPr>
          <a:lstStyle/>
          <a:p>
            <a:r>
              <a:rPr lang="en-US" sz="1800" b="1" dirty="0" smtClean="0">
                <a:latin typeface="Hannotate TC Bold"/>
                <a:cs typeface="Hannotate TC Bold"/>
              </a:rPr>
              <a:t>Networks</a:t>
            </a:r>
            <a:endParaRPr lang="en-US" sz="1800" b="1" dirty="0">
              <a:latin typeface="Hannotate TC Bold"/>
              <a:cs typeface="Hannotate TC Bold"/>
            </a:endParaRPr>
          </a:p>
        </p:txBody>
      </p:sp>
      <p:sp>
        <p:nvSpPr>
          <p:cNvPr id="236" name="TextBox 235"/>
          <p:cNvSpPr txBox="1"/>
          <p:nvPr/>
        </p:nvSpPr>
        <p:spPr>
          <a:xfrm>
            <a:off x="9394102" y="5352587"/>
            <a:ext cx="1699156" cy="369332"/>
          </a:xfrm>
          <a:prstGeom prst="rect">
            <a:avLst/>
          </a:prstGeom>
          <a:noFill/>
        </p:spPr>
        <p:txBody>
          <a:bodyPr wrap="none" rtlCol="0">
            <a:spAutoFit/>
          </a:bodyPr>
          <a:lstStyle/>
          <a:p>
            <a:r>
              <a:rPr lang="en-US" sz="1800" b="1" dirty="0">
                <a:latin typeface="Hannotate TC Bold"/>
                <a:cs typeface="Hannotate TC Bold"/>
              </a:rPr>
              <a:t>2D/3D Layout</a:t>
            </a:r>
          </a:p>
        </p:txBody>
      </p:sp>
      <p:grpSp>
        <p:nvGrpSpPr>
          <p:cNvPr id="3" name="Group 2"/>
          <p:cNvGrpSpPr/>
          <p:nvPr/>
        </p:nvGrpSpPr>
        <p:grpSpPr>
          <a:xfrm>
            <a:off x="1072352" y="2403541"/>
            <a:ext cx="5188591" cy="3250913"/>
            <a:chOff x="336695" y="2489126"/>
            <a:chExt cx="5188591" cy="3250913"/>
          </a:xfrm>
        </p:grpSpPr>
        <p:grpSp>
          <p:nvGrpSpPr>
            <p:cNvPr id="187" name="Group 186"/>
            <p:cNvGrpSpPr/>
            <p:nvPr/>
          </p:nvGrpSpPr>
          <p:grpSpPr>
            <a:xfrm>
              <a:off x="336695" y="3305319"/>
              <a:ext cx="2519764" cy="2434720"/>
              <a:chOff x="837154" y="1779685"/>
              <a:chExt cx="2519764" cy="2434720"/>
            </a:xfrm>
          </p:grpSpPr>
          <p:grpSp>
            <p:nvGrpSpPr>
              <p:cNvPr id="188" name="Group 187"/>
              <p:cNvGrpSpPr/>
              <p:nvPr/>
            </p:nvGrpSpPr>
            <p:grpSpPr>
              <a:xfrm>
                <a:off x="1306323" y="1779685"/>
                <a:ext cx="1530627" cy="1828800"/>
                <a:chOff x="1977225" y="1948070"/>
                <a:chExt cx="1530627" cy="1608814"/>
              </a:xfrm>
            </p:grpSpPr>
            <p:grpSp>
              <p:nvGrpSpPr>
                <p:cNvPr id="190" name="Group 189"/>
                <p:cNvGrpSpPr/>
                <p:nvPr/>
              </p:nvGrpSpPr>
              <p:grpSpPr>
                <a:xfrm>
                  <a:off x="1977225" y="1948070"/>
                  <a:ext cx="1530627" cy="182880"/>
                  <a:chOff x="1932166" y="1948070"/>
                  <a:chExt cx="1530627" cy="182880"/>
                </a:xfrm>
              </p:grpSpPr>
              <p:sp>
                <p:nvSpPr>
                  <p:cNvPr id="225" name="Rectangle 224"/>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p:cNvGrpSpPr/>
                <p:nvPr/>
              </p:nvGrpSpPr>
              <p:grpSpPr>
                <a:xfrm>
                  <a:off x="1977225" y="2283350"/>
                  <a:ext cx="1530627" cy="182880"/>
                  <a:chOff x="1932166" y="1948070"/>
                  <a:chExt cx="1530627" cy="182880"/>
                </a:xfrm>
              </p:grpSpPr>
              <p:sp>
                <p:nvSpPr>
                  <p:cNvPr id="215" name="Rectangle 214"/>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p:cNvGrpSpPr/>
                <p:nvPr/>
              </p:nvGrpSpPr>
              <p:grpSpPr>
                <a:xfrm>
                  <a:off x="1977225" y="2920780"/>
                  <a:ext cx="1530627" cy="182880"/>
                  <a:chOff x="1932166" y="1948070"/>
                  <a:chExt cx="1530627" cy="182880"/>
                </a:xfrm>
              </p:grpSpPr>
              <p:sp>
                <p:nvSpPr>
                  <p:cNvPr id="205" name="Rectangle 204"/>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p:cNvGrpSpPr/>
                <p:nvPr/>
              </p:nvGrpSpPr>
              <p:grpSpPr>
                <a:xfrm>
                  <a:off x="1977225" y="3374004"/>
                  <a:ext cx="1530627" cy="182880"/>
                  <a:chOff x="1932166" y="1948070"/>
                  <a:chExt cx="1530627" cy="182880"/>
                </a:xfrm>
              </p:grpSpPr>
              <p:sp>
                <p:nvSpPr>
                  <p:cNvPr id="195" name="Rectangle 194"/>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4" name="TextBox 193"/>
                <p:cNvSpPr txBox="1"/>
                <p:nvPr/>
              </p:nvSpPr>
              <p:spPr>
                <a:xfrm>
                  <a:off x="2494296" y="2433965"/>
                  <a:ext cx="401072" cy="369332"/>
                </a:xfrm>
                <a:prstGeom prst="rect">
                  <a:avLst/>
                </a:prstGeom>
                <a:noFill/>
              </p:spPr>
              <p:txBody>
                <a:bodyPr wrap="none" rtlCol="0">
                  <a:spAutoFit/>
                </a:bodyPr>
                <a:lstStyle/>
                <a:p>
                  <a:r>
                    <a:rPr lang="en-US" dirty="0"/>
                    <a:t>….</a:t>
                  </a:r>
                </a:p>
              </p:txBody>
            </p:sp>
          </p:grpSp>
          <p:sp>
            <p:nvSpPr>
              <p:cNvPr id="189" name="TextBox 188"/>
              <p:cNvSpPr txBox="1"/>
              <p:nvPr/>
            </p:nvSpPr>
            <p:spPr>
              <a:xfrm>
                <a:off x="837154" y="3845073"/>
                <a:ext cx="2519764" cy="369332"/>
              </a:xfrm>
              <a:prstGeom prst="rect">
                <a:avLst/>
              </a:prstGeom>
              <a:noFill/>
            </p:spPr>
            <p:txBody>
              <a:bodyPr wrap="none" rtlCol="0">
                <a:spAutoFit/>
              </a:bodyPr>
              <a:lstStyle/>
              <a:p>
                <a:r>
                  <a:rPr lang="en-US" sz="1800" b="1" dirty="0" smtClean="0">
                    <a:latin typeface="Hannotate TC Bold"/>
                    <a:cs typeface="Hannotate TC Bold"/>
                  </a:rPr>
                  <a:t>High-dimensional </a:t>
                </a:r>
                <a:r>
                  <a:rPr lang="en-US" altLang="zh-CN" sz="1800" b="1" dirty="0" smtClean="0">
                    <a:latin typeface="Hannotate TC Bold"/>
                    <a:cs typeface="Hannotate TC Bold"/>
                  </a:rPr>
                  <a:t>Data</a:t>
                </a:r>
                <a:endParaRPr lang="en-US" sz="1800" b="1" dirty="0">
                  <a:latin typeface="Hannotate TC Bold"/>
                  <a:cs typeface="Hannotate TC Bold"/>
                </a:endParaRPr>
              </a:p>
            </p:txBody>
          </p:sp>
        </p:grpSp>
        <p:sp>
          <p:nvSpPr>
            <p:cNvPr id="237" name="Right Arrow 236"/>
            <p:cNvSpPr/>
            <p:nvPr/>
          </p:nvSpPr>
          <p:spPr>
            <a:xfrm>
              <a:off x="2960201" y="3926975"/>
              <a:ext cx="584537" cy="883371"/>
            </a:xfrm>
            <a:prstGeom prst="rightArrow">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1253608" y="2489126"/>
              <a:ext cx="4271678" cy="707886"/>
            </a:xfrm>
            <a:prstGeom prst="rect">
              <a:avLst/>
            </a:prstGeom>
          </p:spPr>
          <p:txBody>
            <a:bodyPr wrap="none">
              <a:spAutoFit/>
            </a:bodyPr>
            <a:lstStyle/>
            <a:p>
              <a:r>
                <a:rPr lang="en-US" sz="2000" b="1" dirty="0">
                  <a:solidFill>
                    <a:srgbClr val="0070C0"/>
                  </a:solidFill>
                  <a:latin typeface="Hannotate TC Bold"/>
                  <a:cs typeface="Hannotate TC Bold"/>
                </a:rPr>
                <a:t>K-</a:t>
              </a:r>
              <a:r>
                <a:rPr lang="en-US" sz="2000" b="1" dirty="0" smtClean="0">
                  <a:solidFill>
                    <a:srgbClr val="0070C0"/>
                  </a:solidFill>
                  <a:latin typeface="Hannotate TC Bold"/>
                  <a:cs typeface="Hannotate TC Bold"/>
                </a:rPr>
                <a:t>Nearest</a:t>
              </a:r>
              <a:r>
                <a:rPr lang="zh-CN" altLang="en-US" sz="2000" b="1" dirty="0" smtClean="0">
                  <a:solidFill>
                    <a:srgbClr val="0070C0"/>
                  </a:solidFill>
                  <a:latin typeface="Hannotate TC Bold"/>
                  <a:cs typeface="Hannotate TC Bold"/>
                </a:rPr>
                <a:t> </a:t>
              </a:r>
              <a:r>
                <a:rPr lang="en-US" altLang="zh-CN" sz="2000" b="1" dirty="0" smtClean="0">
                  <a:solidFill>
                    <a:srgbClr val="0070C0"/>
                  </a:solidFill>
                  <a:latin typeface="Hannotate TC Bold"/>
                  <a:cs typeface="Hannotate TC Bold"/>
                </a:rPr>
                <a:t>Neighbor</a:t>
              </a:r>
              <a:r>
                <a:rPr lang="zh-CN" altLang="en-US" sz="2000" b="1" dirty="0" smtClean="0">
                  <a:solidFill>
                    <a:srgbClr val="0070C0"/>
                  </a:solidFill>
                  <a:latin typeface="Hannotate TC Bold"/>
                  <a:cs typeface="Hannotate TC Bold"/>
                </a:rPr>
                <a:t> </a:t>
              </a:r>
              <a:r>
                <a:rPr lang="en-US" sz="2000" b="1" dirty="0" smtClean="0">
                  <a:solidFill>
                    <a:srgbClr val="0070C0"/>
                  </a:solidFill>
                  <a:latin typeface="Hannotate TC Bold"/>
                  <a:cs typeface="Hannotate TC Bold"/>
                </a:rPr>
                <a:t>Graph</a:t>
              </a:r>
              <a:r>
                <a:rPr lang="zh-CN" altLang="en-US" sz="2000" b="1" dirty="0" smtClean="0">
                  <a:solidFill>
                    <a:srgbClr val="0070C0"/>
                  </a:solidFill>
                  <a:latin typeface="Hannotate TC Bold"/>
                  <a:cs typeface="Hannotate TC Bold"/>
                </a:rPr>
                <a:t> </a:t>
              </a:r>
              <a:r>
                <a:rPr lang="en-US" altLang="zh-CN" sz="2000" b="1" dirty="0" smtClean="0">
                  <a:solidFill>
                    <a:srgbClr val="0070C0"/>
                  </a:solidFill>
                  <a:latin typeface="Hannotate TC Bold"/>
                  <a:cs typeface="Hannotate TC Bold"/>
                </a:rPr>
                <a:t>(KNN-G)</a:t>
              </a:r>
              <a:endParaRPr lang="en-US" sz="2000" b="1" dirty="0">
                <a:solidFill>
                  <a:srgbClr val="0070C0"/>
                </a:solidFill>
                <a:latin typeface="Hannotate TC Bold"/>
                <a:cs typeface="Hannotate TC Bold"/>
              </a:endParaRPr>
            </a:p>
            <a:p>
              <a:r>
                <a:rPr lang="en-US" sz="2000" b="1" dirty="0">
                  <a:solidFill>
                    <a:srgbClr val="0070C0"/>
                  </a:solidFill>
                  <a:latin typeface="Hannotate TC Bold"/>
                  <a:cs typeface="Hannotate TC Bold"/>
                </a:rPr>
                <a:t>Construction</a:t>
              </a:r>
              <a:endParaRPr lang="en-US" sz="2000" dirty="0">
                <a:solidFill>
                  <a:srgbClr val="0070C0"/>
                </a:solidFill>
                <a:latin typeface="Hannotate TC Bold"/>
                <a:cs typeface="Hannotate TC Bold"/>
              </a:endParaRPr>
            </a:p>
          </p:txBody>
        </p:sp>
      </p:grpSp>
      <p:sp>
        <p:nvSpPr>
          <p:cNvPr id="239" name="Right Arrow 238"/>
          <p:cNvSpPr/>
          <p:nvPr/>
        </p:nvSpPr>
        <p:spPr>
          <a:xfrm>
            <a:off x="7801149" y="3931883"/>
            <a:ext cx="671092" cy="883371"/>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57161" y="6750437"/>
            <a:ext cx="1116636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a:buChar char="•"/>
              <a:tabLst/>
            </a:pPr>
            <a:r>
              <a:rPr kumimoji="0" lang="en-US" sz="3200" b="0" i="0" u="none" strike="noStrike" cap="none" spc="0" normalizeH="0" baseline="0" dirty="0" smtClean="0">
                <a:ln>
                  <a:noFill/>
                </a:ln>
                <a:solidFill>
                  <a:srgbClr val="D50202"/>
                </a:solidFill>
                <a:effectLst/>
                <a:uFillTx/>
                <a:latin typeface="Hannotate TC Bold"/>
                <a:cs typeface="Hannotate TC Bold"/>
                <a:sym typeface="Helvetica Light"/>
              </a:rPr>
              <a:t>How</a:t>
            </a:r>
            <a:r>
              <a:rPr kumimoji="0" lang="zh-CN" altLang="en-US" sz="3200" b="0" i="0" u="none" strike="noStrike" cap="none" spc="0" normalizeH="0" baseline="0" dirty="0" smtClean="0">
                <a:ln>
                  <a:noFill/>
                </a:ln>
                <a:solidFill>
                  <a:srgbClr val="D50202"/>
                </a:solidFill>
                <a:effectLst/>
                <a:uFillTx/>
                <a:latin typeface="Hannotate TC Bold"/>
                <a:cs typeface="Hannotate TC Bold"/>
                <a:sym typeface="Helvetica Light"/>
              </a:rPr>
              <a:t> </a:t>
            </a:r>
            <a:r>
              <a:rPr kumimoji="0" lang="en-US" altLang="zh-CN" sz="3200" b="0" i="0" u="none" strike="noStrike" cap="none" spc="0" normalizeH="0" baseline="0" dirty="0" smtClean="0">
                <a:ln>
                  <a:noFill/>
                </a:ln>
                <a:solidFill>
                  <a:srgbClr val="D50202"/>
                </a:solidFill>
                <a:effectLst/>
                <a:uFillTx/>
                <a:latin typeface="Hannotate TC Bold"/>
                <a:cs typeface="Hannotate TC Bold"/>
                <a:sym typeface="Helvetica Light"/>
              </a:rPr>
              <a:t>to</a:t>
            </a:r>
            <a:r>
              <a:rPr kumimoji="0" lang="zh-CN" altLang="en-US" sz="3200" b="0" i="0" u="none" strike="noStrike" cap="none" spc="0" normalizeH="0" baseline="0" dirty="0" smtClean="0">
                <a:ln>
                  <a:noFill/>
                </a:ln>
                <a:solidFill>
                  <a:srgbClr val="D50202"/>
                </a:solidFill>
                <a:effectLst/>
                <a:uFillTx/>
                <a:latin typeface="Hannotate TC Bold"/>
                <a:cs typeface="Hannotate TC Bold"/>
                <a:sym typeface="Helvetica Light"/>
              </a:rPr>
              <a:t> </a:t>
            </a:r>
            <a:r>
              <a:rPr kumimoji="0" lang="en-US" altLang="zh-CN" sz="3200" b="0" i="0" u="none" strike="noStrike" cap="none" spc="0" normalizeH="0" baseline="0" dirty="0" smtClean="0">
                <a:ln>
                  <a:noFill/>
                </a:ln>
                <a:solidFill>
                  <a:srgbClr val="D50202"/>
                </a:solidFill>
                <a:effectLst/>
                <a:uFillTx/>
                <a:latin typeface="Hannotate TC Bold"/>
                <a:cs typeface="Hannotate TC Bold"/>
                <a:sym typeface="Helvetica Light"/>
              </a:rPr>
              <a:t>efficiently</a:t>
            </a:r>
            <a:r>
              <a:rPr kumimoji="0" lang="zh-CN" altLang="en-US" sz="3200" b="0" i="0" u="none" strike="noStrike" cap="none" spc="0" normalizeH="0" baseline="0" dirty="0" smtClean="0">
                <a:ln>
                  <a:noFill/>
                </a:ln>
                <a:solidFill>
                  <a:srgbClr val="D50202"/>
                </a:solidFill>
                <a:effectLst/>
                <a:uFillTx/>
                <a:latin typeface="Hannotate TC Bold"/>
                <a:cs typeface="Hannotate TC Bold"/>
                <a:sym typeface="Helvetica Light"/>
              </a:rPr>
              <a:t> </a:t>
            </a:r>
            <a:r>
              <a:rPr kumimoji="0" lang="en-US" altLang="zh-CN" sz="3200" b="0" i="0" u="none" strike="noStrike" cap="none" spc="0" normalizeH="0" baseline="0" dirty="0" smtClean="0">
                <a:ln>
                  <a:noFill/>
                </a:ln>
                <a:solidFill>
                  <a:srgbClr val="D50202"/>
                </a:solidFill>
                <a:effectLst/>
                <a:uFillTx/>
                <a:latin typeface="Hannotate TC Bold"/>
                <a:cs typeface="Hannotate TC Bold"/>
                <a:sym typeface="Helvetica Light"/>
              </a:rPr>
              <a:t>construct KNN-G and layout KNN-G?</a:t>
            </a:r>
            <a:endParaRPr lang="en-US" altLang="zh-CN" sz="2400" dirty="0" smtClean="0">
              <a:solidFill>
                <a:srgbClr val="D50202"/>
              </a:solidFill>
              <a:latin typeface="Hannotate TC Bold"/>
              <a:cs typeface="Hannotate TC Bold"/>
            </a:endParaRPr>
          </a:p>
          <a:p>
            <a:pPr marL="571500" lvl="1" indent="572400" algn="l">
              <a:buFont typeface="Arial"/>
              <a:buChar char="•"/>
            </a:pPr>
            <a:endParaRPr kumimoji="0" lang="en-US" sz="2800" b="0" i="0" u="none" strike="noStrike" cap="none" spc="0" normalizeH="0" baseline="0" dirty="0">
              <a:ln>
                <a:noFill/>
              </a:ln>
              <a:solidFill>
                <a:srgbClr val="D50202"/>
              </a:solidFill>
              <a:effectLst/>
              <a:uFillTx/>
              <a:latin typeface="Hannotate TC Bold"/>
              <a:cs typeface="Hannotate TC Bold"/>
              <a:sym typeface="Helvetica Light"/>
            </a:endParaRPr>
          </a:p>
        </p:txBody>
      </p:sp>
    </p:spTree>
    <p:extLst>
      <p:ext uri="{BB962C8B-B14F-4D97-AF65-F5344CB8AC3E}">
        <p14:creationId xmlns:p14="http://schemas.microsoft.com/office/powerpoint/2010/main" val="2052048863"/>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t>Random Projection Trees</a:t>
            </a:r>
          </a:p>
        </p:txBody>
      </p:sp>
      <p:sp>
        <p:nvSpPr>
          <p:cNvPr id="450" name="Shape 45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pic>
        <p:nvPicPr>
          <p:cNvPr id="452" name="Screen Shot 2016-08-01 at 4.07.17 AM.png"/>
          <p:cNvPicPr>
            <a:picLocks noChangeAspect="1"/>
          </p:cNvPicPr>
          <p:nvPr/>
        </p:nvPicPr>
        <p:blipFill>
          <a:blip r:embed="rId3">
            <a:extLst/>
          </a:blip>
          <a:srcRect r="6034"/>
          <a:stretch>
            <a:fillRect/>
          </a:stretch>
        </p:blipFill>
        <p:spPr>
          <a:xfrm>
            <a:off x="1389786" y="3584390"/>
            <a:ext cx="9601201" cy="4845566"/>
          </a:xfrm>
          <a:prstGeom prst="rect">
            <a:avLst/>
          </a:prstGeom>
          <a:ln w="12700">
            <a:miter lim="400000"/>
          </a:ln>
        </p:spPr>
      </p:pic>
      <p:sp>
        <p:nvSpPr>
          <p:cNvPr id="453" name="Shape 453"/>
          <p:cNvSpPr/>
          <p:nvPr/>
        </p:nvSpPr>
        <p:spPr>
          <a:xfrm>
            <a:off x="1197143" y="2543711"/>
            <a:ext cx="11234274" cy="96436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228600" indent="-228600" algn="l" defTabSz="457200">
              <a:defRPr sz="2800">
                <a:latin typeface="Hannotate SC Regular"/>
                <a:ea typeface="Hannotate SC Regular"/>
                <a:cs typeface="Hannotate SC Regular"/>
                <a:sym typeface="Hannotate SC Regular"/>
              </a:defRPr>
            </a:lvl1pPr>
          </a:lstStyle>
          <a:p>
            <a:pPr marL="457200" indent="-457200">
              <a:buFont typeface="Arial"/>
              <a:buChar char="•"/>
            </a:pPr>
            <a:r>
              <a:rPr dirty="0"/>
              <a:t>Partition the whole space into different regions with multiple </a:t>
            </a:r>
            <a:r>
              <a:rPr dirty="0" smtClean="0"/>
              <a:t>hyperplanes</a:t>
            </a:r>
            <a:endParaRPr lang="en-US" dirty="0" smtClean="0"/>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t>Random Projection Trees</a:t>
            </a:r>
          </a:p>
        </p:txBody>
      </p:sp>
      <p:sp>
        <p:nvSpPr>
          <p:cNvPr id="456" name="Shape 45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pic>
        <p:nvPicPr>
          <p:cNvPr id="457" name="rp2.png"/>
          <p:cNvPicPr>
            <a:picLocks noChangeAspect="1"/>
          </p:cNvPicPr>
          <p:nvPr/>
        </p:nvPicPr>
        <p:blipFill>
          <a:blip r:embed="rId3">
            <a:extLst/>
          </a:blip>
          <a:stretch>
            <a:fillRect/>
          </a:stretch>
        </p:blipFill>
        <p:spPr>
          <a:xfrm>
            <a:off x="2138891" y="4110235"/>
            <a:ext cx="7391401" cy="363478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50202"/>
                </a:solidFill>
              </a:rPr>
              <a:t>Research Question and Challenges</a:t>
            </a:r>
            <a:endParaRPr lang="en-US" dirty="0">
              <a:solidFill>
                <a:srgbClr val="D50202"/>
              </a:solidFill>
            </a:endParaRPr>
          </a:p>
        </p:txBody>
      </p:sp>
      <p:sp>
        <p:nvSpPr>
          <p:cNvPr id="3" name="Text Placeholder 2"/>
          <p:cNvSpPr>
            <a:spLocks noGrp="1"/>
          </p:cNvSpPr>
          <p:nvPr>
            <p:ph type="body" idx="1"/>
          </p:nvPr>
        </p:nvSpPr>
        <p:spPr>
          <a:xfrm>
            <a:off x="952500" y="2603500"/>
            <a:ext cx="11099800" cy="5450411"/>
          </a:xfrm>
        </p:spPr>
        <p:txBody>
          <a:bodyPr anchor="t" anchorCtr="0"/>
          <a:lstStyle/>
          <a:p>
            <a:r>
              <a:rPr lang="en-US" sz="3200" dirty="0" smtClean="0">
                <a:latin typeface="Hannotate TC Bold"/>
                <a:cs typeface="Hannotate TC Bold"/>
              </a:rPr>
              <a:t>How</a:t>
            </a:r>
            <a:r>
              <a:rPr lang="zh-CN" altLang="en-US" sz="3200" dirty="0" smtClean="0">
                <a:latin typeface="Hannotate TC Bold"/>
                <a:cs typeface="Hannotate TC Bold"/>
              </a:rPr>
              <a:t> </a:t>
            </a:r>
            <a:r>
              <a:rPr lang="en-US" altLang="zh-CN" sz="3200" dirty="0" smtClean="0">
                <a:latin typeface="Hannotate TC Bold"/>
                <a:cs typeface="Hannotate TC Bold"/>
              </a:rPr>
              <a:t>to</a:t>
            </a:r>
            <a:r>
              <a:rPr lang="zh-CN" altLang="en-US" sz="3200" dirty="0" smtClean="0">
                <a:latin typeface="Hannotate TC Bold"/>
                <a:cs typeface="Hannotate TC Bold"/>
              </a:rPr>
              <a:t> </a:t>
            </a:r>
            <a:r>
              <a:rPr lang="en-US" altLang="zh-CN" sz="3200" dirty="0" smtClean="0">
                <a:latin typeface="Hannotate TC Bold"/>
                <a:cs typeface="Hannotate TC Bold"/>
              </a:rPr>
              <a:t>effectively</a:t>
            </a:r>
            <a:r>
              <a:rPr lang="zh-CN" altLang="en-US" sz="3200" dirty="0" smtClean="0">
                <a:latin typeface="Hannotate TC Bold"/>
                <a:cs typeface="Hannotate TC Bold"/>
              </a:rPr>
              <a:t> </a:t>
            </a:r>
            <a:r>
              <a:rPr lang="en-US" altLang="zh-CN" sz="3200" dirty="0" smtClean="0">
                <a:latin typeface="Hannotate TC Bold"/>
                <a:cs typeface="Hannotate TC Bold"/>
              </a:rPr>
              <a:t>and</a:t>
            </a:r>
            <a:r>
              <a:rPr lang="zh-CN" altLang="en-US" sz="3200" dirty="0" smtClean="0">
                <a:latin typeface="Hannotate TC Bold"/>
                <a:cs typeface="Hannotate TC Bold"/>
              </a:rPr>
              <a:t> </a:t>
            </a:r>
            <a:r>
              <a:rPr lang="en-US" altLang="zh-CN" sz="3200" dirty="0" smtClean="0">
                <a:latin typeface="Hannotate TC Bold"/>
                <a:cs typeface="Hannotate TC Bold"/>
              </a:rPr>
              <a:t>efficiently</a:t>
            </a:r>
            <a:r>
              <a:rPr lang="zh-CN" altLang="en-US" sz="3200" dirty="0" smtClean="0">
                <a:latin typeface="Hannotate TC Bold"/>
                <a:cs typeface="Hannotate TC Bold"/>
              </a:rPr>
              <a:t> </a:t>
            </a:r>
            <a:r>
              <a:rPr lang="en-US" altLang="zh-CN" sz="3200" b="1" dirty="0" smtClean="0">
                <a:solidFill>
                  <a:srgbClr val="D50202"/>
                </a:solidFill>
                <a:latin typeface="Hannotate TC Bold"/>
                <a:cs typeface="Hannotate TC Bold"/>
              </a:rPr>
              <a:t>represent</a:t>
            </a:r>
            <a:r>
              <a:rPr lang="en-US" altLang="zh-CN" sz="3200" dirty="0" smtClean="0">
                <a:solidFill>
                  <a:srgbClr val="D50202"/>
                </a:solidFill>
                <a:latin typeface="Hannotate TC Bold"/>
                <a:cs typeface="Hannotate TC Bold"/>
              </a:rPr>
              <a:t> </a:t>
            </a:r>
            <a:r>
              <a:rPr lang="en-US" altLang="zh-CN" sz="3200" dirty="0" smtClean="0">
                <a:latin typeface="Hannotate TC Bold"/>
                <a:cs typeface="Hannotate TC Bold"/>
              </a:rPr>
              <a:t>networks?</a:t>
            </a:r>
          </a:p>
          <a:p>
            <a:r>
              <a:rPr lang="en-US" sz="3200" dirty="0" smtClean="0">
                <a:latin typeface="Hannotate TC Bold"/>
                <a:cs typeface="Hannotate TC Bold"/>
              </a:rPr>
              <a:t>Challenges</a:t>
            </a:r>
            <a:r>
              <a:rPr lang="en-US" altLang="zh-CN" sz="3200" dirty="0" smtClean="0">
                <a:latin typeface="Hannotate TC Bold"/>
                <a:cs typeface="Hannotate TC Bold"/>
              </a:rPr>
              <a:t>:</a:t>
            </a:r>
          </a:p>
          <a:p>
            <a:pPr lvl="1"/>
            <a:r>
              <a:rPr lang="en-US" sz="2800" dirty="0" smtClean="0">
                <a:solidFill>
                  <a:srgbClr val="0000FF"/>
                </a:solidFill>
                <a:latin typeface="Hannotate TC Bold"/>
                <a:cs typeface="Hannotate TC Bold"/>
              </a:rPr>
              <a:t>Large</a:t>
            </a:r>
            <a:r>
              <a:rPr lang="en-US" altLang="zh-CN" sz="2800" dirty="0" smtClean="0">
                <a:solidFill>
                  <a:srgbClr val="0000FF"/>
                </a:solidFill>
                <a:latin typeface="Hannotate TC Bold"/>
                <a:cs typeface="Hannotate TC Bold"/>
              </a:rPr>
              <a:t>-scale</a:t>
            </a:r>
            <a:r>
              <a:rPr lang="en-US" altLang="zh-CN" sz="2800" dirty="0" smtClean="0">
                <a:latin typeface="Hannotate TC Bold"/>
                <a:cs typeface="Hannotate TC Bold"/>
              </a:rPr>
              <a:t>:</a:t>
            </a:r>
            <a:r>
              <a:rPr lang="zh-CN" altLang="en-US" sz="2800" dirty="0" smtClean="0">
                <a:latin typeface="Hannotate TC Bold"/>
                <a:cs typeface="Hannotate TC Bold"/>
              </a:rPr>
              <a:t> </a:t>
            </a:r>
            <a:r>
              <a:rPr lang="en-US" altLang="zh-CN" sz="2800" dirty="0" smtClean="0">
                <a:latin typeface="Hannotate TC Bold"/>
                <a:cs typeface="Hannotate TC Bold"/>
              </a:rPr>
              <a:t>millions</a:t>
            </a:r>
            <a:r>
              <a:rPr lang="zh-CN" altLang="en-US" sz="2800" dirty="0" smtClean="0">
                <a:latin typeface="Hannotate TC Bold"/>
                <a:cs typeface="Hannotate TC Bold"/>
              </a:rPr>
              <a:t> </a:t>
            </a:r>
            <a:r>
              <a:rPr lang="en-US" altLang="zh-CN" sz="2800" dirty="0" smtClean="0">
                <a:latin typeface="Hannotate TC Bold"/>
                <a:cs typeface="Hannotate TC Bold"/>
              </a:rPr>
              <a:t>of</a:t>
            </a:r>
            <a:r>
              <a:rPr lang="zh-CN" altLang="en-US" sz="2800" dirty="0" smtClean="0">
                <a:latin typeface="Hannotate TC Bold"/>
                <a:cs typeface="Hannotate TC Bold"/>
              </a:rPr>
              <a:t> </a:t>
            </a:r>
            <a:r>
              <a:rPr lang="en-US" altLang="zh-CN" sz="2800" dirty="0" smtClean="0">
                <a:latin typeface="Hannotate TC Bold"/>
                <a:cs typeface="Hannotate TC Bold"/>
              </a:rPr>
              <a:t>nodes</a:t>
            </a:r>
            <a:r>
              <a:rPr lang="zh-CN" altLang="en-US" sz="2800" dirty="0" smtClean="0">
                <a:latin typeface="Hannotate TC Bold"/>
                <a:cs typeface="Hannotate TC Bold"/>
              </a:rPr>
              <a:t> </a:t>
            </a:r>
            <a:r>
              <a:rPr lang="en-US" altLang="zh-CN" sz="2800" dirty="0" smtClean="0">
                <a:latin typeface="Hannotate TC Bold"/>
                <a:cs typeface="Hannotate TC Bold"/>
              </a:rPr>
              <a:t>and</a:t>
            </a:r>
            <a:r>
              <a:rPr lang="zh-CN" altLang="en-US" sz="2800" dirty="0" smtClean="0">
                <a:latin typeface="Hannotate TC Bold"/>
                <a:cs typeface="Hannotate TC Bold"/>
              </a:rPr>
              <a:t> </a:t>
            </a:r>
            <a:r>
              <a:rPr lang="en-US" altLang="zh-CN" sz="2800" dirty="0" smtClean="0">
                <a:latin typeface="Hannotate TC Bold"/>
                <a:cs typeface="Hannotate TC Bold"/>
              </a:rPr>
              <a:t>billions</a:t>
            </a:r>
            <a:r>
              <a:rPr lang="zh-CN" altLang="en-US" sz="2800" dirty="0" smtClean="0">
                <a:latin typeface="Hannotate TC Bold"/>
                <a:cs typeface="Hannotate TC Bold"/>
              </a:rPr>
              <a:t> </a:t>
            </a:r>
            <a:r>
              <a:rPr lang="en-US" altLang="zh-CN" sz="2800" dirty="0" smtClean="0">
                <a:latin typeface="Hannotate TC Bold"/>
                <a:cs typeface="Hannotate TC Bold"/>
              </a:rPr>
              <a:t>of</a:t>
            </a:r>
            <a:r>
              <a:rPr lang="zh-CN" altLang="en-US" sz="2800" dirty="0" smtClean="0">
                <a:latin typeface="Hannotate TC Bold"/>
                <a:cs typeface="Hannotate TC Bold"/>
              </a:rPr>
              <a:t> </a:t>
            </a:r>
            <a:r>
              <a:rPr lang="en-US" altLang="zh-CN" sz="2800" dirty="0" smtClean="0">
                <a:latin typeface="Hannotate TC Bold"/>
                <a:cs typeface="Hannotate TC Bold"/>
              </a:rPr>
              <a:t>edges</a:t>
            </a:r>
          </a:p>
          <a:p>
            <a:pPr lvl="1"/>
            <a:r>
              <a:rPr lang="en-US" sz="2800" dirty="0" smtClean="0">
                <a:solidFill>
                  <a:srgbClr val="0000FF"/>
                </a:solidFill>
                <a:latin typeface="Hannotate TC Bold"/>
                <a:cs typeface="Hannotate TC Bold"/>
              </a:rPr>
              <a:t>Heterogeneous</a:t>
            </a:r>
            <a:r>
              <a:rPr lang="zh-CN" altLang="zh-CN" sz="2800" dirty="0">
                <a:latin typeface="Hannotate TC Bold"/>
                <a:cs typeface="Hannotate TC Bold"/>
              </a:rPr>
              <a:t>:</a:t>
            </a:r>
            <a:r>
              <a:rPr lang="zh-CN" altLang="en-US" sz="2800" dirty="0" smtClean="0">
                <a:latin typeface="Hannotate TC Bold"/>
                <a:cs typeface="Hannotate TC Bold"/>
              </a:rPr>
              <a:t> </a:t>
            </a:r>
            <a:r>
              <a:rPr lang="en-US" altLang="zh-CN" sz="2800" dirty="0" smtClean="0">
                <a:latin typeface="Hannotate TC Bold"/>
                <a:cs typeface="Hannotate TC Bold"/>
              </a:rPr>
              <a:t>directed/undirected,</a:t>
            </a:r>
            <a:r>
              <a:rPr lang="zh-CN" altLang="en-US" sz="2800" dirty="0" smtClean="0">
                <a:latin typeface="Hannotate TC Bold"/>
                <a:cs typeface="Hannotate TC Bold"/>
              </a:rPr>
              <a:t> </a:t>
            </a:r>
            <a:r>
              <a:rPr lang="en-US" altLang="zh-CN" sz="2800" dirty="0" smtClean="0">
                <a:latin typeface="Hannotate TC Bold"/>
                <a:cs typeface="Hannotate TC Bold"/>
              </a:rPr>
              <a:t>and</a:t>
            </a:r>
            <a:r>
              <a:rPr lang="zh-CN" altLang="en-US" sz="2800" dirty="0" smtClean="0">
                <a:latin typeface="Hannotate TC Bold"/>
                <a:cs typeface="Hannotate TC Bold"/>
              </a:rPr>
              <a:t> </a:t>
            </a:r>
            <a:r>
              <a:rPr lang="en-US" altLang="zh-CN" sz="2800" dirty="0" smtClean="0">
                <a:latin typeface="Hannotate TC Bold"/>
                <a:cs typeface="Hannotate TC Bold"/>
              </a:rPr>
              <a:t>binary/weighted</a:t>
            </a:r>
          </a:p>
        </p:txBody>
      </p:sp>
      <p:sp>
        <p:nvSpPr>
          <p:cNvPr id="4" name="Slide Number Placeholder 3"/>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3855395316"/>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t>Random Projection Trees</a:t>
            </a:r>
          </a:p>
        </p:txBody>
      </p:sp>
      <p:sp>
        <p:nvSpPr>
          <p:cNvPr id="460" name="Shape 46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pic>
        <p:nvPicPr>
          <p:cNvPr id="461" name="rp3.png"/>
          <p:cNvPicPr>
            <a:picLocks noChangeAspect="1"/>
          </p:cNvPicPr>
          <p:nvPr/>
        </p:nvPicPr>
        <p:blipFill>
          <a:blip r:embed="rId2">
            <a:extLst/>
          </a:blip>
          <a:stretch>
            <a:fillRect/>
          </a:stretch>
        </p:blipFill>
        <p:spPr>
          <a:xfrm>
            <a:off x="1773766" y="4040981"/>
            <a:ext cx="8978901" cy="369719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t>Random Projection Trees</a:t>
            </a:r>
          </a:p>
        </p:txBody>
      </p:sp>
      <p:sp>
        <p:nvSpPr>
          <p:cNvPr id="464" name="Shape 46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pic>
        <p:nvPicPr>
          <p:cNvPr id="465" name="Screen Shot 2016-08-01 at 4.08.22 AM.png"/>
          <p:cNvPicPr>
            <a:picLocks noChangeAspect="1"/>
          </p:cNvPicPr>
          <p:nvPr/>
        </p:nvPicPr>
        <p:blipFill>
          <a:blip r:embed="rId2">
            <a:extLst/>
          </a:blip>
          <a:srcRect l="9154" t="14289" r="5975" b="7785"/>
          <a:stretch>
            <a:fillRect/>
          </a:stretch>
        </p:blipFill>
        <p:spPr>
          <a:xfrm>
            <a:off x="1686388" y="3736181"/>
            <a:ext cx="9169401" cy="415449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t>Random Projection Trees</a:t>
            </a:r>
          </a:p>
        </p:txBody>
      </p:sp>
      <p:sp>
        <p:nvSpPr>
          <p:cNvPr id="468" name="Shape 46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pic>
        <p:nvPicPr>
          <p:cNvPr id="469" name="pasted-image.pdf"/>
          <p:cNvPicPr>
            <a:picLocks noChangeAspect="1"/>
          </p:cNvPicPr>
          <p:nvPr/>
        </p:nvPicPr>
        <p:blipFill>
          <a:blip r:embed="rId2">
            <a:extLst/>
          </a:blip>
          <a:stretch>
            <a:fillRect/>
          </a:stretch>
        </p:blipFill>
        <p:spPr>
          <a:xfrm>
            <a:off x="-47637031" y="4773095"/>
            <a:ext cx="108278862" cy="3559747"/>
          </a:xfrm>
          <a:prstGeom prst="rect">
            <a:avLst/>
          </a:prstGeom>
          <a:ln w="12700">
            <a:miter lim="400000"/>
          </a:ln>
        </p:spPr>
      </p:pic>
      <p:pic>
        <p:nvPicPr>
          <p:cNvPr id="470" name="Screen Shot 2016-08-01 at 4.07.17 AM.png"/>
          <p:cNvPicPr>
            <a:picLocks noChangeAspect="1"/>
          </p:cNvPicPr>
          <p:nvPr/>
        </p:nvPicPr>
        <p:blipFill>
          <a:blip r:embed="rId3">
            <a:extLst/>
          </a:blip>
          <a:srcRect r="6034"/>
          <a:stretch>
            <a:fillRect/>
          </a:stretch>
        </p:blipFill>
        <p:spPr>
          <a:xfrm>
            <a:off x="1389786" y="3390701"/>
            <a:ext cx="9601201" cy="484556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lang="en-US" dirty="0" smtClean="0"/>
              <a:t>K</a:t>
            </a:r>
            <a:r>
              <a:rPr lang="en-US" altLang="zh-CN" dirty="0" smtClean="0"/>
              <a:t>-NNG</a:t>
            </a:r>
            <a:r>
              <a:rPr lang="zh-CN" altLang="en-US" dirty="0" smtClean="0"/>
              <a:t> </a:t>
            </a:r>
            <a:r>
              <a:rPr lang="en-US" altLang="zh-CN" dirty="0" smtClean="0"/>
              <a:t>Construction</a:t>
            </a:r>
            <a:endParaRPr dirty="0"/>
          </a:p>
        </p:txBody>
      </p:sp>
      <p:sp>
        <p:nvSpPr>
          <p:cNvPr id="474" name="Shape 47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pic>
        <p:nvPicPr>
          <p:cNvPr id="475" name="Screen Shot 2016-08-01 at 4.14.45 AM.png"/>
          <p:cNvPicPr>
            <a:picLocks noChangeAspect="1"/>
          </p:cNvPicPr>
          <p:nvPr/>
        </p:nvPicPr>
        <p:blipFill>
          <a:blip r:embed="rId3">
            <a:extLst/>
          </a:blip>
          <a:stretch>
            <a:fillRect/>
          </a:stretch>
        </p:blipFill>
        <p:spPr>
          <a:xfrm>
            <a:off x="2330846" y="4928658"/>
            <a:ext cx="8683717" cy="3412452"/>
          </a:xfrm>
          <a:prstGeom prst="rect">
            <a:avLst/>
          </a:prstGeom>
          <a:ln w="12700">
            <a:miter lim="400000"/>
          </a:ln>
        </p:spPr>
      </p:pic>
      <p:sp>
        <p:nvSpPr>
          <p:cNvPr id="7" name="Shape 473"/>
          <p:cNvSpPr txBox="1">
            <a:spLocks/>
          </p:cNvSpPr>
          <p:nvPr/>
        </p:nvSpPr>
        <p:spPr>
          <a:xfrm>
            <a:off x="940049" y="2156509"/>
            <a:ext cx="11099800" cy="24539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296333" indent="-296333" defTabSz="457200">
              <a:spcBef>
                <a:spcPts val="0"/>
              </a:spcBef>
              <a:defRPr sz="2800">
                <a:latin typeface="Hannotate SC Regular"/>
                <a:ea typeface="Hannotate SC Regular"/>
                <a:cs typeface="Hannotate SC Regular"/>
                <a:sym typeface="Hannotate SC Regular"/>
              </a:defRPr>
            </a:pPr>
            <a:r>
              <a:rPr lang="en-US" sz="2800" smtClean="0">
                <a:latin typeface="Hannotate SC Regular"/>
                <a:ea typeface="Hannotate SC Regular"/>
                <a:cs typeface="Hannotate SC Regular"/>
                <a:sym typeface="Hannotate SC Regular"/>
              </a:rPr>
              <a:t>Search nearest neighbors through traversing trees</a:t>
            </a:r>
          </a:p>
          <a:p>
            <a:pPr marL="704144" indent="-246944" defTabSz="457200">
              <a:spcBef>
                <a:spcPts val="0"/>
              </a:spcBef>
              <a:defRPr sz="2400">
                <a:latin typeface="Hannotate SC Regular"/>
                <a:ea typeface="Hannotate SC Regular"/>
                <a:cs typeface="Hannotate SC Regular"/>
                <a:sym typeface="Hannotate SC Regular"/>
              </a:defRPr>
            </a:pPr>
            <a:r>
              <a:rPr lang="en-US" sz="2400" smtClean="0">
                <a:latin typeface="Hannotate SC Regular"/>
                <a:ea typeface="Hannotate SC Regular"/>
                <a:cs typeface="Hannotate SC Regular"/>
                <a:sym typeface="Hannotate SC Regular"/>
              </a:rPr>
              <a:t>Only data points in the leaf are considered as nearest neighbors</a:t>
            </a:r>
          </a:p>
          <a:p>
            <a:pPr marL="296333" indent="-296333" defTabSz="457200">
              <a:spcBef>
                <a:spcPts val="0"/>
              </a:spcBef>
              <a:defRPr sz="2800">
                <a:latin typeface="Hannotate SC Regular"/>
                <a:ea typeface="Hannotate SC Regular"/>
                <a:cs typeface="Hannotate SC Regular"/>
                <a:sym typeface="Hannotate SC Regular"/>
              </a:defRPr>
            </a:pPr>
            <a:r>
              <a:rPr lang="en-US" sz="2800" smtClean="0">
                <a:latin typeface="Hannotate SC Regular"/>
                <a:ea typeface="Hannotate SC Regular"/>
                <a:cs typeface="Hannotate SC Regular"/>
                <a:sym typeface="Hannotate SC Regular"/>
              </a:rPr>
              <a:t>Multiple trees are usually used to improve the accuracy</a:t>
            </a:r>
          </a:p>
          <a:p>
            <a:pPr marL="704144" indent="-246944" defTabSz="457200">
              <a:spcBef>
                <a:spcPts val="0"/>
              </a:spcBef>
              <a:defRPr sz="2400">
                <a:latin typeface="Hannotate SC Regular"/>
                <a:ea typeface="Hannotate SC Regular"/>
                <a:cs typeface="Hannotate SC Regular"/>
                <a:sym typeface="Hannotate SC Regular"/>
              </a:defRPr>
            </a:pPr>
            <a:r>
              <a:rPr lang="en-US" sz="2400" smtClean="0">
                <a:latin typeface="Hannotate SC Regular"/>
                <a:ea typeface="Hannotate SC Regular"/>
                <a:cs typeface="Hannotate SC Regular"/>
                <a:sym typeface="Hannotate SC Regular"/>
              </a:rPr>
              <a:t>e.g., hundreds</a:t>
            </a:r>
            <a:endParaRPr lang="en-US" sz="2400" dirty="0">
              <a:latin typeface="Hannotate SC Regular"/>
              <a:ea typeface="Hannotate SC Regular"/>
              <a:cs typeface="Hannotate SC Regular"/>
              <a:sym typeface="Hannotate SC Regular"/>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t>Reduce the Number of Trees</a:t>
            </a:r>
          </a:p>
        </p:txBody>
      </p:sp>
      <p:sp>
        <p:nvSpPr>
          <p:cNvPr id="478" name="Shape 478"/>
          <p:cNvSpPr>
            <a:spLocks noGrp="1"/>
          </p:cNvSpPr>
          <p:nvPr>
            <p:ph type="body" idx="1"/>
          </p:nvPr>
        </p:nvSpPr>
        <p:spPr>
          <a:xfrm>
            <a:off x="952500" y="2105470"/>
            <a:ext cx="11099800" cy="2628900"/>
          </a:xfrm>
          <a:prstGeom prst="rect">
            <a:avLst/>
          </a:prstGeom>
        </p:spPr>
        <p:txBody>
          <a:bodyPr/>
          <a:lstStyle/>
          <a:p>
            <a:pPr marL="345722" indent="-345722" defTabSz="457200">
              <a:spcBef>
                <a:spcPts val="0"/>
              </a:spcBef>
              <a:defRPr sz="2800">
                <a:latin typeface="Hannotate SC Regular"/>
                <a:ea typeface="Hannotate SC Regular"/>
                <a:cs typeface="Hannotate SC Regular"/>
                <a:sym typeface="Hannotate SC Regular"/>
              </a:defRPr>
            </a:pPr>
            <a:r>
              <a:rPr dirty="0"/>
              <a:t>Construct a less accurate K-NNG with a few trees</a:t>
            </a:r>
          </a:p>
          <a:p>
            <a:pPr marL="345722" indent="-345722" defTabSz="457200">
              <a:spcBef>
                <a:spcPts val="0"/>
              </a:spcBef>
              <a:defRPr sz="2800">
                <a:latin typeface="Hannotate SC Regular"/>
                <a:ea typeface="Hannotate SC Regular"/>
                <a:cs typeface="Hannotate SC Regular"/>
                <a:sym typeface="Hannotate SC Regular"/>
              </a:defRPr>
            </a:pPr>
            <a:r>
              <a:rPr dirty="0"/>
              <a:t>Iteratively refine the K-NNG through “</a:t>
            </a:r>
            <a:r>
              <a:rPr dirty="0">
                <a:solidFill>
                  <a:srgbClr val="0000FF"/>
                </a:solidFill>
              </a:rPr>
              <a:t>neighbor exploring</a:t>
            </a:r>
            <a:r>
              <a:rPr dirty="0"/>
              <a:t>”</a:t>
            </a:r>
          </a:p>
          <a:p>
            <a:pPr marL="753533" indent="-296333" defTabSz="457200">
              <a:spcBef>
                <a:spcPts val="0"/>
              </a:spcBef>
              <a:defRPr sz="2400">
                <a:latin typeface="Hannotate SC Regular"/>
                <a:ea typeface="Hannotate SC Regular"/>
                <a:cs typeface="Hannotate SC Regular"/>
                <a:sym typeface="Hannotate SC Regular"/>
              </a:defRPr>
            </a:pPr>
            <a:r>
              <a:rPr dirty="0"/>
              <a:t>“A neighbor of my neighbor is also likely to be my neighbor” </a:t>
            </a:r>
          </a:p>
          <a:p>
            <a:pPr marL="753533" indent="-296333" defTabSz="457200">
              <a:spcBef>
                <a:spcPts val="0"/>
              </a:spcBef>
              <a:defRPr sz="2400">
                <a:latin typeface="Hannotate SC Regular"/>
                <a:ea typeface="Hannotate SC Regular"/>
                <a:cs typeface="Hannotate SC Regular"/>
                <a:sym typeface="Hannotate SC Regular"/>
              </a:defRPr>
            </a:pPr>
            <a:r>
              <a:rPr dirty="0"/>
              <a:t>Second-order neighbors are also treated as candidates of first-order neighbors</a:t>
            </a:r>
          </a:p>
        </p:txBody>
      </p:sp>
      <p:sp>
        <p:nvSpPr>
          <p:cNvPr id="479" name="Shape 4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t>It Works!</a:t>
            </a:r>
          </a:p>
        </p:txBody>
      </p:sp>
      <p:sp>
        <p:nvSpPr>
          <p:cNvPr id="482" name="Shape 482"/>
          <p:cNvSpPr>
            <a:spLocks noGrp="1"/>
          </p:cNvSpPr>
          <p:nvPr>
            <p:ph type="body" idx="1"/>
          </p:nvPr>
        </p:nvSpPr>
        <p:spPr>
          <a:xfrm>
            <a:off x="1079500" y="2112433"/>
            <a:ext cx="11099800" cy="3901275"/>
          </a:xfrm>
          <a:prstGeom prst="rect">
            <a:avLst/>
          </a:prstGeom>
        </p:spPr>
        <p:txBody>
          <a:bodyPr/>
          <a:lstStyle/>
          <a:p>
            <a:pPr marL="296333" indent="-296333" defTabSz="457200">
              <a:spcBef>
                <a:spcPts val="0"/>
              </a:spcBef>
              <a:defRPr sz="2600">
                <a:latin typeface="Hannotate SC Regular"/>
                <a:ea typeface="Hannotate SC Regular"/>
                <a:cs typeface="Hannotate SC Regular"/>
                <a:sym typeface="Hannotate SC Regular"/>
              </a:defRPr>
            </a:pPr>
            <a:r>
              <a:rPr dirty="0"/>
              <a:t>X axis: accuracy of K-NNG</a:t>
            </a:r>
          </a:p>
          <a:p>
            <a:pPr marL="296333" indent="-296333" defTabSz="457200">
              <a:spcBef>
                <a:spcPts val="0"/>
              </a:spcBef>
              <a:defRPr sz="2600">
                <a:latin typeface="Hannotate SC Regular"/>
                <a:ea typeface="Hannotate SC Regular"/>
                <a:cs typeface="Hannotate SC Regular"/>
                <a:sym typeface="Hannotate SC Regular"/>
              </a:defRPr>
            </a:pPr>
            <a:r>
              <a:rPr dirty="0"/>
              <a:t>Y axis: running time (minutes)</a:t>
            </a:r>
          </a:p>
          <a:p>
            <a:pPr marL="296333" indent="-296333" defTabSz="457200">
              <a:spcBef>
                <a:spcPts val="0"/>
              </a:spcBef>
              <a:defRPr sz="2600">
                <a:latin typeface="Hannotate SC Regular"/>
                <a:ea typeface="Hannotate SC Regular"/>
                <a:cs typeface="Hannotate SC Regular"/>
                <a:sym typeface="Hannotate SC Regular"/>
              </a:defRPr>
            </a:pPr>
            <a:r>
              <a:rPr dirty="0"/>
              <a:t>tSNE:  16 hours (95% accuracy)</a:t>
            </a:r>
          </a:p>
          <a:p>
            <a:pPr marL="296333" indent="-296333" defTabSz="457200">
              <a:spcBef>
                <a:spcPts val="0"/>
              </a:spcBef>
              <a:defRPr sz="2600">
                <a:latin typeface="Hannotate SC Regular"/>
                <a:ea typeface="Hannotate SC Regular"/>
                <a:cs typeface="Hannotate SC Regular"/>
                <a:sym typeface="Hannotate SC Regular"/>
              </a:defRPr>
            </a:pPr>
            <a:r>
              <a:rPr dirty="0"/>
              <a:t>LargeVis:  25 minutes</a:t>
            </a:r>
          </a:p>
          <a:p>
            <a:pPr marL="704144" indent="-246944" defTabSz="457200">
              <a:spcBef>
                <a:spcPts val="0"/>
              </a:spcBef>
              <a:defRPr sz="2600">
                <a:latin typeface="Hannotate SC Regular"/>
                <a:ea typeface="Hannotate SC Regular"/>
                <a:cs typeface="Hannotate SC Regular"/>
                <a:sym typeface="Hannotate SC Regular"/>
              </a:defRPr>
            </a:pPr>
            <a:r>
              <a:rPr dirty="0">
                <a:solidFill>
                  <a:schemeClr val="accent5"/>
                </a:solidFill>
              </a:rPr>
              <a:t>&gt;30</a:t>
            </a:r>
            <a:r>
              <a:rPr dirty="0"/>
              <a:t> times faster than t-SNE</a:t>
            </a:r>
          </a:p>
        </p:txBody>
      </p:sp>
      <p:sp>
        <p:nvSpPr>
          <p:cNvPr id="2" name="Slide Number Placeholder 1"/>
          <p:cNvSpPr>
            <a:spLocks noGrp="1"/>
          </p:cNvSpPr>
          <p:nvPr>
            <p:ph type="sldNum" sz="quarter" idx="2"/>
          </p:nvPr>
        </p:nvSpPr>
        <p:spPr/>
        <p:txBody>
          <a:bodyPr/>
          <a:lstStyle/>
          <a:p>
            <a:fld id="{86CB4B4D-7CA3-9044-876B-883B54F8677D}" type="slidenum">
              <a:rPr lang="en-US" smtClean="0"/>
              <a:t>45</a:t>
            </a:fld>
            <a:endParaRPr lang="en-US"/>
          </a:p>
        </p:txBody>
      </p:sp>
      <p:grpSp>
        <p:nvGrpSpPr>
          <p:cNvPr id="3" name="Group 2"/>
          <p:cNvGrpSpPr/>
          <p:nvPr/>
        </p:nvGrpSpPr>
        <p:grpSpPr>
          <a:xfrm>
            <a:off x="6680302" y="1938119"/>
            <a:ext cx="6517963" cy="4667733"/>
            <a:chOff x="8255844" y="5072901"/>
            <a:chExt cx="6033181" cy="4439723"/>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5844" y="5072901"/>
              <a:ext cx="4439723" cy="4439723"/>
            </a:xfrm>
            <a:prstGeom prst="rect">
              <a:avLst/>
            </a:prstGeom>
          </p:spPr>
        </p:pic>
        <p:sp>
          <p:nvSpPr>
            <p:cNvPr id="8" name="Right Arrow 7"/>
            <p:cNvSpPr/>
            <p:nvPr/>
          </p:nvSpPr>
          <p:spPr>
            <a:xfrm rot="1093260" flipH="1">
              <a:off x="12227043" y="8580842"/>
              <a:ext cx="424403" cy="29175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p:cNvSpPr txBox="1"/>
            <p:nvPr/>
          </p:nvSpPr>
          <p:spPr>
            <a:xfrm>
              <a:off x="12686420" y="8521805"/>
              <a:ext cx="1194486" cy="338554"/>
            </a:xfrm>
            <a:prstGeom prst="rect">
              <a:avLst/>
            </a:prstGeom>
            <a:noFill/>
          </p:spPr>
          <p:txBody>
            <a:bodyPr wrap="square" rtlCol="0">
              <a:spAutoFit/>
            </a:bodyPr>
            <a:lstStyle/>
            <a:p>
              <a:r>
                <a:rPr lang="en-US" sz="1600" b="1" dirty="0" err="1" smtClean="0">
                  <a:solidFill>
                    <a:srgbClr val="0000FF"/>
                  </a:solidFill>
                </a:rPr>
                <a:t>LargeVis</a:t>
              </a:r>
              <a:endParaRPr lang="en-US" sz="1600" b="1" dirty="0">
                <a:solidFill>
                  <a:srgbClr val="0000FF"/>
                </a:solidFill>
              </a:endParaRPr>
            </a:p>
          </p:txBody>
        </p:sp>
        <p:sp>
          <p:nvSpPr>
            <p:cNvPr id="10" name="Right Arrow 9"/>
            <p:cNvSpPr/>
            <p:nvPr/>
          </p:nvSpPr>
          <p:spPr>
            <a:xfrm rot="20607237" flipH="1">
              <a:off x="11354374" y="5466648"/>
              <a:ext cx="833919" cy="29175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p:cNvSpPr txBox="1"/>
            <p:nvPr/>
          </p:nvSpPr>
          <p:spPr>
            <a:xfrm>
              <a:off x="12008502" y="5243667"/>
              <a:ext cx="1194486" cy="338554"/>
            </a:xfrm>
            <a:prstGeom prst="rect">
              <a:avLst/>
            </a:prstGeom>
            <a:noFill/>
          </p:spPr>
          <p:txBody>
            <a:bodyPr wrap="square" rtlCol="0">
              <a:spAutoFit/>
            </a:bodyPr>
            <a:lstStyle/>
            <a:p>
              <a:r>
                <a:rPr lang="en-US" sz="1600" b="1" dirty="0" smtClean="0">
                  <a:solidFill>
                    <a:srgbClr val="0000FF"/>
                  </a:solidFill>
                </a:rPr>
                <a:t>t-SNE</a:t>
              </a:r>
              <a:endParaRPr lang="en-US" sz="1600" b="1" dirty="0">
                <a:solidFill>
                  <a:srgbClr val="0000FF"/>
                </a:solidFill>
              </a:endParaRPr>
            </a:p>
          </p:txBody>
        </p:sp>
        <p:sp>
          <p:nvSpPr>
            <p:cNvPr id="12" name="Right Arrow 11"/>
            <p:cNvSpPr/>
            <p:nvPr/>
          </p:nvSpPr>
          <p:spPr>
            <a:xfrm rot="17836299" flipH="1">
              <a:off x="11818278" y="8070284"/>
              <a:ext cx="541797" cy="18515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TextBox 12"/>
            <p:cNvSpPr txBox="1"/>
            <p:nvPr/>
          </p:nvSpPr>
          <p:spPr>
            <a:xfrm>
              <a:off x="11605001" y="7526349"/>
              <a:ext cx="2684024" cy="338554"/>
            </a:xfrm>
            <a:prstGeom prst="rect">
              <a:avLst/>
            </a:prstGeom>
            <a:noFill/>
          </p:spPr>
          <p:txBody>
            <a:bodyPr wrap="square" rtlCol="0">
              <a:spAutoFit/>
            </a:bodyPr>
            <a:lstStyle/>
            <a:p>
              <a:r>
                <a:rPr lang="en-US" sz="1600" b="1" dirty="0" smtClean="0">
                  <a:solidFill>
                    <a:srgbClr val="0000FF"/>
                  </a:solidFill>
                </a:rPr>
                <a:t>Random projection trees </a:t>
              </a:r>
              <a:endParaRPr lang="en-US" sz="1600" b="1" dirty="0">
                <a:solidFill>
                  <a:srgbClr val="0000FF"/>
                </a:solidFill>
              </a:endParaRPr>
            </a:p>
          </p:txBody>
        </p:sp>
      </p:gr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lang="en-US" dirty="0" smtClean="0"/>
              <a:t>Learning</a:t>
            </a:r>
            <a:r>
              <a:rPr lang="zh-CN" altLang="en-US" dirty="0" smtClean="0"/>
              <a:t> </a:t>
            </a:r>
            <a:r>
              <a:rPr lang="en-US" altLang="zh-CN" dirty="0" smtClean="0"/>
              <a:t>the</a:t>
            </a:r>
            <a:r>
              <a:rPr lang="zh-CN" altLang="en-US" dirty="0" smtClean="0"/>
              <a:t> </a:t>
            </a:r>
            <a:r>
              <a:rPr lang="en-US" altLang="zh-CN" dirty="0" smtClean="0"/>
              <a:t>Layout</a:t>
            </a:r>
            <a:r>
              <a:rPr lang="zh-CN" altLang="en-US" dirty="0" smtClean="0"/>
              <a:t> </a:t>
            </a:r>
            <a:r>
              <a:rPr lang="en-US" altLang="zh-CN" dirty="0" smtClean="0"/>
              <a:t>of</a:t>
            </a:r>
            <a:r>
              <a:rPr lang="zh-CN" altLang="en-US" dirty="0" smtClean="0"/>
              <a:t> </a:t>
            </a:r>
            <a:r>
              <a:rPr lang="en-US" altLang="zh-CN" dirty="0" smtClean="0"/>
              <a:t>KNN</a:t>
            </a:r>
            <a:r>
              <a:rPr lang="zh-CN" altLang="en-US" dirty="0" smtClean="0"/>
              <a:t> </a:t>
            </a:r>
            <a:r>
              <a:rPr lang="en-US" altLang="zh-CN" dirty="0" smtClean="0"/>
              <a:t>Graph</a:t>
            </a:r>
            <a:endParaRPr dirty="0"/>
          </a:p>
        </p:txBody>
      </p:sp>
      <p:sp>
        <p:nvSpPr>
          <p:cNvPr id="486" name="Shape 486"/>
          <p:cNvSpPr>
            <a:spLocks noGrp="1"/>
          </p:cNvSpPr>
          <p:nvPr>
            <p:ph type="body" sz="quarter" idx="1"/>
          </p:nvPr>
        </p:nvSpPr>
        <p:spPr>
          <a:xfrm>
            <a:off x="952500" y="2603500"/>
            <a:ext cx="11099800" cy="1910491"/>
          </a:xfrm>
          <a:prstGeom prst="rect">
            <a:avLst/>
          </a:prstGeom>
        </p:spPr>
        <p:txBody>
          <a:bodyPr/>
          <a:lstStyle/>
          <a:p>
            <a:pPr marL="293370" indent="-293370" defTabSz="452627">
              <a:spcBef>
                <a:spcPts val="0"/>
              </a:spcBef>
              <a:defRPr sz="2772">
                <a:latin typeface="Hannotate SC Regular"/>
                <a:ea typeface="Hannotate SC Regular"/>
                <a:cs typeface="Hannotate SC Regular"/>
                <a:sym typeface="Hannotate SC Regular"/>
              </a:defRPr>
            </a:pPr>
            <a:r>
              <a:rPr dirty="0"/>
              <a:t>Preserve the similarities of the </a:t>
            </a:r>
            <a:r>
              <a:rPr lang="en-US" dirty="0" smtClean="0"/>
              <a:t>nodes</a:t>
            </a:r>
            <a:r>
              <a:rPr lang="zh-CN" altLang="en-US" dirty="0" smtClean="0"/>
              <a:t> </a:t>
            </a:r>
            <a:r>
              <a:rPr dirty="0" smtClean="0"/>
              <a:t>in </a:t>
            </a:r>
            <a:r>
              <a:rPr dirty="0"/>
              <a:t>2D/3D space</a:t>
            </a:r>
          </a:p>
          <a:p>
            <a:pPr marL="697102" indent="-244474" defTabSz="452627">
              <a:spcBef>
                <a:spcPts val="0"/>
              </a:spcBef>
              <a:defRPr sz="2376">
                <a:latin typeface="Hannotate SC Regular"/>
                <a:ea typeface="Hannotate SC Regular"/>
                <a:cs typeface="Hannotate SC Regular"/>
                <a:sym typeface="Hannotate SC Regular"/>
              </a:defRPr>
            </a:pPr>
            <a:r>
              <a:rPr dirty="0"/>
              <a:t>Represent each </a:t>
            </a:r>
            <a:r>
              <a:rPr lang="en-US" dirty="0" smtClean="0"/>
              <a:t>node</a:t>
            </a:r>
            <a:r>
              <a:rPr dirty="0" smtClean="0"/>
              <a:t> </a:t>
            </a:r>
            <a:r>
              <a:rPr dirty="0"/>
              <a:t>with a 2D/3D vector </a:t>
            </a:r>
          </a:p>
          <a:p>
            <a:pPr marL="697102" indent="-244474" defTabSz="452627">
              <a:spcBef>
                <a:spcPts val="0"/>
              </a:spcBef>
              <a:defRPr sz="2376">
                <a:latin typeface="Hannotate SC Regular"/>
                <a:ea typeface="Hannotate SC Regular"/>
                <a:cs typeface="Hannotate SC Regular"/>
                <a:sym typeface="Hannotate SC Regular"/>
              </a:defRPr>
            </a:pPr>
            <a:r>
              <a:rPr dirty="0"/>
              <a:t>Keep </a:t>
            </a:r>
            <a:r>
              <a:rPr dirty="0">
                <a:solidFill>
                  <a:schemeClr val="accent5"/>
                </a:solidFill>
              </a:rPr>
              <a:t>similar</a:t>
            </a:r>
            <a:r>
              <a:rPr dirty="0"/>
              <a:t> data close while </a:t>
            </a:r>
            <a:r>
              <a:rPr dirty="0">
                <a:solidFill>
                  <a:schemeClr val="accent5"/>
                </a:solidFill>
              </a:rPr>
              <a:t>dissimilar</a:t>
            </a:r>
            <a:r>
              <a:rPr dirty="0"/>
              <a:t> data far apart</a:t>
            </a:r>
          </a:p>
          <a:p>
            <a:pPr marL="293370" indent="-293370" defTabSz="452627">
              <a:spcBef>
                <a:spcPts val="0"/>
              </a:spcBef>
              <a:defRPr sz="2772">
                <a:latin typeface="Hannotate SC Regular"/>
                <a:ea typeface="Hannotate SC Regular"/>
                <a:cs typeface="Hannotate SC Regular"/>
                <a:sym typeface="Hannotate SC Regular"/>
              </a:defRPr>
            </a:pPr>
            <a:r>
              <a:rPr dirty="0"/>
              <a:t>Probability of observing a </a:t>
            </a:r>
            <a:r>
              <a:rPr dirty="0">
                <a:solidFill>
                  <a:schemeClr val="accent5"/>
                </a:solidFill>
              </a:rPr>
              <a:t>binary</a:t>
            </a:r>
            <a:r>
              <a:rPr dirty="0"/>
              <a:t> edge between </a:t>
            </a:r>
            <a:r>
              <a:rPr lang="en-US" dirty="0" smtClean="0"/>
              <a:t>nodes</a:t>
            </a:r>
            <a:r>
              <a:rPr lang="zh-CN" altLang="en-US" dirty="0" smtClean="0"/>
              <a:t> </a:t>
            </a:r>
            <a:r>
              <a:rPr dirty="0" smtClean="0"/>
              <a:t>(</a:t>
            </a:r>
            <a:r>
              <a:rPr dirty="0"/>
              <a:t>i,j):</a:t>
            </a:r>
          </a:p>
        </p:txBody>
      </p:sp>
      <p:sp>
        <p:nvSpPr>
          <p:cNvPr id="487" name="Shape 48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46</a:t>
            </a:fld>
            <a:endParaRPr/>
          </a:p>
        </p:txBody>
      </p:sp>
      <p:sp>
        <p:nvSpPr>
          <p:cNvPr id="491" name="Shape 491"/>
          <p:cNvSpPr/>
          <p:nvPr/>
        </p:nvSpPr>
        <p:spPr>
          <a:xfrm>
            <a:off x="947997" y="5820364"/>
            <a:ext cx="9823202"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96333" indent="-296333" algn="l" defTabSz="457200">
              <a:buSzPct val="75000"/>
              <a:buChar char="•"/>
              <a:defRPr sz="2800">
                <a:latin typeface="Hannotate SC Regular"/>
                <a:ea typeface="Hannotate SC Regular"/>
                <a:cs typeface="Hannotate SC Regular"/>
                <a:sym typeface="Hannotate SC Regular"/>
              </a:defRPr>
            </a:pPr>
            <a:r>
              <a:rPr dirty="0"/>
              <a:t>Likelihood of observing a </a:t>
            </a:r>
            <a:r>
              <a:rPr dirty="0">
                <a:solidFill>
                  <a:schemeClr val="accent5"/>
                </a:solidFill>
              </a:rPr>
              <a:t>weighted</a:t>
            </a:r>
            <a:r>
              <a:rPr dirty="0"/>
              <a:t> edge between </a:t>
            </a:r>
            <a:r>
              <a:rPr lang="en-US" dirty="0" smtClean="0"/>
              <a:t>nodes</a:t>
            </a:r>
            <a:r>
              <a:rPr lang="zh-CN" altLang="en-US" dirty="0" smtClean="0"/>
              <a:t> </a:t>
            </a:r>
            <a:r>
              <a:rPr dirty="0" smtClean="0"/>
              <a:t>(</a:t>
            </a:r>
            <a:r>
              <a:rPr dirty="0"/>
              <a:t>i,j): </a:t>
            </a:r>
          </a:p>
        </p:txBody>
      </p:sp>
      <p:graphicFrame>
        <p:nvGraphicFramePr>
          <p:cNvPr id="9" name="Object 8"/>
          <p:cNvGraphicFramePr>
            <a:graphicFrameLocks noChangeAspect="1"/>
          </p:cNvGraphicFramePr>
          <p:nvPr>
            <p:extLst>
              <p:ext uri="{D42A27DB-BD31-4B8C-83A1-F6EECF244321}">
                <p14:modId xmlns:p14="http://schemas.microsoft.com/office/powerpoint/2010/main" val="2874979306"/>
              </p:ext>
            </p:extLst>
          </p:nvPr>
        </p:nvGraphicFramePr>
        <p:xfrm>
          <a:off x="4396479" y="4526248"/>
          <a:ext cx="3830638" cy="1144587"/>
        </p:xfrm>
        <a:graphic>
          <a:graphicData uri="http://schemas.openxmlformats.org/presentationml/2006/ole">
            <mc:AlternateContent xmlns:mc="http://schemas.openxmlformats.org/markup-compatibility/2006">
              <mc:Choice xmlns:v="urn:schemas-microsoft-com:vml" Requires="v">
                <p:oleObj spid="_x0000_s45809" name="Equation" r:id="rId4" imgW="1485900" imgH="444500" progId="Equation.3">
                  <p:embed/>
                </p:oleObj>
              </mc:Choice>
              <mc:Fallback>
                <p:oleObj name="Equation" r:id="rId4" imgW="1485900" imgH="444500" progId="Equation.3">
                  <p:embed/>
                  <p:pic>
                    <p:nvPicPr>
                      <p:cNvPr id="0" name=""/>
                      <p:cNvPicPr/>
                      <p:nvPr/>
                    </p:nvPicPr>
                    <p:blipFill>
                      <a:blip r:embed="rId5"/>
                      <a:stretch>
                        <a:fillRect/>
                      </a:stretch>
                    </p:blipFill>
                    <p:spPr>
                      <a:xfrm>
                        <a:off x="4396479" y="4526248"/>
                        <a:ext cx="3830638" cy="1144587"/>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44363960"/>
              </p:ext>
            </p:extLst>
          </p:nvPr>
        </p:nvGraphicFramePr>
        <p:xfrm>
          <a:off x="4561579" y="6683375"/>
          <a:ext cx="3732213" cy="687388"/>
        </p:xfrm>
        <a:graphic>
          <a:graphicData uri="http://schemas.openxmlformats.org/presentationml/2006/ole">
            <mc:AlternateContent xmlns:mc="http://schemas.openxmlformats.org/markup-compatibility/2006">
              <mc:Choice xmlns:v="urn:schemas-microsoft-com:vml" Requires="v">
                <p:oleObj spid="_x0000_s45810" name="Equation" r:id="rId6" imgW="1447800" imgH="266700" progId="Equation.3">
                  <p:embed/>
                </p:oleObj>
              </mc:Choice>
              <mc:Fallback>
                <p:oleObj name="Equation" r:id="rId6" imgW="1447800" imgH="266700" progId="Equation.3">
                  <p:embed/>
                  <p:pic>
                    <p:nvPicPr>
                      <p:cNvPr id="0" name=""/>
                      <p:cNvPicPr/>
                      <p:nvPr/>
                    </p:nvPicPr>
                    <p:blipFill>
                      <a:blip r:embed="rId7"/>
                      <a:stretch>
                        <a:fillRect/>
                      </a:stretch>
                    </p:blipFill>
                    <p:spPr>
                      <a:xfrm>
                        <a:off x="4561579" y="6683375"/>
                        <a:ext cx="3732213" cy="687388"/>
                      </a:xfrm>
                      <a:prstGeom prst="rect">
                        <a:avLst/>
                      </a:prstGeom>
                    </p:spPr>
                  </p:pic>
                </p:oleObj>
              </mc:Fallback>
            </mc:AlternateContent>
          </a:graphicData>
        </a:graphic>
      </p:graphicFrame>
    </p:spTree>
  </p:cSld>
  <p:clrMapOvr>
    <a:masterClrMapping/>
  </p:clrMapOvr>
  <p:transition spd="med"/>
  <p:timing>
    <p:tnLst>
      <p:par>
        <p:cTn id="1" dur="indefinite" restart="never" fill="hold"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title"/>
          </p:nvPr>
        </p:nvSpPr>
        <p:spPr>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t>A Probabilistic Model for Graph Layout</a:t>
            </a:r>
          </a:p>
        </p:txBody>
      </p:sp>
      <p:sp>
        <p:nvSpPr>
          <p:cNvPr id="496" name="Shape 496"/>
          <p:cNvSpPr>
            <a:spLocks noGrp="1"/>
          </p:cNvSpPr>
          <p:nvPr>
            <p:ph type="body" idx="1"/>
          </p:nvPr>
        </p:nvSpPr>
        <p:spPr>
          <a:xfrm>
            <a:off x="952500" y="2562711"/>
            <a:ext cx="11099800" cy="4666234"/>
          </a:xfrm>
          <a:prstGeom prst="rect">
            <a:avLst/>
          </a:prstGeom>
        </p:spPr>
        <p:txBody>
          <a:bodyPr/>
          <a:lstStyle/>
          <a:p>
            <a:pPr marL="296333" indent="-296333" defTabSz="457200">
              <a:spcBef>
                <a:spcPts val="0"/>
              </a:spcBef>
              <a:defRPr sz="2800">
                <a:latin typeface="Hannotate SC Regular"/>
                <a:ea typeface="Hannotate SC Regular"/>
                <a:cs typeface="Hannotate SC Regular"/>
                <a:sym typeface="Hannotate SC Regular"/>
              </a:defRPr>
            </a:pPr>
            <a:r>
              <a:rPr dirty="0"/>
              <a:t>Objective:</a:t>
            </a:r>
          </a:p>
          <a:p>
            <a:pPr marL="296333" indent="-296333" defTabSz="457200">
              <a:spcBef>
                <a:spcPts val="0"/>
              </a:spcBef>
              <a:defRPr sz="2800">
                <a:latin typeface="Hannotate SC Regular"/>
                <a:ea typeface="Hannotate SC Regular"/>
                <a:cs typeface="Hannotate SC Regular"/>
                <a:sym typeface="Hannotate SC Regular"/>
              </a:defRPr>
            </a:pPr>
            <a:endParaRPr dirty="0"/>
          </a:p>
          <a:p>
            <a:pPr marL="296333" indent="-296333" defTabSz="457200">
              <a:spcBef>
                <a:spcPts val="0"/>
              </a:spcBef>
              <a:defRPr sz="2800">
                <a:latin typeface="Hannotate SC Regular"/>
                <a:ea typeface="Hannotate SC Regular"/>
                <a:cs typeface="Hannotate SC Regular"/>
                <a:sym typeface="Hannotate SC Regular"/>
              </a:defRPr>
            </a:pPr>
            <a:endParaRPr dirty="0"/>
          </a:p>
          <a:p>
            <a:pPr marL="296333" indent="-296333" defTabSz="457200">
              <a:spcBef>
                <a:spcPts val="0"/>
              </a:spcBef>
              <a:defRPr sz="2800">
                <a:latin typeface="Hannotate SC Regular"/>
                <a:ea typeface="Hannotate SC Regular"/>
                <a:cs typeface="Hannotate SC Regular"/>
                <a:sym typeface="Hannotate SC Regular"/>
              </a:defRPr>
            </a:pPr>
            <a:endParaRPr dirty="0"/>
          </a:p>
          <a:p>
            <a:pPr marL="296333" indent="-296333" defTabSz="457200">
              <a:spcBef>
                <a:spcPts val="0"/>
              </a:spcBef>
              <a:defRPr sz="2800">
                <a:latin typeface="Hannotate SC Regular"/>
                <a:ea typeface="Hannotate SC Regular"/>
                <a:cs typeface="Hannotate SC Regular"/>
                <a:sym typeface="Hannotate SC Regular"/>
              </a:defRPr>
            </a:pPr>
            <a:endParaRPr dirty="0"/>
          </a:p>
          <a:p>
            <a:pPr marL="296333" indent="-296333" defTabSz="457200">
              <a:spcBef>
                <a:spcPts val="0"/>
              </a:spcBef>
              <a:defRPr sz="2800">
                <a:latin typeface="Hannotate SC Regular"/>
                <a:ea typeface="Hannotate SC Regular"/>
                <a:cs typeface="Hannotate SC Regular"/>
                <a:sym typeface="Hannotate SC Regular"/>
              </a:defRPr>
            </a:pPr>
            <a:endParaRPr dirty="0"/>
          </a:p>
          <a:p>
            <a:pPr marL="296333" indent="-296333" defTabSz="457200">
              <a:spcBef>
                <a:spcPts val="0"/>
              </a:spcBef>
              <a:defRPr sz="2800">
                <a:latin typeface="Hannotate SC Regular"/>
                <a:ea typeface="Hannotate SC Regular"/>
                <a:cs typeface="Hannotate SC Regular"/>
                <a:sym typeface="Hannotate SC Regular"/>
              </a:defRPr>
            </a:pPr>
            <a:endParaRPr dirty="0"/>
          </a:p>
          <a:p>
            <a:pPr marL="296333" indent="-296333" defTabSz="457200">
              <a:spcBef>
                <a:spcPts val="0"/>
              </a:spcBef>
              <a:defRPr sz="2800">
                <a:latin typeface="Hannotate SC Regular"/>
                <a:ea typeface="Hannotate SC Regular"/>
                <a:cs typeface="Hannotate SC Regular"/>
                <a:sym typeface="Hannotate SC Regular"/>
              </a:defRPr>
            </a:pPr>
            <a:r>
              <a:rPr dirty="0"/>
              <a:t>Randomly sample some negative edges</a:t>
            </a:r>
          </a:p>
          <a:p>
            <a:pPr marL="296333" indent="-296333" defTabSz="457200">
              <a:spcBef>
                <a:spcPts val="0"/>
              </a:spcBef>
              <a:defRPr sz="2800">
                <a:latin typeface="Hannotate SC Regular"/>
                <a:ea typeface="Hannotate SC Regular"/>
                <a:cs typeface="Hannotate SC Regular"/>
                <a:sym typeface="Hannotate SC Regular"/>
              </a:defRPr>
            </a:pPr>
            <a:r>
              <a:rPr dirty="0"/>
              <a:t>Optimized through asynchronous stochastic gradient descent</a:t>
            </a:r>
          </a:p>
          <a:p>
            <a:pPr marL="296333" indent="-296333" defTabSz="457200">
              <a:spcBef>
                <a:spcPts val="0"/>
              </a:spcBef>
              <a:defRPr sz="2800">
                <a:latin typeface="Hannotate SC Regular"/>
                <a:ea typeface="Hannotate SC Regular"/>
                <a:cs typeface="Hannotate SC Regular"/>
                <a:sym typeface="Hannotate SC Regular"/>
              </a:defRPr>
            </a:pPr>
            <a:r>
              <a:rPr dirty="0"/>
              <a:t>Time complexity: </a:t>
            </a:r>
            <a:r>
              <a:rPr dirty="0">
                <a:solidFill>
                  <a:schemeClr val="accent5"/>
                </a:solidFill>
              </a:rPr>
              <a:t>linear</a:t>
            </a:r>
            <a:r>
              <a:rPr dirty="0"/>
              <a:t> to the number of data points </a:t>
            </a:r>
          </a:p>
        </p:txBody>
      </p:sp>
      <p:sp>
        <p:nvSpPr>
          <p:cNvPr id="497" name="Shape 49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47</a:t>
            </a:fld>
            <a:endParaRPr/>
          </a:p>
        </p:txBody>
      </p:sp>
      <p:sp>
        <p:nvSpPr>
          <p:cNvPr id="499" name="Shape 499"/>
          <p:cNvSpPr/>
          <p:nvPr/>
        </p:nvSpPr>
        <p:spPr>
          <a:xfrm>
            <a:off x="5097636" y="4895828"/>
            <a:ext cx="6738062"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800">
                <a:solidFill>
                  <a:schemeClr val="accent1">
                    <a:hueOff val="47394"/>
                    <a:satOff val="-25753"/>
                    <a:lumOff val="-7544"/>
                  </a:schemeClr>
                </a:solidFill>
                <a:latin typeface="HanziPen SC Regular"/>
                <a:ea typeface="HanziPen SC Regular"/>
                <a:cs typeface="HanziPen SC Regular"/>
                <a:sym typeface="HanziPen SC Regular"/>
              </a:defRPr>
            </a:lvl1pPr>
          </a:lstStyle>
          <a:p>
            <a:r>
              <a:rPr dirty="0"/>
              <a:t>γ: an unified weight assigned to negative edge</a:t>
            </a:r>
          </a:p>
        </p:txBody>
      </p:sp>
      <p:graphicFrame>
        <p:nvGraphicFramePr>
          <p:cNvPr id="7" name="Object 6"/>
          <p:cNvGraphicFramePr>
            <a:graphicFrameLocks noChangeAspect="1"/>
          </p:cNvGraphicFramePr>
          <p:nvPr>
            <p:extLst>
              <p:ext uri="{D42A27DB-BD31-4B8C-83A1-F6EECF244321}">
                <p14:modId xmlns:p14="http://schemas.microsoft.com/office/powerpoint/2010/main" val="2473641650"/>
              </p:ext>
            </p:extLst>
          </p:nvPr>
        </p:nvGraphicFramePr>
        <p:xfrm>
          <a:off x="3111606" y="3681412"/>
          <a:ext cx="6470198" cy="1017587"/>
        </p:xfrm>
        <a:graphic>
          <a:graphicData uri="http://schemas.openxmlformats.org/presentationml/2006/ole">
            <mc:AlternateContent xmlns:mc="http://schemas.openxmlformats.org/markup-compatibility/2006">
              <mc:Choice xmlns:v="urn:schemas-microsoft-com:vml" Requires="v">
                <p:oleObj spid="_x0000_s42372" name="Equation" r:id="rId4" imgW="2501900" imgH="393700" progId="Equation.3">
                  <p:embed/>
                </p:oleObj>
              </mc:Choice>
              <mc:Fallback>
                <p:oleObj name="Equation" r:id="rId4" imgW="2501900" imgH="393700" progId="Equation.3">
                  <p:embed/>
                  <p:pic>
                    <p:nvPicPr>
                      <p:cNvPr id="0" name=""/>
                      <p:cNvPicPr/>
                      <p:nvPr/>
                    </p:nvPicPr>
                    <p:blipFill>
                      <a:blip r:embed="rId5"/>
                      <a:stretch>
                        <a:fillRect/>
                      </a:stretch>
                    </p:blipFill>
                    <p:spPr>
                      <a:xfrm>
                        <a:off x="3111606" y="3681412"/>
                        <a:ext cx="6470198" cy="1017587"/>
                      </a:xfrm>
                      <a:prstGeom prst="rect">
                        <a:avLst/>
                      </a:prstGeom>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lang="en-US" dirty="0" smtClean="0"/>
              <a:t>It</a:t>
            </a:r>
            <a:r>
              <a:rPr lang="zh-CN" altLang="en-US" dirty="0" smtClean="0"/>
              <a:t> </a:t>
            </a:r>
            <a:r>
              <a:rPr dirty="0" smtClean="0"/>
              <a:t>Works Too!</a:t>
            </a:r>
            <a:endParaRPr dirty="0"/>
          </a:p>
        </p:txBody>
      </p:sp>
      <p:sp>
        <p:nvSpPr>
          <p:cNvPr id="502" name="Shape 502"/>
          <p:cNvSpPr>
            <a:spLocks noGrp="1"/>
          </p:cNvSpPr>
          <p:nvPr>
            <p:ph type="body" idx="1"/>
          </p:nvPr>
        </p:nvSpPr>
        <p:spPr>
          <a:xfrm>
            <a:off x="952500" y="2603500"/>
            <a:ext cx="11099800" cy="3522265"/>
          </a:xfrm>
          <a:prstGeom prst="rect">
            <a:avLst/>
          </a:prstGeom>
        </p:spPr>
        <p:txBody>
          <a:bodyPr/>
          <a:lstStyle/>
          <a:p>
            <a:pPr marL="345722" indent="-345722" defTabSz="457200">
              <a:spcBef>
                <a:spcPts val="0"/>
              </a:spcBef>
              <a:defRPr sz="2800">
                <a:latin typeface="Hannotate SC Regular"/>
                <a:ea typeface="Hannotate SC Regular"/>
                <a:cs typeface="Hannotate SC Regular"/>
                <a:sym typeface="Hannotate SC Regular"/>
              </a:defRPr>
            </a:pPr>
            <a:r>
              <a:rPr dirty="0"/>
              <a:t>Time </a:t>
            </a:r>
            <a:r>
              <a:rPr dirty="0" smtClean="0"/>
              <a:t>complexity</a:t>
            </a:r>
            <a:endParaRPr dirty="0"/>
          </a:p>
          <a:p>
            <a:pPr marL="753533" indent="-296333" defTabSz="457200">
              <a:spcBef>
                <a:spcPts val="0"/>
              </a:spcBef>
              <a:defRPr sz="2400">
                <a:latin typeface="Hannotate SC Regular"/>
                <a:ea typeface="Hannotate SC Regular"/>
                <a:cs typeface="Hannotate SC Regular"/>
                <a:sym typeface="Hannotate SC Regular"/>
              </a:defRPr>
            </a:pPr>
            <a:r>
              <a:rPr dirty="0"/>
              <a:t>t-SNE: O(NlogN)</a:t>
            </a:r>
          </a:p>
          <a:p>
            <a:pPr marL="753533" indent="-296333" defTabSz="457200">
              <a:spcBef>
                <a:spcPts val="0"/>
              </a:spcBef>
              <a:defRPr sz="2400">
                <a:latin typeface="Hannotate SC Regular"/>
                <a:ea typeface="Hannotate SC Regular"/>
                <a:cs typeface="Hannotate SC Regular"/>
                <a:sym typeface="Hannotate SC Regular"/>
              </a:defRPr>
            </a:pPr>
            <a:r>
              <a:rPr dirty="0"/>
              <a:t>LargeVis: O(N)</a:t>
            </a:r>
          </a:p>
          <a:p>
            <a:pPr marL="345722" indent="-345722" defTabSz="457200">
              <a:spcBef>
                <a:spcPts val="0"/>
              </a:spcBef>
              <a:defRPr sz="2800">
                <a:latin typeface="Hannotate SC Regular"/>
                <a:ea typeface="Hannotate SC Regular"/>
                <a:cs typeface="Hannotate SC Regular"/>
                <a:sym typeface="Hannotate SC Regular"/>
              </a:defRPr>
            </a:pPr>
            <a:r>
              <a:rPr dirty="0"/>
              <a:t>On 3 million data points</a:t>
            </a:r>
          </a:p>
          <a:p>
            <a:pPr marL="753533" indent="-296333" defTabSz="457200">
              <a:spcBef>
                <a:spcPts val="0"/>
              </a:spcBef>
              <a:defRPr sz="2400">
                <a:latin typeface="Hannotate SC Regular"/>
                <a:ea typeface="Hannotate SC Regular"/>
                <a:cs typeface="Hannotate SC Regular"/>
                <a:sym typeface="Hannotate SC Regular"/>
              </a:defRPr>
            </a:pPr>
            <a:r>
              <a:rPr dirty="0"/>
              <a:t>t-SNE: 45 hours</a:t>
            </a:r>
          </a:p>
          <a:p>
            <a:pPr marL="753533" indent="-296333" defTabSz="457200">
              <a:spcBef>
                <a:spcPts val="0"/>
              </a:spcBef>
              <a:defRPr sz="2400">
                <a:latin typeface="Hannotate SC Regular"/>
                <a:ea typeface="Hannotate SC Regular"/>
                <a:cs typeface="Hannotate SC Regular"/>
                <a:sym typeface="Hannotate SC Regular"/>
              </a:defRPr>
            </a:pPr>
            <a:r>
              <a:rPr dirty="0"/>
              <a:t>LargeVis: 5.6 hours</a:t>
            </a:r>
          </a:p>
          <a:p>
            <a:pPr marL="753533" indent="-296333" defTabSz="457200">
              <a:spcBef>
                <a:spcPts val="0"/>
              </a:spcBef>
              <a:defRPr sz="2400">
                <a:latin typeface="Hannotate SC Regular"/>
                <a:ea typeface="Hannotate SC Regular"/>
                <a:cs typeface="Hannotate SC Regular"/>
                <a:sym typeface="Hannotate SC Regular"/>
              </a:defRPr>
            </a:pPr>
            <a:r>
              <a:rPr dirty="0">
                <a:solidFill>
                  <a:schemeClr val="accent5"/>
                </a:solidFill>
              </a:rPr>
              <a:t>Seven</a:t>
            </a:r>
            <a:r>
              <a:rPr dirty="0"/>
              <a:t> times faster</a:t>
            </a:r>
          </a:p>
        </p:txBody>
      </p:sp>
      <p:sp>
        <p:nvSpPr>
          <p:cNvPr id="503" name="Shape 50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48</a:t>
            </a:fld>
            <a:endParaRPr/>
          </a:p>
        </p:txBody>
      </p:sp>
      <p:grpSp>
        <p:nvGrpSpPr>
          <p:cNvPr id="13" name="Group 12"/>
          <p:cNvGrpSpPr/>
          <p:nvPr/>
        </p:nvGrpSpPr>
        <p:grpSpPr>
          <a:xfrm>
            <a:off x="6311798" y="2338369"/>
            <a:ext cx="5686987" cy="4173070"/>
            <a:chOff x="542365" y="1403817"/>
            <a:chExt cx="5686987" cy="417307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365" y="1403817"/>
              <a:ext cx="4173070" cy="4173070"/>
            </a:xfrm>
            <a:prstGeom prst="rect">
              <a:avLst/>
            </a:prstGeom>
          </p:spPr>
        </p:pic>
        <p:sp>
          <p:nvSpPr>
            <p:cNvPr id="15" name="Right Arrow 14"/>
            <p:cNvSpPr/>
            <p:nvPr/>
          </p:nvSpPr>
          <p:spPr>
            <a:xfrm flipH="1">
              <a:off x="4406122" y="4392517"/>
              <a:ext cx="389996" cy="29175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857197" y="4338727"/>
              <a:ext cx="1194486" cy="369332"/>
            </a:xfrm>
            <a:prstGeom prst="rect">
              <a:avLst/>
            </a:prstGeom>
            <a:noFill/>
          </p:spPr>
          <p:txBody>
            <a:bodyPr wrap="square" rtlCol="0">
              <a:spAutoFit/>
            </a:bodyPr>
            <a:lstStyle/>
            <a:p>
              <a:r>
                <a:rPr lang="en-US" sz="1800" b="1" dirty="0" err="1" smtClean="0">
                  <a:solidFill>
                    <a:srgbClr val="0000FF"/>
                  </a:solidFill>
                </a:rPr>
                <a:t>LargeVis</a:t>
              </a:r>
              <a:endParaRPr lang="en-US" sz="1800" b="1" dirty="0">
                <a:solidFill>
                  <a:srgbClr val="0000FF"/>
                </a:solidFill>
              </a:endParaRPr>
            </a:p>
          </p:txBody>
        </p:sp>
        <p:sp>
          <p:nvSpPr>
            <p:cNvPr id="17" name="Right Arrow 16"/>
            <p:cNvSpPr/>
            <p:nvPr/>
          </p:nvSpPr>
          <p:spPr>
            <a:xfrm flipH="1">
              <a:off x="4376388" y="2448789"/>
              <a:ext cx="419730" cy="29175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61568" y="2317328"/>
              <a:ext cx="1967784" cy="369332"/>
            </a:xfrm>
            <a:prstGeom prst="rect">
              <a:avLst/>
            </a:prstGeom>
            <a:noFill/>
          </p:spPr>
          <p:txBody>
            <a:bodyPr wrap="square" rtlCol="0">
              <a:spAutoFit/>
            </a:bodyPr>
            <a:lstStyle/>
            <a:p>
              <a:r>
                <a:rPr lang="en-US" sz="1800" b="1" dirty="0" smtClean="0">
                  <a:solidFill>
                    <a:srgbClr val="0000FF"/>
                  </a:solidFill>
                </a:rPr>
                <a:t>t-SNE</a:t>
              </a:r>
              <a:endParaRPr lang="en-US" sz="1800" b="1" dirty="0">
                <a:solidFill>
                  <a:srgbClr val="0000FF"/>
                </a:solidFill>
              </a:endParaRPr>
            </a:p>
          </p:txBody>
        </p:sp>
      </p:gr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lang="en-US" dirty="0"/>
              <a:t>Visualization Quality</a:t>
            </a:r>
            <a:endParaRPr dirty="0"/>
          </a:p>
        </p:txBody>
      </p:sp>
      <p:sp>
        <p:nvSpPr>
          <p:cNvPr id="502" name="Shape 502"/>
          <p:cNvSpPr>
            <a:spLocks noGrp="1"/>
          </p:cNvSpPr>
          <p:nvPr>
            <p:ph type="body" idx="1"/>
          </p:nvPr>
        </p:nvSpPr>
        <p:spPr>
          <a:xfrm>
            <a:off x="761898" y="2603500"/>
            <a:ext cx="8376947" cy="3522265"/>
          </a:xfrm>
          <a:prstGeom prst="rect">
            <a:avLst/>
          </a:prstGeom>
        </p:spPr>
        <p:txBody>
          <a:bodyPr>
            <a:normAutofit lnSpcReduction="10000"/>
          </a:bodyPr>
          <a:lstStyle/>
          <a:p>
            <a:pPr marL="345722" indent="-345722" defTabSz="457200">
              <a:spcBef>
                <a:spcPts val="600"/>
              </a:spcBef>
              <a:defRPr sz="2800">
                <a:latin typeface="Hannotate SC Regular"/>
                <a:ea typeface="Hannotate SC Regular"/>
                <a:cs typeface="Hannotate SC Regular"/>
                <a:sym typeface="Hannotate SC Regular"/>
              </a:defRPr>
            </a:pPr>
            <a:r>
              <a:rPr lang="en-US" sz="2400" dirty="0" smtClean="0"/>
              <a:t>Metric</a:t>
            </a:r>
            <a:r>
              <a:rPr lang="en-US" altLang="zh-CN" sz="2400" dirty="0" smtClean="0"/>
              <a:t>:</a:t>
            </a:r>
            <a:r>
              <a:rPr lang="zh-CN" altLang="en-US" sz="2400" dirty="0" smtClean="0"/>
              <a:t> </a:t>
            </a:r>
            <a:r>
              <a:rPr lang="en-US" altLang="zh-CN" sz="2400" i="1" dirty="0" smtClean="0">
                <a:solidFill>
                  <a:srgbClr val="0000FF"/>
                </a:solidFill>
              </a:rPr>
              <a:t>classification</a:t>
            </a:r>
            <a:r>
              <a:rPr lang="zh-CN" altLang="en-US" sz="2400" i="1" dirty="0" smtClean="0">
                <a:solidFill>
                  <a:srgbClr val="0000FF"/>
                </a:solidFill>
              </a:rPr>
              <a:t> </a:t>
            </a:r>
            <a:r>
              <a:rPr lang="en-US" altLang="zh-CN" sz="2400" i="1" dirty="0" smtClean="0">
                <a:solidFill>
                  <a:srgbClr val="0000FF"/>
                </a:solidFill>
              </a:rPr>
              <a:t>accuracy</a:t>
            </a:r>
            <a:r>
              <a:rPr lang="zh-CN" altLang="en-US" sz="2400" i="1" dirty="0" smtClean="0">
                <a:solidFill>
                  <a:srgbClr val="0000FF"/>
                </a:solidFill>
              </a:rPr>
              <a:t> </a:t>
            </a:r>
            <a:r>
              <a:rPr lang="en-US" altLang="zh-CN" sz="2400" dirty="0" smtClean="0"/>
              <a:t>with</a:t>
            </a:r>
            <a:r>
              <a:rPr lang="zh-CN" altLang="en-US" sz="2400" dirty="0" smtClean="0"/>
              <a:t> </a:t>
            </a:r>
            <a:r>
              <a:rPr lang="en-US" altLang="zh-CN" sz="2400" dirty="0" smtClean="0"/>
              <a:t>KNN</a:t>
            </a:r>
            <a:r>
              <a:rPr lang="zh-CN" altLang="en-US" sz="2400" dirty="0" smtClean="0"/>
              <a:t> </a:t>
            </a:r>
            <a:endParaRPr lang="en-US" altLang="zh-CN" sz="2400" dirty="0" smtClean="0"/>
          </a:p>
          <a:p>
            <a:pPr marL="0" indent="0" defTabSz="457200">
              <a:spcBef>
                <a:spcPts val="600"/>
              </a:spcBef>
              <a:buNone/>
              <a:defRPr sz="2800">
                <a:latin typeface="Hannotate SC Regular"/>
                <a:ea typeface="Hannotate SC Regular"/>
                <a:cs typeface="Hannotate SC Regular"/>
                <a:sym typeface="Hannotate SC Regular"/>
              </a:defRPr>
            </a:pPr>
            <a:r>
              <a:rPr lang="zh-CN" altLang="en-US" sz="2400" dirty="0" smtClean="0"/>
              <a:t>   </a:t>
            </a:r>
            <a:r>
              <a:rPr lang="en-US" altLang="zh-CN" sz="2400" dirty="0" smtClean="0"/>
              <a:t>on</a:t>
            </a:r>
            <a:r>
              <a:rPr lang="zh-CN" altLang="en-US" sz="2400" dirty="0" smtClean="0"/>
              <a:t> </a:t>
            </a:r>
            <a:r>
              <a:rPr lang="en-US" altLang="zh-CN" sz="2400" dirty="0" smtClean="0"/>
              <a:t>2D</a:t>
            </a:r>
            <a:r>
              <a:rPr lang="zh-CN" altLang="en-US" sz="2400" dirty="0" smtClean="0"/>
              <a:t> </a:t>
            </a:r>
            <a:r>
              <a:rPr lang="en-US" altLang="zh-CN" sz="2400" dirty="0" smtClean="0"/>
              <a:t>space</a:t>
            </a:r>
            <a:endParaRPr sz="2400" dirty="0"/>
          </a:p>
          <a:p>
            <a:pPr marL="345722" indent="-345722" defTabSz="457200">
              <a:spcBef>
                <a:spcPts val="600"/>
              </a:spcBef>
              <a:defRPr sz="2800">
                <a:latin typeface="Hannotate SC Regular"/>
                <a:ea typeface="Hannotate SC Regular"/>
                <a:cs typeface="Hannotate SC Regular"/>
                <a:sym typeface="Hannotate SC Regular"/>
              </a:defRPr>
            </a:pPr>
            <a:r>
              <a:rPr lang="en-US" sz="2400" dirty="0" smtClean="0"/>
              <a:t>Configuration</a:t>
            </a:r>
            <a:r>
              <a:rPr lang="en-US" altLang="zh-CN" sz="2400" dirty="0" smtClean="0"/>
              <a:t>:</a:t>
            </a:r>
          </a:p>
          <a:p>
            <a:pPr marL="790222" lvl="1" indent="-345722" defTabSz="457200">
              <a:spcBef>
                <a:spcPts val="600"/>
              </a:spcBef>
              <a:defRPr sz="2800">
                <a:latin typeface="Hannotate SC Regular"/>
                <a:ea typeface="Hannotate SC Regular"/>
                <a:cs typeface="Hannotate SC Regular"/>
                <a:sym typeface="Hannotate SC Regular"/>
              </a:defRPr>
            </a:pPr>
            <a:r>
              <a:rPr lang="en-US" sz="2000" dirty="0" err="1" smtClean="0"/>
              <a:t>LargeVis</a:t>
            </a:r>
            <a:r>
              <a:rPr lang="zh-CN" altLang="en-US" sz="2000" dirty="0" smtClean="0"/>
              <a:t> </a:t>
            </a:r>
            <a:r>
              <a:rPr lang="en-US" altLang="zh-CN" sz="2000" dirty="0" smtClean="0"/>
              <a:t>with</a:t>
            </a:r>
            <a:r>
              <a:rPr lang="zh-CN" altLang="en-US" sz="2000" dirty="0" smtClean="0"/>
              <a:t> </a:t>
            </a:r>
            <a:r>
              <a:rPr lang="en-US" altLang="zh-CN" sz="2000" dirty="0" smtClean="0">
                <a:solidFill>
                  <a:srgbClr val="0000FF"/>
                </a:solidFill>
              </a:rPr>
              <a:t>default</a:t>
            </a:r>
            <a:r>
              <a:rPr lang="zh-CN" altLang="en-US" sz="2000" dirty="0" smtClean="0">
                <a:solidFill>
                  <a:srgbClr val="0000FF"/>
                </a:solidFill>
              </a:rPr>
              <a:t> </a:t>
            </a:r>
            <a:r>
              <a:rPr lang="en-US" altLang="zh-CN" sz="2000" dirty="0" smtClean="0"/>
              <a:t>parameters</a:t>
            </a:r>
          </a:p>
          <a:p>
            <a:pPr marL="790222" lvl="1" indent="-345722" defTabSz="457200">
              <a:spcBef>
                <a:spcPts val="600"/>
              </a:spcBef>
              <a:defRPr sz="2800">
                <a:latin typeface="Hannotate SC Regular"/>
                <a:ea typeface="Hannotate SC Regular"/>
                <a:cs typeface="Hannotate SC Regular"/>
                <a:sym typeface="Hannotate SC Regular"/>
              </a:defRPr>
            </a:pPr>
            <a:r>
              <a:rPr lang="en-US" sz="2000" dirty="0" smtClean="0"/>
              <a:t>t</a:t>
            </a:r>
            <a:r>
              <a:rPr lang="en-US" altLang="zh-CN" sz="2000" dirty="0" smtClean="0"/>
              <a:t>-SNE</a:t>
            </a:r>
            <a:r>
              <a:rPr lang="zh-CN" altLang="en-US" sz="2000" dirty="0" smtClean="0"/>
              <a:t> </a:t>
            </a:r>
            <a:r>
              <a:rPr lang="en-US" altLang="zh-CN" sz="2000" dirty="0" smtClean="0"/>
              <a:t>with</a:t>
            </a:r>
            <a:r>
              <a:rPr lang="zh-CN" altLang="en-US" sz="2000" dirty="0" smtClean="0"/>
              <a:t> </a:t>
            </a:r>
            <a:r>
              <a:rPr lang="en-US" altLang="zh-CN" sz="2000" dirty="0" smtClean="0">
                <a:solidFill>
                  <a:srgbClr val="0000FF"/>
                </a:solidFill>
              </a:rPr>
              <a:t>default</a:t>
            </a:r>
            <a:r>
              <a:rPr lang="zh-CN" altLang="en-US" sz="2000" dirty="0" smtClean="0">
                <a:solidFill>
                  <a:srgbClr val="0000FF"/>
                </a:solidFill>
              </a:rPr>
              <a:t> </a:t>
            </a:r>
            <a:r>
              <a:rPr lang="en-US" altLang="zh-CN" sz="2000" dirty="0" smtClean="0"/>
              <a:t>and</a:t>
            </a:r>
            <a:r>
              <a:rPr lang="zh-CN" altLang="en-US" sz="2000" dirty="0" smtClean="0"/>
              <a:t> </a:t>
            </a:r>
            <a:r>
              <a:rPr lang="en-US" altLang="zh-CN" sz="2000" dirty="0" smtClean="0">
                <a:solidFill>
                  <a:srgbClr val="0000FF"/>
                </a:solidFill>
              </a:rPr>
              <a:t>optimal</a:t>
            </a:r>
            <a:r>
              <a:rPr lang="zh-CN" altLang="en-US" sz="2000" dirty="0" smtClean="0">
                <a:solidFill>
                  <a:srgbClr val="0000FF"/>
                </a:solidFill>
              </a:rPr>
              <a:t> </a:t>
            </a:r>
            <a:r>
              <a:rPr lang="en-US" altLang="zh-CN" sz="2000" dirty="0" smtClean="0"/>
              <a:t>parameters</a:t>
            </a:r>
          </a:p>
          <a:p>
            <a:pPr marL="444500" lvl="1" indent="0" defTabSz="457200">
              <a:spcBef>
                <a:spcPts val="600"/>
              </a:spcBef>
              <a:buNone/>
              <a:defRPr sz="2800">
                <a:latin typeface="Hannotate SC Regular"/>
                <a:ea typeface="Hannotate SC Regular"/>
                <a:cs typeface="Hannotate SC Regular"/>
                <a:sym typeface="Hannotate SC Regular"/>
              </a:defRPr>
            </a:pPr>
            <a:r>
              <a:rPr lang="zh-CN" altLang="zh-CN" sz="2000" dirty="0"/>
              <a:t> </a:t>
            </a:r>
            <a:r>
              <a:rPr lang="zh-CN" altLang="en-US" sz="2000" dirty="0" smtClean="0"/>
              <a:t>   </a:t>
            </a:r>
            <a:r>
              <a:rPr lang="en-US" altLang="zh-CN" sz="2000" dirty="0" smtClean="0"/>
              <a:t>(tuned</a:t>
            </a:r>
            <a:r>
              <a:rPr lang="zh-CN" altLang="en-US" sz="2000" dirty="0" smtClean="0"/>
              <a:t> </a:t>
            </a:r>
            <a:r>
              <a:rPr lang="en-US" altLang="zh-CN" sz="2000" dirty="0" smtClean="0"/>
              <a:t>per</a:t>
            </a:r>
            <a:r>
              <a:rPr lang="zh-CN" altLang="en-US" sz="2000" dirty="0" smtClean="0"/>
              <a:t> </a:t>
            </a:r>
            <a:r>
              <a:rPr lang="en-US" altLang="zh-CN" sz="2000" dirty="0" smtClean="0"/>
              <a:t>data</a:t>
            </a:r>
            <a:r>
              <a:rPr lang="zh-CN" altLang="en-US" sz="2000" dirty="0" smtClean="0"/>
              <a:t> </a:t>
            </a:r>
            <a:r>
              <a:rPr lang="en-US" altLang="zh-CN" sz="2000" dirty="0" smtClean="0"/>
              <a:t>set)</a:t>
            </a:r>
            <a:endParaRPr lang="en-US" sz="2000" dirty="0" smtClean="0"/>
          </a:p>
          <a:p>
            <a:pPr marL="345722" indent="-345722" defTabSz="457200">
              <a:spcBef>
                <a:spcPts val="600"/>
              </a:spcBef>
              <a:defRPr sz="2800">
                <a:latin typeface="Hannotate SC Regular"/>
                <a:ea typeface="Hannotate SC Regular"/>
                <a:cs typeface="Hannotate SC Regular"/>
                <a:sym typeface="Hannotate SC Regular"/>
              </a:defRPr>
            </a:pPr>
            <a:r>
              <a:rPr lang="en-US" sz="2400" dirty="0" err="1" smtClean="0"/>
              <a:t>LargeVis</a:t>
            </a:r>
            <a:r>
              <a:rPr lang="zh-CN" altLang="en-US" sz="2400" dirty="0" smtClean="0"/>
              <a:t>    </a:t>
            </a:r>
            <a:r>
              <a:rPr lang="en-US" altLang="zh-CN" sz="2400" dirty="0" smtClean="0"/>
              <a:t>t-SNE</a:t>
            </a:r>
            <a:r>
              <a:rPr lang="zh-CN" altLang="en-US" sz="2400" dirty="0" smtClean="0"/>
              <a:t> </a:t>
            </a:r>
            <a:r>
              <a:rPr lang="en-US" altLang="zh-CN" sz="2400" dirty="0" smtClean="0"/>
              <a:t>with</a:t>
            </a:r>
            <a:r>
              <a:rPr lang="zh-CN" altLang="en-US" sz="2400" dirty="0" smtClean="0"/>
              <a:t> </a:t>
            </a:r>
            <a:r>
              <a:rPr lang="en-US" altLang="zh-CN" sz="2400" dirty="0" smtClean="0"/>
              <a:t>optimal</a:t>
            </a:r>
            <a:r>
              <a:rPr lang="zh-CN" altLang="en-US" sz="2400" dirty="0" smtClean="0"/>
              <a:t> </a:t>
            </a:r>
            <a:r>
              <a:rPr lang="en-US" altLang="zh-CN" sz="2400" dirty="0" smtClean="0"/>
              <a:t>parameters</a:t>
            </a:r>
          </a:p>
          <a:p>
            <a:pPr marL="345722" indent="-345722" defTabSz="457200">
              <a:spcBef>
                <a:spcPts val="600"/>
              </a:spcBef>
              <a:defRPr sz="2800">
                <a:latin typeface="Hannotate SC Regular"/>
                <a:ea typeface="Hannotate SC Regular"/>
                <a:cs typeface="Hannotate SC Regular"/>
                <a:sym typeface="Hannotate SC Regular"/>
              </a:defRPr>
            </a:pPr>
            <a:r>
              <a:rPr lang="en-US" sz="2400" dirty="0" err="1" smtClean="0"/>
              <a:t>LargeVis</a:t>
            </a:r>
            <a:r>
              <a:rPr lang="zh-CN" altLang="en-US" sz="2400" dirty="0" smtClean="0"/>
              <a:t> </a:t>
            </a:r>
            <a:r>
              <a:rPr lang="en-US" altLang="zh-CN" sz="2400" dirty="0" smtClean="0"/>
              <a:t>&gt;&gt;</a:t>
            </a:r>
            <a:r>
              <a:rPr lang="zh-CN" altLang="en-US" sz="2400" dirty="0" smtClean="0"/>
              <a:t> </a:t>
            </a:r>
            <a:r>
              <a:rPr lang="en-US" altLang="zh-CN" sz="2400" dirty="0" smtClean="0"/>
              <a:t>t-SNE</a:t>
            </a:r>
            <a:r>
              <a:rPr lang="zh-CN" altLang="en-US" sz="2400" dirty="0" smtClean="0"/>
              <a:t> </a:t>
            </a:r>
            <a:r>
              <a:rPr lang="en-US" altLang="zh-CN" sz="2400" dirty="0" smtClean="0"/>
              <a:t>with</a:t>
            </a:r>
            <a:r>
              <a:rPr lang="zh-CN" altLang="en-US" sz="2400" dirty="0" smtClean="0"/>
              <a:t> </a:t>
            </a:r>
            <a:r>
              <a:rPr lang="en-US" altLang="zh-CN" sz="2400" dirty="0" smtClean="0"/>
              <a:t>default</a:t>
            </a:r>
            <a:r>
              <a:rPr lang="zh-CN" altLang="en-US" sz="2400" dirty="0" smtClean="0"/>
              <a:t> </a:t>
            </a:r>
            <a:r>
              <a:rPr lang="en-US" altLang="zh-CN" sz="2400" dirty="0" smtClean="0"/>
              <a:t>parameters</a:t>
            </a:r>
          </a:p>
          <a:p>
            <a:pPr marL="345722" indent="-345722" defTabSz="457200">
              <a:spcBef>
                <a:spcPts val="600"/>
              </a:spcBef>
              <a:defRPr sz="2800">
                <a:latin typeface="Hannotate SC Regular"/>
                <a:ea typeface="Hannotate SC Regular"/>
                <a:cs typeface="Hannotate SC Regular"/>
                <a:sym typeface="Hannotate SC Regular"/>
              </a:defRPr>
            </a:pPr>
            <a:r>
              <a:rPr lang="en-US" sz="2400" dirty="0" smtClean="0"/>
              <a:t>Parameters</a:t>
            </a:r>
            <a:r>
              <a:rPr lang="zh-CN" altLang="en-US" sz="2400" dirty="0" smtClean="0"/>
              <a:t> </a:t>
            </a:r>
            <a:r>
              <a:rPr lang="en-US" altLang="zh-CN" sz="2400" dirty="0" smtClean="0"/>
              <a:t>of</a:t>
            </a:r>
            <a:r>
              <a:rPr lang="zh-CN" altLang="en-US" sz="2400" dirty="0" smtClean="0"/>
              <a:t> </a:t>
            </a:r>
            <a:r>
              <a:rPr lang="en-US" altLang="zh-CN" sz="2400" dirty="0" err="1" smtClean="0"/>
              <a:t>LargeVis</a:t>
            </a:r>
            <a:r>
              <a:rPr lang="zh-CN" altLang="en-US" sz="2400" dirty="0" smtClean="0"/>
              <a:t> </a:t>
            </a:r>
            <a:r>
              <a:rPr lang="en-US" altLang="zh-CN" sz="2400" dirty="0" smtClean="0"/>
              <a:t>are</a:t>
            </a:r>
            <a:r>
              <a:rPr lang="zh-CN" altLang="en-US" sz="2400" dirty="0" smtClean="0"/>
              <a:t> </a:t>
            </a:r>
            <a:r>
              <a:rPr lang="en-US" altLang="zh-CN" sz="2400" dirty="0" smtClean="0"/>
              <a:t>very</a:t>
            </a:r>
            <a:r>
              <a:rPr lang="zh-CN" altLang="en-US" sz="2400" dirty="0" smtClean="0"/>
              <a:t> </a:t>
            </a:r>
            <a:r>
              <a:rPr lang="en-US" altLang="zh-CN" sz="2400" dirty="0" smtClean="0">
                <a:solidFill>
                  <a:srgbClr val="0000FF"/>
                </a:solidFill>
              </a:rPr>
              <a:t>stable</a:t>
            </a:r>
            <a:endParaRPr sz="2400" dirty="0">
              <a:solidFill>
                <a:srgbClr val="0000FF"/>
              </a:solidFill>
            </a:endParaRPr>
          </a:p>
        </p:txBody>
      </p:sp>
      <p:sp>
        <p:nvSpPr>
          <p:cNvPr id="503" name="Shape 50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grpSp>
        <p:nvGrpSpPr>
          <p:cNvPr id="7" name="Group 6"/>
          <p:cNvGrpSpPr/>
          <p:nvPr/>
        </p:nvGrpSpPr>
        <p:grpSpPr>
          <a:xfrm>
            <a:off x="7470448" y="2195279"/>
            <a:ext cx="5518402" cy="4627734"/>
            <a:chOff x="352171" y="1589082"/>
            <a:chExt cx="5222304" cy="4313823"/>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171" y="1641883"/>
              <a:ext cx="4261022" cy="4261022"/>
            </a:xfrm>
            <a:prstGeom prst="rect">
              <a:avLst/>
            </a:prstGeom>
          </p:spPr>
        </p:pic>
        <p:sp>
          <p:nvSpPr>
            <p:cNvPr id="9" name="Right Arrow 8"/>
            <p:cNvSpPr/>
            <p:nvPr/>
          </p:nvSpPr>
          <p:spPr>
            <a:xfrm rot="18405958" flipH="1">
              <a:off x="1558986" y="2112914"/>
              <a:ext cx="828591" cy="29175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p:cNvSpPr txBox="1"/>
            <p:nvPr/>
          </p:nvSpPr>
          <p:spPr>
            <a:xfrm>
              <a:off x="1616506" y="1589082"/>
              <a:ext cx="1194486" cy="338554"/>
            </a:xfrm>
            <a:prstGeom prst="rect">
              <a:avLst/>
            </a:prstGeom>
            <a:noFill/>
          </p:spPr>
          <p:txBody>
            <a:bodyPr wrap="square" rtlCol="0">
              <a:spAutoFit/>
            </a:bodyPr>
            <a:lstStyle/>
            <a:p>
              <a:r>
                <a:rPr lang="en-US" sz="1600" b="1" dirty="0" err="1" smtClean="0">
                  <a:solidFill>
                    <a:srgbClr val="0000FF"/>
                  </a:solidFill>
                </a:rPr>
                <a:t>LargeVis</a:t>
              </a:r>
              <a:endParaRPr lang="en-US" sz="1600" b="1" dirty="0">
                <a:solidFill>
                  <a:srgbClr val="0000FF"/>
                </a:solidFill>
              </a:endParaRPr>
            </a:p>
          </p:txBody>
        </p:sp>
        <p:sp>
          <p:nvSpPr>
            <p:cNvPr id="11" name="Right Arrow 10"/>
            <p:cNvSpPr/>
            <p:nvPr/>
          </p:nvSpPr>
          <p:spPr>
            <a:xfrm rot="3673324" flipH="1">
              <a:off x="2973428" y="4227305"/>
              <a:ext cx="623659" cy="291758"/>
            </a:xfrm>
            <a:prstGeom prst="rightArrow">
              <a:avLst>
                <a:gd name="adj1" fmla="val 47414"/>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727633" y="1613055"/>
              <a:ext cx="2846842" cy="338554"/>
            </a:xfrm>
            <a:prstGeom prst="rect">
              <a:avLst/>
            </a:prstGeom>
            <a:noFill/>
          </p:spPr>
          <p:txBody>
            <a:bodyPr wrap="square" rtlCol="0">
              <a:spAutoFit/>
            </a:bodyPr>
            <a:lstStyle/>
            <a:p>
              <a:r>
                <a:rPr lang="en-US" sz="1600" b="1" dirty="0" smtClean="0">
                  <a:solidFill>
                    <a:srgbClr val="0000FF"/>
                  </a:solidFill>
                </a:rPr>
                <a:t>t-SNE (optimal parameters)</a:t>
              </a:r>
              <a:endParaRPr lang="en-US" sz="1600" b="1" dirty="0">
                <a:solidFill>
                  <a:srgbClr val="0000FF"/>
                </a:solidFill>
              </a:endParaRPr>
            </a:p>
          </p:txBody>
        </p:sp>
        <p:sp>
          <p:nvSpPr>
            <p:cNvPr id="13" name="TextBox 12"/>
            <p:cNvSpPr txBox="1"/>
            <p:nvPr/>
          </p:nvSpPr>
          <p:spPr>
            <a:xfrm>
              <a:off x="2397420" y="4704560"/>
              <a:ext cx="2738875" cy="338554"/>
            </a:xfrm>
            <a:prstGeom prst="rect">
              <a:avLst/>
            </a:prstGeom>
            <a:noFill/>
          </p:spPr>
          <p:txBody>
            <a:bodyPr wrap="square" rtlCol="0">
              <a:spAutoFit/>
            </a:bodyPr>
            <a:lstStyle/>
            <a:p>
              <a:r>
                <a:rPr lang="en-US" sz="1600" b="1" dirty="0" smtClean="0">
                  <a:solidFill>
                    <a:srgbClr val="0000FF"/>
                  </a:solidFill>
                </a:rPr>
                <a:t>t-SNE (default parameters)</a:t>
              </a:r>
              <a:endParaRPr lang="en-US" sz="1600" b="1" dirty="0">
                <a:solidFill>
                  <a:srgbClr val="0000FF"/>
                </a:solidFill>
              </a:endParaRPr>
            </a:p>
          </p:txBody>
        </p:sp>
        <p:sp>
          <p:nvSpPr>
            <p:cNvPr id="14" name="Right Arrow 13"/>
            <p:cNvSpPr/>
            <p:nvPr/>
          </p:nvSpPr>
          <p:spPr>
            <a:xfrm rot="18405958" flipH="1">
              <a:off x="3601453" y="2084590"/>
              <a:ext cx="757878" cy="29175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aphicFrame>
        <p:nvGraphicFramePr>
          <p:cNvPr id="2" name="Object 1"/>
          <p:cNvGraphicFramePr>
            <a:graphicFrameLocks noChangeAspect="1"/>
          </p:cNvGraphicFramePr>
          <p:nvPr>
            <p:extLst>
              <p:ext uri="{D42A27DB-BD31-4B8C-83A1-F6EECF244321}">
                <p14:modId xmlns:p14="http://schemas.microsoft.com/office/powerpoint/2010/main" val="1326588496"/>
              </p:ext>
            </p:extLst>
          </p:nvPr>
        </p:nvGraphicFramePr>
        <p:xfrm>
          <a:off x="2368550" y="4968950"/>
          <a:ext cx="396000" cy="324000"/>
        </p:xfrm>
        <a:graphic>
          <a:graphicData uri="http://schemas.openxmlformats.org/presentationml/2006/ole">
            <mc:AlternateContent xmlns:mc="http://schemas.openxmlformats.org/markup-compatibility/2006">
              <mc:Choice xmlns:v="urn:schemas-microsoft-com:vml" Requires="v">
                <p:oleObj spid="_x0000_s43395" name="Equation" r:id="rId5" imgW="139700" imgH="114300" progId="Equation.3">
                  <p:embed/>
                </p:oleObj>
              </mc:Choice>
              <mc:Fallback>
                <p:oleObj name="Equation" r:id="rId5" imgW="139700" imgH="114300" progId="Equation.3">
                  <p:embed/>
                  <p:pic>
                    <p:nvPicPr>
                      <p:cNvPr id="0" name=""/>
                      <p:cNvPicPr/>
                      <p:nvPr/>
                    </p:nvPicPr>
                    <p:blipFill>
                      <a:blip r:embed="rId6"/>
                      <a:stretch>
                        <a:fillRect/>
                      </a:stretch>
                    </p:blipFill>
                    <p:spPr>
                      <a:xfrm>
                        <a:off x="2368550" y="4968950"/>
                        <a:ext cx="396000" cy="324000"/>
                      </a:xfrm>
                      <a:prstGeom prst="rect">
                        <a:avLst/>
                      </a:prstGeom>
                    </p:spPr>
                  </p:pic>
                </p:oleObj>
              </mc:Fallback>
            </mc:AlternateContent>
          </a:graphicData>
        </a:graphic>
      </p:graphicFrame>
    </p:spTree>
    <p:extLst>
      <p:ext uri="{BB962C8B-B14F-4D97-AF65-F5344CB8AC3E}">
        <p14:creationId xmlns:p14="http://schemas.microsoft.com/office/powerpoint/2010/main" val="289564330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314" name="Shape 314"/>
          <p:cNvSpPr/>
          <p:nvPr/>
        </p:nvSpPr>
        <p:spPr>
          <a:xfrm>
            <a:off x="565220" y="648461"/>
            <a:ext cx="10366938"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lang="en-US" dirty="0" smtClean="0"/>
              <a:t>Learning</a:t>
            </a:r>
            <a:r>
              <a:rPr lang="zh-CN" altLang="en-US" dirty="0" smtClean="0"/>
              <a:t> </a:t>
            </a:r>
            <a:r>
              <a:rPr lang="en-US" altLang="zh-CN" dirty="0" smtClean="0"/>
              <a:t>Node</a:t>
            </a:r>
            <a:r>
              <a:rPr lang="zh-CN" altLang="en-US" dirty="0" smtClean="0"/>
              <a:t> </a:t>
            </a:r>
            <a:r>
              <a:rPr lang="en-US" altLang="zh-CN" dirty="0" smtClean="0"/>
              <a:t>Representations</a:t>
            </a:r>
            <a:r>
              <a:rPr lang="en-US" dirty="0" smtClean="0"/>
              <a:t> for</a:t>
            </a:r>
            <a:r>
              <a:rPr lang="zh-CN" altLang="en-US" dirty="0" smtClean="0"/>
              <a:t> </a:t>
            </a:r>
            <a:r>
              <a:rPr lang="en-US" dirty="0" smtClean="0"/>
              <a:t>Networks</a:t>
            </a:r>
            <a:endParaRPr dirty="0"/>
          </a:p>
        </p:txBody>
      </p:sp>
      <p:pic>
        <p:nvPicPr>
          <p:cNvPr id="315" name="pasted-image.pdf"/>
          <p:cNvPicPr>
            <a:picLocks noChangeAspect="1"/>
          </p:cNvPicPr>
          <p:nvPr/>
        </p:nvPicPr>
        <p:blipFill>
          <a:blip r:embed="rId3">
            <a:extLst/>
          </a:blip>
          <a:stretch>
            <a:fillRect/>
          </a:stretch>
        </p:blipFill>
        <p:spPr>
          <a:xfrm>
            <a:off x="835016" y="1892170"/>
            <a:ext cx="2978875" cy="2159001"/>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4760193" y="2186824"/>
            <a:ext cx="3774204" cy="1914453"/>
          </a:xfrm>
          <a:prstGeom prst="rect">
            <a:avLst/>
          </a:prstGeom>
          <a:ln w="12700">
            <a:miter lim="400000"/>
          </a:ln>
        </p:spPr>
      </p:pic>
      <p:sp>
        <p:nvSpPr>
          <p:cNvPr id="8" name="Shape 323"/>
          <p:cNvSpPr/>
          <p:nvPr/>
        </p:nvSpPr>
        <p:spPr>
          <a:xfrm>
            <a:off x="4073460" y="2651488"/>
            <a:ext cx="715228" cy="776818"/>
          </a:xfrm>
          <a:prstGeom prst="rightArrow">
            <a:avLst>
              <a:gd name="adj1" fmla="val 32000"/>
              <a:gd name="adj2" fmla="val 75112"/>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r>
              <a:rPr lang="zh-CN" altLang="en-US" dirty="0" smtClean="0"/>
              <a:t>      </a:t>
            </a:r>
            <a:endParaRPr dirty="0"/>
          </a:p>
        </p:txBody>
      </p:sp>
      <p:grpSp>
        <p:nvGrpSpPr>
          <p:cNvPr id="5" name="Group 4"/>
          <p:cNvGrpSpPr/>
          <p:nvPr/>
        </p:nvGrpSpPr>
        <p:grpSpPr>
          <a:xfrm>
            <a:off x="8665290" y="1971531"/>
            <a:ext cx="4236456" cy="2257028"/>
            <a:chOff x="8665290" y="2212831"/>
            <a:chExt cx="4236456" cy="2257028"/>
          </a:xfrm>
        </p:grpSpPr>
        <p:sp>
          <p:nvSpPr>
            <p:cNvPr id="10" name="Shape 325"/>
            <p:cNvSpPr/>
            <p:nvPr/>
          </p:nvSpPr>
          <p:spPr>
            <a:xfrm>
              <a:off x="9400788" y="2212831"/>
              <a:ext cx="3500958" cy="225702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345722" indent="-345722" algn="l" defTabSz="457200">
                <a:buSzPct val="75000"/>
                <a:buChar char="•"/>
                <a:defRPr sz="2800">
                  <a:latin typeface="Hannotate SC Regular"/>
                  <a:ea typeface="Hannotate SC Regular"/>
                  <a:cs typeface="Hannotate SC Regular"/>
                  <a:sym typeface="Hannotate SC Regular"/>
                </a:defRPr>
              </a:pPr>
              <a:r>
                <a:rPr dirty="0" smtClean="0"/>
                <a:t>Node Classification</a:t>
              </a:r>
              <a:endParaRPr lang="en-US" dirty="0" smtClean="0"/>
            </a:p>
            <a:p>
              <a:pPr marL="345722" indent="-345722" algn="l" defTabSz="457200">
                <a:buSzPct val="75000"/>
                <a:buChar char="•"/>
                <a:defRPr sz="2800">
                  <a:latin typeface="Hannotate SC Regular"/>
                  <a:ea typeface="Hannotate SC Regular"/>
                  <a:cs typeface="Hannotate SC Regular"/>
                  <a:sym typeface="Hannotate SC Regular"/>
                </a:defRPr>
              </a:pPr>
              <a:r>
                <a:rPr lang="en-US" dirty="0" smtClean="0"/>
                <a:t>Node</a:t>
              </a:r>
              <a:r>
                <a:rPr lang="zh-CN" altLang="en-US" dirty="0" smtClean="0"/>
                <a:t> </a:t>
              </a:r>
              <a:r>
                <a:rPr lang="en-US" altLang="zh-CN" dirty="0" smtClean="0"/>
                <a:t>Clustering</a:t>
              </a:r>
              <a:endParaRPr dirty="0"/>
            </a:p>
            <a:p>
              <a:pPr marL="345722" indent="-345722" algn="l" defTabSz="457200">
                <a:buSzPct val="75000"/>
                <a:buChar char="•"/>
                <a:defRPr sz="2800">
                  <a:latin typeface="Hannotate SC Regular"/>
                  <a:ea typeface="Hannotate SC Regular"/>
                  <a:cs typeface="Hannotate SC Regular"/>
                  <a:sym typeface="Hannotate SC Regular"/>
                </a:defRPr>
              </a:pPr>
              <a:r>
                <a:rPr dirty="0"/>
                <a:t>Link Prediction</a:t>
              </a:r>
            </a:p>
            <a:p>
              <a:pPr marL="345722" indent="-345722" algn="l" defTabSz="457200">
                <a:buSzPct val="75000"/>
                <a:buChar char="•"/>
                <a:defRPr sz="2800">
                  <a:latin typeface="Hannotate SC Regular"/>
                  <a:ea typeface="Hannotate SC Regular"/>
                  <a:cs typeface="Hannotate SC Regular"/>
                  <a:sym typeface="Hannotate SC Regular"/>
                </a:defRPr>
              </a:pPr>
              <a:r>
                <a:rPr dirty="0"/>
                <a:t>Recommendation</a:t>
              </a:r>
            </a:p>
            <a:p>
              <a:pPr marL="345722" indent="-345722" algn="l" defTabSz="457200">
                <a:buSzPct val="75000"/>
                <a:buChar char="•"/>
                <a:defRPr sz="2800">
                  <a:latin typeface="Hannotate SC Regular"/>
                  <a:ea typeface="Hannotate SC Regular"/>
                  <a:cs typeface="Hannotate SC Regular"/>
                  <a:sym typeface="Hannotate SC Regular"/>
                </a:defRPr>
              </a:pPr>
              <a:r>
                <a:rPr dirty="0"/>
                <a:t>…</a:t>
              </a:r>
            </a:p>
          </p:txBody>
        </p:sp>
        <p:sp>
          <p:nvSpPr>
            <p:cNvPr id="69" name="Shape 323"/>
            <p:cNvSpPr/>
            <p:nvPr/>
          </p:nvSpPr>
          <p:spPr>
            <a:xfrm>
              <a:off x="8665290" y="2892788"/>
              <a:ext cx="715228" cy="776818"/>
            </a:xfrm>
            <a:prstGeom prst="rightArrow">
              <a:avLst>
                <a:gd name="adj1" fmla="val 32000"/>
                <a:gd name="adj2" fmla="val 75112"/>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grpSp>
      <p:sp>
        <p:nvSpPr>
          <p:cNvPr id="4" name="Rectangle 3"/>
          <p:cNvSpPr/>
          <p:nvPr/>
        </p:nvSpPr>
        <p:spPr>
          <a:xfrm>
            <a:off x="9254075" y="6579912"/>
            <a:ext cx="3801041" cy="523220"/>
          </a:xfrm>
          <a:prstGeom prst="rect">
            <a:avLst/>
          </a:prstGeom>
        </p:spPr>
        <p:txBody>
          <a:bodyPr wrap="none">
            <a:spAutoFit/>
          </a:bodyPr>
          <a:lstStyle/>
          <a:p>
            <a:pPr marL="345722" indent="-345722" algn="l" defTabSz="457200">
              <a:buSzPct val="75000"/>
              <a:buChar char="•"/>
              <a:defRPr sz="2800">
                <a:latin typeface="Hannotate SC Regular"/>
                <a:ea typeface="Hannotate SC Regular"/>
                <a:cs typeface="Hannotate SC Regular"/>
                <a:sym typeface="Hannotate SC Regular"/>
              </a:defRPr>
            </a:pPr>
            <a:r>
              <a:rPr lang="en-US" dirty="0" smtClean="0"/>
              <a:t>Word</a:t>
            </a:r>
            <a:r>
              <a:rPr lang="zh-CN" altLang="en-US" dirty="0" smtClean="0"/>
              <a:t> </a:t>
            </a:r>
            <a:r>
              <a:rPr lang="en-US" altLang="zh-CN" dirty="0" smtClean="0"/>
              <a:t>representation</a:t>
            </a:r>
          </a:p>
        </p:txBody>
      </p:sp>
      <p:sp>
        <p:nvSpPr>
          <p:cNvPr id="71" name="Shape 323"/>
          <p:cNvSpPr/>
          <p:nvPr/>
        </p:nvSpPr>
        <p:spPr>
          <a:xfrm>
            <a:off x="8415506" y="6383879"/>
            <a:ext cx="715228" cy="776818"/>
          </a:xfrm>
          <a:prstGeom prst="rightArrow">
            <a:avLst>
              <a:gd name="adj1" fmla="val 32000"/>
              <a:gd name="adj2" fmla="val 75112"/>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38" name="TextBox 37"/>
          <p:cNvSpPr txBox="1"/>
          <p:nvPr/>
        </p:nvSpPr>
        <p:spPr>
          <a:xfrm>
            <a:off x="1341629" y="7814839"/>
            <a:ext cx="2247308" cy="418077"/>
          </a:xfrm>
          <a:prstGeom prst="rect">
            <a:avLst/>
          </a:prstGeom>
          <a:noFill/>
        </p:spPr>
        <p:txBody>
          <a:bodyPr wrap="none" lIns="109234" tIns="54617" rIns="109234" bIns="54617" rtlCol="0">
            <a:spAutoFit/>
          </a:bodyPr>
          <a:lstStyle/>
          <a:p>
            <a:r>
              <a:rPr lang="en-US" sz="2000" dirty="0">
                <a:solidFill>
                  <a:srgbClr val="D50202"/>
                </a:solidFill>
                <a:latin typeface="Hannotate TC Bold"/>
                <a:cs typeface="Hannotate TC Bold"/>
              </a:rPr>
              <a:t>Unstructured text</a:t>
            </a:r>
          </a:p>
        </p:txBody>
      </p:sp>
      <p:grpSp>
        <p:nvGrpSpPr>
          <p:cNvPr id="39" name="Group 38"/>
          <p:cNvGrpSpPr/>
          <p:nvPr/>
        </p:nvGrpSpPr>
        <p:grpSpPr>
          <a:xfrm>
            <a:off x="724251" y="5871481"/>
            <a:ext cx="3578227" cy="1800882"/>
            <a:chOff x="904040" y="3567023"/>
            <a:chExt cx="4179242" cy="2006362"/>
          </a:xfrm>
        </p:grpSpPr>
        <p:sp>
          <p:nvSpPr>
            <p:cNvPr id="40" name="TextBox 39"/>
            <p:cNvSpPr txBox="1"/>
            <p:nvPr/>
          </p:nvSpPr>
          <p:spPr>
            <a:xfrm>
              <a:off x="904040" y="3567023"/>
              <a:ext cx="3994569" cy="430886"/>
            </a:xfrm>
            <a:prstGeom prst="rect">
              <a:avLst/>
            </a:prstGeom>
            <a:noFill/>
          </p:spPr>
          <p:txBody>
            <a:bodyPr wrap="square" rtlCol="0">
              <a:spAutoFit/>
            </a:bodyPr>
            <a:lstStyle/>
            <a:p>
              <a:pPr algn="l"/>
              <a:r>
                <a:rPr lang="en-US" sz="1100" dirty="0"/>
                <a:t>Text representation, e.g., word and document </a:t>
              </a:r>
              <a:r>
                <a:rPr lang="en-US" sz="1100" dirty="0" smtClean="0"/>
                <a:t>representation</a:t>
              </a:r>
              <a:r>
                <a:rPr lang="en-US" sz="1100" dirty="0"/>
                <a:t>, …</a:t>
              </a:r>
            </a:p>
          </p:txBody>
        </p:sp>
        <p:sp>
          <p:nvSpPr>
            <p:cNvPr id="41" name="TextBox 40"/>
            <p:cNvSpPr txBox="1"/>
            <p:nvPr/>
          </p:nvSpPr>
          <p:spPr>
            <a:xfrm>
              <a:off x="904040" y="4816232"/>
              <a:ext cx="2721907" cy="261609"/>
            </a:xfrm>
            <a:prstGeom prst="rect">
              <a:avLst/>
            </a:prstGeom>
            <a:noFill/>
          </p:spPr>
          <p:txBody>
            <a:bodyPr wrap="square" rtlCol="0">
              <a:spAutoFit/>
            </a:bodyPr>
            <a:lstStyle/>
            <a:p>
              <a:pPr algn="ctr"/>
              <a:r>
                <a:rPr lang="en-US" sz="1100" dirty="0"/>
                <a:t>…</a:t>
              </a:r>
            </a:p>
          </p:txBody>
        </p:sp>
        <p:sp>
          <p:nvSpPr>
            <p:cNvPr id="42" name="TextBox 41"/>
            <p:cNvSpPr txBox="1"/>
            <p:nvPr/>
          </p:nvSpPr>
          <p:spPr>
            <a:xfrm>
              <a:off x="904040" y="3995799"/>
              <a:ext cx="4179242" cy="430886"/>
            </a:xfrm>
            <a:prstGeom prst="rect">
              <a:avLst/>
            </a:prstGeom>
            <a:noFill/>
          </p:spPr>
          <p:txBody>
            <a:bodyPr wrap="square" rtlCol="0">
              <a:spAutoFit/>
            </a:bodyPr>
            <a:lstStyle/>
            <a:p>
              <a:pPr algn="l"/>
              <a:r>
                <a:rPr lang="en-US" sz="1100" dirty="0"/>
                <a:t>Deep learning has been attracting increasing</a:t>
              </a:r>
            </a:p>
            <a:p>
              <a:pPr algn="l"/>
              <a:r>
                <a:rPr lang="en-US" sz="1100" dirty="0"/>
                <a:t>attention …</a:t>
              </a:r>
            </a:p>
          </p:txBody>
        </p:sp>
        <p:sp>
          <p:nvSpPr>
            <p:cNvPr id="43" name="TextBox 42"/>
            <p:cNvSpPr txBox="1"/>
            <p:nvPr/>
          </p:nvSpPr>
          <p:spPr>
            <a:xfrm>
              <a:off x="904040" y="4463097"/>
              <a:ext cx="4179242" cy="430887"/>
            </a:xfrm>
            <a:prstGeom prst="rect">
              <a:avLst/>
            </a:prstGeom>
            <a:noFill/>
          </p:spPr>
          <p:txBody>
            <a:bodyPr wrap="square" rtlCol="0">
              <a:spAutoFit/>
            </a:bodyPr>
            <a:lstStyle/>
            <a:p>
              <a:pPr algn="l"/>
              <a:r>
                <a:rPr lang="en-US" sz="1100" dirty="0"/>
                <a:t>A future direction of deep learning is to integrate</a:t>
              </a:r>
            </a:p>
            <a:p>
              <a:pPr algn="l"/>
              <a:r>
                <a:rPr lang="en-US" sz="1100" dirty="0"/>
                <a:t>unlabeled data …</a:t>
              </a:r>
            </a:p>
          </p:txBody>
        </p:sp>
        <p:sp>
          <p:nvSpPr>
            <p:cNvPr id="44" name="TextBox 43"/>
            <p:cNvSpPr txBox="1"/>
            <p:nvPr/>
          </p:nvSpPr>
          <p:spPr>
            <a:xfrm>
              <a:off x="904040" y="5017549"/>
              <a:ext cx="4179242" cy="261610"/>
            </a:xfrm>
            <a:prstGeom prst="rect">
              <a:avLst/>
            </a:prstGeom>
            <a:noFill/>
          </p:spPr>
          <p:txBody>
            <a:bodyPr wrap="square" rtlCol="0">
              <a:spAutoFit/>
            </a:bodyPr>
            <a:lstStyle/>
            <a:p>
              <a:pPr algn="l"/>
              <a:r>
                <a:rPr lang="en-US" sz="1100" dirty="0"/>
                <a:t>The Skip-gram model is quite effective and efficient …</a:t>
              </a:r>
            </a:p>
          </p:txBody>
        </p:sp>
        <p:sp>
          <p:nvSpPr>
            <p:cNvPr id="45" name="TextBox 44"/>
            <p:cNvSpPr txBox="1"/>
            <p:nvPr/>
          </p:nvSpPr>
          <p:spPr>
            <a:xfrm>
              <a:off x="904040" y="5311775"/>
              <a:ext cx="4179242" cy="261610"/>
            </a:xfrm>
            <a:prstGeom prst="rect">
              <a:avLst/>
            </a:prstGeom>
            <a:noFill/>
          </p:spPr>
          <p:txBody>
            <a:bodyPr wrap="square" rtlCol="0">
              <a:spAutoFit/>
            </a:bodyPr>
            <a:lstStyle/>
            <a:p>
              <a:pPr algn="l"/>
              <a:r>
                <a:rPr lang="en-US" sz="1100" dirty="0" smtClean="0"/>
                <a:t>…</a:t>
              </a:r>
              <a:endParaRPr lang="en-US" sz="1100" dirty="0"/>
            </a:p>
          </p:txBody>
        </p:sp>
      </p:grpSp>
      <p:grpSp>
        <p:nvGrpSpPr>
          <p:cNvPr id="47" name="Group 46"/>
          <p:cNvGrpSpPr/>
          <p:nvPr/>
        </p:nvGrpSpPr>
        <p:grpSpPr>
          <a:xfrm>
            <a:off x="5345748" y="5833571"/>
            <a:ext cx="2652013" cy="1850324"/>
            <a:chOff x="850254" y="603004"/>
            <a:chExt cx="3532068" cy="1044778"/>
          </a:xfrm>
        </p:grpSpPr>
        <p:sp>
          <p:nvSpPr>
            <p:cNvPr id="48" name="TextBox 47"/>
            <p:cNvSpPr txBox="1"/>
            <p:nvPr/>
          </p:nvSpPr>
          <p:spPr>
            <a:xfrm>
              <a:off x="1166124" y="603004"/>
              <a:ext cx="883848"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degree</a:t>
              </a:r>
            </a:p>
          </p:txBody>
        </p:sp>
        <p:sp>
          <p:nvSpPr>
            <p:cNvPr id="49" name="TextBox 48"/>
            <p:cNvSpPr txBox="1"/>
            <p:nvPr/>
          </p:nvSpPr>
          <p:spPr>
            <a:xfrm>
              <a:off x="1637389" y="990059"/>
              <a:ext cx="1039503"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network</a:t>
              </a:r>
              <a:endParaRPr lang="en-US" sz="1700" dirty="0">
                <a:solidFill>
                  <a:schemeClr val="accent1">
                    <a:lumMod val="75000"/>
                  </a:schemeClr>
                </a:solidFill>
                <a:latin typeface="Georgia" panose="02040502050405020303" pitchFamily="18" charset="0"/>
              </a:endParaRPr>
            </a:p>
          </p:txBody>
        </p:sp>
        <p:sp>
          <p:nvSpPr>
            <p:cNvPr id="50" name="TextBox 49"/>
            <p:cNvSpPr txBox="1"/>
            <p:nvPr/>
          </p:nvSpPr>
          <p:spPr>
            <a:xfrm>
              <a:off x="1016062" y="1269713"/>
              <a:ext cx="685120"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edge</a:t>
              </a:r>
            </a:p>
          </p:txBody>
        </p:sp>
        <p:sp>
          <p:nvSpPr>
            <p:cNvPr id="51" name="TextBox 50"/>
            <p:cNvSpPr txBox="1"/>
            <p:nvPr/>
          </p:nvSpPr>
          <p:spPr>
            <a:xfrm>
              <a:off x="850254" y="910780"/>
              <a:ext cx="715652"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node</a:t>
              </a:r>
            </a:p>
          </p:txBody>
        </p:sp>
        <p:sp>
          <p:nvSpPr>
            <p:cNvPr id="52" name="TextBox 51"/>
            <p:cNvSpPr txBox="1"/>
            <p:nvPr/>
          </p:nvSpPr>
          <p:spPr>
            <a:xfrm>
              <a:off x="3405409" y="992714"/>
              <a:ext cx="731841"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word </a:t>
              </a:r>
            </a:p>
          </p:txBody>
        </p:sp>
        <p:sp>
          <p:nvSpPr>
            <p:cNvPr id="53" name="TextBox 52"/>
            <p:cNvSpPr txBox="1"/>
            <p:nvPr/>
          </p:nvSpPr>
          <p:spPr>
            <a:xfrm>
              <a:off x="2562602" y="684243"/>
              <a:ext cx="1217525"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document</a:t>
              </a:r>
            </a:p>
          </p:txBody>
        </p:sp>
        <p:sp>
          <p:nvSpPr>
            <p:cNvPr id="54" name="TextBox 53"/>
            <p:cNvSpPr txBox="1"/>
            <p:nvPr/>
          </p:nvSpPr>
          <p:spPr>
            <a:xfrm>
              <a:off x="2874908" y="1471337"/>
              <a:ext cx="1507414"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classification</a:t>
              </a:r>
            </a:p>
          </p:txBody>
        </p:sp>
        <p:sp>
          <p:nvSpPr>
            <p:cNvPr id="55" name="TextBox 54"/>
            <p:cNvSpPr txBox="1"/>
            <p:nvPr/>
          </p:nvSpPr>
          <p:spPr>
            <a:xfrm>
              <a:off x="2782980" y="1084125"/>
              <a:ext cx="602435"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text</a:t>
              </a:r>
              <a:endParaRPr lang="en-US" dirty="0">
                <a:solidFill>
                  <a:schemeClr val="accent1">
                    <a:lumMod val="75000"/>
                  </a:schemeClr>
                </a:solidFill>
                <a:latin typeface="Georgia" panose="02040502050405020303" pitchFamily="18" charset="0"/>
              </a:endParaRPr>
            </a:p>
          </p:txBody>
        </p:sp>
        <p:sp>
          <p:nvSpPr>
            <p:cNvPr id="56" name="TextBox 55"/>
            <p:cNvSpPr txBox="1"/>
            <p:nvPr/>
          </p:nvSpPr>
          <p:spPr>
            <a:xfrm>
              <a:off x="1532400" y="1473997"/>
              <a:ext cx="1330200" cy="173785"/>
            </a:xfrm>
            <a:prstGeom prst="rect">
              <a:avLst/>
            </a:prstGeom>
            <a:noFill/>
          </p:spPr>
          <p:txBody>
            <a:bodyPr wrap="none" rtlCol="0">
              <a:spAutoFit/>
            </a:bodyPr>
            <a:lstStyle/>
            <a:p>
              <a:r>
                <a:rPr lang="en-US" sz="1400" dirty="0">
                  <a:solidFill>
                    <a:schemeClr val="accent1">
                      <a:lumMod val="75000"/>
                    </a:schemeClr>
                  </a:solidFill>
                  <a:latin typeface="Georgia" panose="02040502050405020303" pitchFamily="18" charset="0"/>
                </a:rPr>
                <a:t>embedding</a:t>
              </a:r>
              <a:endParaRPr lang="en-US" sz="1700" dirty="0">
                <a:solidFill>
                  <a:schemeClr val="accent1">
                    <a:lumMod val="75000"/>
                  </a:schemeClr>
                </a:solidFill>
                <a:latin typeface="Georgia" panose="02040502050405020303" pitchFamily="18" charset="0"/>
              </a:endParaRPr>
            </a:p>
          </p:txBody>
        </p:sp>
        <p:cxnSp>
          <p:nvCxnSpPr>
            <p:cNvPr id="57" name="Straight Connector 56"/>
            <p:cNvCxnSpPr/>
            <p:nvPr/>
          </p:nvCxnSpPr>
          <p:spPr>
            <a:xfrm>
              <a:off x="1591270" y="863225"/>
              <a:ext cx="317555" cy="16927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49" idx="1"/>
            </p:cNvCxnSpPr>
            <p:nvPr/>
          </p:nvCxnSpPr>
          <p:spPr>
            <a:xfrm flipV="1">
              <a:off x="1408954" y="1076952"/>
              <a:ext cx="228435" cy="19255"/>
            </a:xfrm>
            <a:prstGeom prst="line">
              <a:avLst/>
            </a:prstGeom>
            <a:ln w="3810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0" idx="3"/>
            </p:cNvCxnSpPr>
            <p:nvPr/>
          </p:nvCxnSpPr>
          <p:spPr>
            <a:xfrm flipV="1">
              <a:off x="1701182" y="1166499"/>
              <a:ext cx="207644" cy="190107"/>
            </a:xfrm>
            <a:prstGeom prst="line">
              <a:avLst/>
            </a:prstGeom>
            <a:ln w="3810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0"/>
              <a:endCxn id="49" idx="2"/>
            </p:cNvCxnSpPr>
            <p:nvPr/>
          </p:nvCxnSpPr>
          <p:spPr>
            <a:xfrm flipH="1" flipV="1">
              <a:off x="2157141" y="1163844"/>
              <a:ext cx="40360" cy="31015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606878" y="1174305"/>
              <a:ext cx="263329" cy="37459"/>
            </a:xfrm>
            <a:prstGeom prst="line">
              <a:avLst/>
            </a:prstGeom>
            <a:ln w="3810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5" idx="2"/>
            </p:cNvCxnSpPr>
            <p:nvPr/>
          </p:nvCxnSpPr>
          <p:spPr>
            <a:xfrm>
              <a:off x="3084197" y="1257910"/>
              <a:ext cx="421844" cy="2665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552646" y="1337950"/>
              <a:ext cx="436761" cy="2087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045745" y="927686"/>
              <a:ext cx="92065" cy="185980"/>
            </a:xfrm>
            <a:prstGeom prst="line">
              <a:avLst/>
            </a:prstGeom>
            <a:ln w="57150"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375042" y="1142510"/>
              <a:ext cx="274430" cy="81553"/>
            </a:xfrm>
            <a:prstGeom prst="line">
              <a:avLst/>
            </a:prstGeom>
            <a:ln w="28575" cmpd="sng">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0" name="Shape 323"/>
          <p:cNvSpPr/>
          <p:nvPr/>
        </p:nvSpPr>
        <p:spPr>
          <a:xfrm>
            <a:off x="4150078" y="6316705"/>
            <a:ext cx="715228" cy="776818"/>
          </a:xfrm>
          <a:prstGeom prst="rightArrow">
            <a:avLst>
              <a:gd name="adj1" fmla="val 32000"/>
              <a:gd name="adj2" fmla="val 75112"/>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97" name="TextBox 96"/>
          <p:cNvSpPr txBox="1"/>
          <p:nvPr/>
        </p:nvSpPr>
        <p:spPr>
          <a:xfrm>
            <a:off x="4864956" y="7814839"/>
            <a:ext cx="3477903" cy="418077"/>
          </a:xfrm>
          <a:prstGeom prst="rect">
            <a:avLst/>
          </a:prstGeom>
          <a:noFill/>
        </p:spPr>
        <p:txBody>
          <a:bodyPr wrap="none" lIns="109234" tIns="54617" rIns="109234" bIns="54617" rtlCol="0">
            <a:spAutoFit/>
          </a:bodyPr>
          <a:lstStyle/>
          <a:p>
            <a:r>
              <a:rPr lang="en-US" sz="2000" dirty="0" smtClean="0">
                <a:solidFill>
                  <a:srgbClr val="D50202"/>
                </a:solidFill>
                <a:latin typeface="Hannotate TC Bold"/>
                <a:cs typeface="Hannotate TC Bold"/>
              </a:rPr>
              <a:t>Word</a:t>
            </a:r>
            <a:r>
              <a:rPr lang="zh-CN" altLang="zh-CN" sz="2000" dirty="0">
                <a:solidFill>
                  <a:srgbClr val="D50202"/>
                </a:solidFill>
                <a:latin typeface="Hannotate TC Bold"/>
                <a:cs typeface="Hannotate TC Bold"/>
              </a:rPr>
              <a:t> </a:t>
            </a:r>
            <a:r>
              <a:rPr lang="en-US" altLang="zh-CN" sz="2000" dirty="0" smtClean="0">
                <a:solidFill>
                  <a:srgbClr val="D50202"/>
                </a:solidFill>
                <a:latin typeface="Hannotate TC Bold"/>
                <a:cs typeface="Hannotate TC Bold"/>
              </a:rPr>
              <a:t>co-occurrence</a:t>
            </a:r>
            <a:r>
              <a:rPr lang="zh-CN" altLang="en-US" sz="2000" dirty="0" smtClean="0">
                <a:solidFill>
                  <a:srgbClr val="D50202"/>
                </a:solidFill>
                <a:latin typeface="Hannotate TC Bold"/>
                <a:cs typeface="Hannotate TC Bold"/>
              </a:rPr>
              <a:t> </a:t>
            </a:r>
            <a:r>
              <a:rPr lang="en-US" altLang="zh-CN" sz="2000" dirty="0" smtClean="0">
                <a:solidFill>
                  <a:srgbClr val="D50202"/>
                </a:solidFill>
                <a:latin typeface="Hannotate TC Bold"/>
                <a:cs typeface="Hannotate TC Bold"/>
              </a:rPr>
              <a:t>network</a:t>
            </a:r>
            <a:endParaRPr lang="en-US" sz="2000" dirty="0">
              <a:solidFill>
                <a:srgbClr val="D50202"/>
              </a:solidFill>
              <a:latin typeface="Hannotate TC Bold"/>
              <a:cs typeface="Hannotate TC Bold"/>
            </a:endParaRPr>
          </a:p>
        </p:txBody>
      </p:sp>
      <p:sp>
        <p:nvSpPr>
          <p:cNvPr id="3" name="TextBox 2"/>
          <p:cNvSpPr txBox="1"/>
          <p:nvPr/>
        </p:nvSpPr>
        <p:spPr>
          <a:xfrm>
            <a:off x="765654" y="4664826"/>
            <a:ext cx="12200564" cy="964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a:buChar char="•"/>
              <a:tabLst/>
            </a:pPr>
            <a:r>
              <a:rPr lang="en-US" sz="2800" dirty="0" smtClean="0">
                <a:latin typeface="Hannotate TC Bold"/>
                <a:cs typeface="Hannotate TC Bold"/>
              </a:rPr>
              <a:t>E</a:t>
            </a:r>
            <a:r>
              <a:rPr lang="en-US" altLang="zh-CN" sz="2800" dirty="0" smtClean="0">
                <a:latin typeface="Hannotate TC Bold"/>
                <a:cs typeface="Hannotate TC Bold"/>
              </a:rPr>
              <a:t>.g.,</a:t>
            </a:r>
            <a:r>
              <a:rPr lang="zh-CN" altLang="en-US" sz="2800" dirty="0" smtClean="0">
                <a:latin typeface="Hannotate TC Bold"/>
                <a:cs typeface="Hannotate TC Bold"/>
              </a:rPr>
              <a:t> </a:t>
            </a:r>
            <a:r>
              <a:rPr lang="en-US" altLang="zh-CN" sz="2800" dirty="0" smtClean="0">
                <a:latin typeface="Hannotate TC Bold"/>
                <a:cs typeface="Hannotate TC Bold"/>
              </a:rPr>
              <a:t>Facebook</a:t>
            </a:r>
            <a:r>
              <a:rPr lang="zh-CN" altLang="en-US" sz="2800" dirty="0" smtClean="0">
                <a:latin typeface="Hannotate TC Bold"/>
                <a:cs typeface="Hannotate TC Bold"/>
              </a:rPr>
              <a:t> </a:t>
            </a:r>
            <a:r>
              <a:rPr lang="en-US" altLang="zh-CN" sz="2800" dirty="0" smtClean="0">
                <a:latin typeface="Hannotate TC Bold"/>
                <a:cs typeface="Hannotate TC Bold"/>
              </a:rPr>
              <a:t>social</a:t>
            </a:r>
            <a:r>
              <a:rPr lang="zh-CN" altLang="en-US" sz="2800" dirty="0" smtClean="0">
                <a:latin typeface="Hannotate TC Bold"/>
                <a:cs typeface="Hannotate TC Bold"/>
              </a:rPr>
              <a:t> </a:t>
            </a:r>
            <a:r>
              <a:rPr lang="en-US" altLang="zh-CN" sz="2800" dirty="0" smtClean="0">
                <a:latin typeface="Hannotate TC Bold"/>
                <a:cs typeface="Hannotate TC Bold"/>
              </a:rPr>
              <a:t>network</a:t>
            </a:r>
            <a:r>
              <a:rPr lang="zh-CN" altLang="en-US" sz="2800" dirty="0" smtClean="0">
                <a:latin typeface="Hannotate TC Bold"/>
                <a:cs typeface="Hannotate TC Bold"/>
              </a:rPr>
              <a:t> </a:t>
            </a:r>
            <a:r>
              <a:rPr lang="en-US" altLang="zh-CN" sz="2800" dirty="0" smtClean="0">
                <a:latin typeface="Hannotate TC Bold"/>
                <a:cs typeface="Hannotate TC Bold"/>
              </a:rPr>
              <a:t>-&gt;</a:t>
            </a:r>
            <a:r>
              <a:rPr lang="zh-CN" altLang="en-US" sz="2800" dirty="0" smtClean="0">
                <a:latin typeface="Hannotate TC Bold"/>
                <a:cs typeface="Hannotate TC Bold"/>
              </a:rPr>
              <a:t> </a:t>
            </a:r>
            <a:r>
              <a:rPr lang="en-US" altLang="zh-CN" sz="2800" dirty="0" smtClean="0">
                <a:latin typeface="Hannotate TC Bold"/>
                <a:cs typeface="Hannotate TC Bold"/>
              </a:rPr>
              <a:t>user</a:t>
            </a:r>
            <a:r>
              <a:rPr lang="zh-CN" altLang="en-US" sz="2800" dirty="0" smtClean="0">
                <a:latin typeface="Hannotate TC Bold"/>
                <a:cs typeface="Hannotate TC Bold"/>
              </a:rPr>
              <a:t> </a:t>
            </a:r>
            <a:r>
              <a:rPr lang="en-US" altLang="zh-CN" sz="2800" dirty="0" smtClean="0">
                <a:latin typeface="Hannotate TC Bold"/>
                <a:cs typeface="Hannotate TC Bold"/>
              </a:rPr>
              <a:t>representations</a:t>
            </a:r>
            <a:r>
              <a:rPr lang="zh-CN" altLang="en-US" sz="2800" dirty="0" smtClean="0">
                <a:latin typeface="Hannotate TC Bold"/>
                <a:cs typeface="Hannotate TC Bold"/>
              </a:rPr>
              <a:t> </a:t>
            </a:r>
            <a:r>
              <a:rPr lang="en-US" altLang="zh-CN" sz="2800" dirty="0" smtClean="0">
                <a:latin typeface="Hannotate TC Bold"/>
                <a:cs typeface="Hannotate TC Bold"/>
              </a:rPr>
              <a:t>(features)-&gt;</a:t>
            </a:r>
            <a:r>
              <a:rPr lang="zh-CN" altLang="en-US" sz="2800" dirty="0" smtClean="0">
                <a:latin typeface="Hannotate TC Bold"/>
                <a:cs typeface="Hannotate TC Bold"/>
              </a:rPr>
              <a:t> </a:t>
            </a:r>
            <a:r>
              <a:rPr lang="en-US" altLang="zh-CN" sz="2800" dirty="0" smtClean="0">
                <a:latin typeface="Hannotate TC Bold"/>
                <a:cs typeface="Hannotate TC Bold"/>
              </a:rPr>
              <a:t>friend</a:t>
            </a:r>
            <a:r>
              <a:rPr lang="zh-CN" altLang="en-US" sz="2800" dirty="0" smtClean="0">
                <a:latin typeface="Hannotate TC Bold"/>
                <a:cs typeface="Hannotate TC Bold"/>
              </a:rPr>
              <a:t> </a:t>
            </a:r>
            <a:r>
              <a:rPr lang="en-US" altLang="zh-CN" sz="2800" dirty="0" smtClean="0">
                <a:latin typeface="Hannotate TC Bold"/>
                <a:cs typeface="Hannotate TC Bold"/>
              </a:rPr>
              <a:t>recommendation</a:t>
            </a:r>
            <a:endParaRPr kumimoji="0" lang="en-US" sz="2800" b="0" i="0" u="none" strike="noStrike" cap="none" spc="0" normalizeH="0" baseline="0" dirty="0">
              <a:ln>
                <a:noFill/>
              </a:ln>
              <a:solidFill>
                <a:srgbClr val="000000"/>
              </a:solidFill>
              <a:effectLst/>
              <a:uFillTx/>
              <a:latin typeface="Hannotate TC Bold"/>
              <a:cs typeface="Hannotate TC Bold"/>
              <a:sym typeface="Helvetica Light"/>
            </a:endParaRPr>
          </a:p>
        </p:txBody>
      </p:sp>
      <p:sp>
        <p:nvSpPr>
          <p:cNvPr id="2" name="TextBox 1"/>
          <p:cNvSpPr txBox="1"/>
          <p:nvPr/>
        </p:nvSpPr>
        <p:spPr>
          <a:xfrm>
            <a:off x="1354466" y="4031591"/>
            <a:ext cx="12182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400" dirty="0" smtClean="0">
                <a:solidFill>
                  <a:srgbClr val="D50202"/>
                </a:solidFill>
                <a:latin typeface="Hannotate TC Bold"/>
                <a:cs typeface="Hannotate TC Bold"/>
              </a:rPr>
              <a:t>Network</a:t>
            </a:r>
            <a:endParaRPr kumimoji="0" lang="en-US" sz="2400" b="0" i="0" u="none" strike="noStrike" cap="none" spc="0" normalizeH="0" baseline="0" dirty="0">
              <a:ln>
                <a:noFill/>
              </a:ln>
              <a:solidFill>
                <a:srgbClr val="D50202"/>
              </a:solidFill>
              <a:effectLst/>
              <a:uFillTx/>
              <a:latin typeface="Hannotate TC Bold"/>
              <a:cs typeface="Hannotate TC Bold"/>
              <a:sym typeface="Helvetica Light"/>
            </a:endParaRPr>
          </a:p>
        </p:txBody>
      </p:sp>
      <p:sp>
        <p:nvSpPr>
          <p:cNvPr id="46" name="TextBox 45"/>
          <p:cNvSpPr txBox="1"/>
          <p:nvPr/>
        </p:nvSpPr>
        <p:spPr>
          <a:xfrm>
            <a:off x="5026218" y="4031591"/>
            <a:ext cx="30470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2400" dirty="0" smtClean="0">
                <a:solidFill>
                  <a:srgbClr val="D50202"/>
                </a:solidFill>
                <a:latin typeface="Hannotate TC Bold"/>
                <a:cs typeface="Hannotate TC Bold"/>
              </a:rPr>
              <a:t>Node</a:t>
            </a:r>
            <a:r>
              <a:rPr lang="zh-CN" altLang="en-US" sz="2400" dirty="0" smtClean="0">
                <a:solidFill>
                  <a:srgbClr val="D50202"/>
                </a:solidFill>
                <a:latin typeface="Hannotate TC Bold"/>
                <a:cs typeface="Hannotate TC Bold"/>
              </a:rPr>
              <a:t> </a:t>
            </a:r>
            <a:r>
              <a:rPr lang="en-US" altLang="zh-CN" sz="2400" dirty="0" smtClean="0">
                <a:solidFill>
                  <a:srgbClr val="D50202"/>
                </a:solidFill>
                <a:latin typeface="Hannotate TC Bold"/>
                <a:cs typeface="Hannotate TC Bold"/>
              </a:rPr>
              <a:t>representations</a:t>
            </a:r>
            <a:endParaRPr kumimoji="0" lang="en-US" sz="2400" b="0" i="0" u="none" strike="noStrike" cap="none" spc="0" normalizeH="0" baseline="0" dirty="0">
              <a:ln>
                <a:noFill/>
              </a:ln>
              <a:solidFill>
                <a:srgbClr val="D50202"/>
              </a:solidFill>
              <a:effectLst/>
              <a:uFillTx/>
              <a:latin typeface="Hannotate TC Bold"/>
              <a:cs typeface="Hannotate TC Bold"/>
              <a:sym typeface="Helvetica Light"/>
            </a:endParaRPr>
          </a:p>
        </p:txBody>
      </p:sp>
    </p:spTree>
    <p:extLst>
      <p:ext uri="{BB962C8B-B14F-4D97-AF65-F5344CB8AC3E}">
        <p14:creationId xmlns:p14="http://schemas.microsoft.com/office/powerpoint/2010/main" val="1934815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1" grpId="0" animBg="1"/>
      <p:bldP spid="38" grpId="0"/>
      <p:bldP spid="70" grpId="0" animBg="1"/>
      <p:bldP spid="97"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endParaRPr/>
          </a:p>
        </p:txBody>
      </p:sp>
      <p:sp>
        <p:nvSpPr>
          <p:cNvPr id="512" name="Shape 51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50</a:t>
            </a:fld>
            <a:endParaRPr/>
          </a:p>
        </p:txBody>
      </p:sp>
      <p:pic>
        <p:nvPicPr>
          <p:cNvPr id="513" name="LargeVis_wikidoc.png"/>
          <p:cNvPicPr>
            <a:picLocks noChangeAspect="1"/>
          </p:cNvPicPr>
          <p:nvPr/>
        </p:nvPicPr>
        <p:blipFill>
          <a:blip r:embed="rId3">
            <a:extLst/>
          </a:blip>
          <a:stretch>
            <a:fillRect/>
          </a:stretch>
        </p:blipFill>
        <p:spPr>
          <a:xfrm>
            <a:off x="300619" y="0"/>
            <a:ext cx="12403562" cy="9753600"/>
          </a:xfrm>
          <a:prstGeom prst="rect">
            <a:avLst/>
          </a:prstGeom>
          <a:ln w="12700">
            <a:miter lim="400000"/>
          </a:ln>
        </p:spPr>
      </p:pic>
      <p:sp>
        <p:nvSpPr>
          <p:cNvPr id="514" name="Shape 514"/>
          <p:cNvSpPr/>
          <p:nvPr/>
        </p:nvSpPr>
        <p:spPr>
          <a:xfrm>
            <a:off x="8168589" y="8255290"/>
            <a:ext cx="5208655" cy="1233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dirty="0"/>
              <a:t>Wikipedia </a:t>
            </a:r>
            <a:r>
              <a:rPr lang="en-US" dirty="0" smtClean="0"/>
              <a:t>Articles</a:t>
            </a:r>
          </a:p>
          <a:p>
            <a:r>
              <a:rPr lang="en-US" altLang="zh-CN" sz="3200" dirty="0" smtClean="0"/>
              <a:t>(color:</a:t>
            </a:r>
            <a:r>
              <a:rPr lang="zh-CN" altLang="en-US" sz="3200" dirty="0" smtClean="0"/>
              <a:t> </a:t>
            </a:r>
            <a:r>
              <a:rPr lang="en-US" altLang="zh-CN" sz="3200" dirty="0" smtClean="0"/>
              <a:t>semantic</a:t>
            </a:r>
            <a:r>
              <a:rPr lang="zh-CN" altLang="en-US" sz="3200" dirty="0" smtClean="0"/>
              <a:t> </a:t>
            </a:r>
            <a:r>
              <a:rPr lang="en-US" altLang="zh-CN" sz="3200" dirty="0" smtClean="0"/>
              <a:t>cluster)</a:t>
            </a:r>
            <a:endParaRPr lang="en-US" sz="3200" dirty="0" smtClean="0"/>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51</a:t>
            </a:fld>
            <a:endParaRPr/>
          </a:p>
        </p:txBody>
      </p:sp>
      <p:pic>
        <p:nvPicPr>
          <p:cNvPr id="517" name="LargeVis_LiveJournal.png"/>
          <p:cNvPicPr>
            <a:picLocks noChangeAspect="1"/>
          </p:cNvPicPr>
          <p:nvPr/>
        </p:nvPicPr>
        <p:blipFill>
          <a:blip r:embed="rId3">
            <a:extLst/>
          </a:blip>
          <a:stretch>
            <a:fillRect/>
          </a:stretch>
        </p:blipFill>
        <p:spPr>
          <a:xfrm>
            <a:off x="0" y="210841"/>
            <a:ext cx="13004800" cy="9331918"/>
          </a:xfrm>
          <a:prstGeom prst="rect">
            <a:avLst/>
          </a:prstGeom>
          <a:ln w="12700">
            <a:miter lim="400000"/>
          </a:ln>
        </p:spPr>
      </p:pic>
      <p:sp>
        <p:nvSpPr>
          <p:cNvPr id="518" name="Shape 518"/>
          <p:cNvSpPr/>
          <p:nvPr/>
        </p:nvSpPr>
        <p:spPr>
          <a:xfrm>
            <a:off x="7673379" y="7302500"/>
            <a:ext cx="5208655"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dirty="0"/>
              <a:t>LiveJournal </a:t>
            </a:r>
            <a:r>
              <a:rPr dirty="0" smtClean="0"/>
              <a:t>Network</a:t>
            </a:r>
            <a:endParaRPr lang="en-US" dirty="0" smtClean="0"/>
          </a:p>
          <a:p>
            <a:r>
              <a:rPr lang="en-US" altLang="zh-CN" sz="3200" dirty="0"/>
              <a:t>(color:</a:t>
            </a:r>
            <a:r>
              <a:rPr lang="zh-CN" altLang="en-US" sz="3200" dirty="0"/>
              <a:t> </a:t>
            </a:r>
            <a:r>
              <a:rPr lang="en-US" altLang="zh-CN" sz="3200" dirty="0" smtClean="0"/>
              <a:t>community)</a:t>
            </a:r>
            <a:endParaRPr lang="en-US" sz="3200" dirty="0"/>
          </a:p>
          <a:p>
            <a:endParaRPr dirty="0"/>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vline.png"/>
          <p:cNvPicPr>
            <a:picLocks noChangeAspect="1"/>
          </p:cNvPicPr>
          <p:nvPr/>
        </p:nvPicPr>
        <p:blipFill>
          <a:blip r:embed="rId3">
            <a:extLst/>
          </a:blip>
          <a:stretch>
            <a:fillRect/>
          </a:stretch>
        </p:blipFill>
        <p:spPr>
          <a:xfrm>
            <a:off x="275541" y="0"/>
            <a:ext cx="12453718" cy="9753600"/>
          </a:xfrm>
          <a:prstGeom prst="rect">
            <a:avLst/>
          </a:prstGeom>
          <a:ln w="12700">
            <a:miter lim="400000"/>
          </a:ln>
        </p:spPr>
      </p:pic>
      <p:sp>
        <p:nvSpPr>
          <p:cNvPr id="521" name="Shape 5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52</a:t>
            </a:fld>
            <a:endParaRPr/>
          </a:p>
        </p:txBody>
      </p:sp>
      <p:sp>
        <p:nvSpPr>
          <p:cNvPr id="522" name="Shape 522"/>
          <p:cNvSpPr/>
          <p:nvPr/>
        </p:nvSpPr>
        <p:spPr>
          <a:xfrm>
            <a:off x="8436570" y="7268633"/>
            <a:ext cx="4377730" cy="2159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dirty="0"/>
              <a:t>Computer Science </a:t>
            </a:r>
            <a:r>
              <a:rPr dirty="0" smtClean="0"/>
              <a:t>Authors</a:t>
            </a:r>
            <a:r>
              <a:rPr lang="zh-CN" altLang="en-US" dirty="0" smtClean="0"/>
              <a:t> </a:t>
            </a:r>
            <a:endParaRPr lang="en-US" altLang="zh-CN" dirty="0" smtClean="0"/>
          </a:p>
          <a:p>
            <a:r>
              <a:rPr lang="en-US" altLang="zh-CN" sz="3500" dirty="0" smtClean="0"/>
              <a:t>(color</a:t>
            </a:r>
            <a:r>
              <a:rPr lang="en-US" altLang="zh-CN" sz="3500" dirty="0"/>
              <a:t>:</a:t>
            </a:r>
            <a:r>
              <a:rPr lang="zh-CN" altLang="en-US" sz="3500" dirty="0"/>
              <a:t> </a:t>
            </a:r>
            <a:r>
              <a:rPr lang="en-US" altLang="zh-CN" sz="3500" dirty="0" smtClean="0"/>
              <a:t>community)</a:t>
            </a:r>
            <a:endParaRPr lang="en-US" sz="3500" dirty="0"/>
          </a:p>
          <a:p>
            <a:endParaRPr dirty="0"/>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50202"/>
                </a:solidFill>
              </a:rPr>
              <a:t>Summary</a:t>
            </a:r>
            <a:endParaRPr lang="en-US" dirty="0">
              <a:solidFill>
                <a:srgbClr val="D50202"/>
              </a:solidFill>
            </a:endParaRPr>
          </a:p>
        </p:txBody>
      </p:sp>
      <p:sp>
        <p:nvSpPr>
          <p:cNvPr id="3" name="Text Placeholder 2"/>
          <p:cNvSpPr>
            <a:spLocks noGrp="1"/>
          </p:cNvSpPr>
          <p:nvPr>
            <p:ph type="body" idx="1"/>
          </p:nvPr>
        </p:nvSpPr>
        <p:spPr>
          <a:xfrm>
            <a:off x="952500" y="2180174"/>
            <a:ext cx="11099800" cy="2622721"/>
          </a:xfrm>
        </p:spPr>
        <p:txBody>
          <a:bodyPr>
            <a:normAutofit/>
          </a:bodyPr>
          <a:lstStyle/>
          <a:p>
            <a:pPr>
              <a:spcBef>
                <a:spcPts val="600"/>
              </a:spcBef>
            </a:pPr>
            <a:r>
              <a:rPr lang="en-US" sz="3200" dirty="0" err="1" smtClean="0">
                <a:solidFill>
                  <a:srgbClr val="D50202"/>
                </a:solidFill>
                <a:latin typeface="Hannotate TC Bold"/>
                <a:cs typeface="Hannotate TC Bold"/>
              </a:rPr>
              <a:t>LargeVis</a:t>
            </a:r>
            <a:r>
              <a:rPr lang="en-US" altLang="zh-CN" sz="3200" dirty="0" smtClean="0">
                <a:latin typeface="Hannotate TC Bold"/>
                <a:cs typeface="Hannotate TC Bold"/>
              </a:rPr>
              <a:t>:</a:t>
            </a:r>
            <a:r>
              <a:rPr lang="zh-CN" altLang="en-US" sz="3200" dirty="0" smtClean="0">
                <a:latin typeface="Hannotate TC Bold"/>
                <a:cs typeface="Hannotate TC Bold"/>
              </a:rPr>
              <a:t> </a:t>
            </a:r>
            <a:r>
              <a:rPr lang="en-US" altLang="zh-CN" sz="3200" dirty="0" smtClean="0">
                <a:latin typeface="Hannotate TC Bold"/>
                <a:cs typeface="Hannotate TC Bold"/>
              </a:rPr>
              <a:t>a</a:t>
            </a:r>
            <a:r>
              <a:rPr lang="zh-CN" altLang="en-US" sz="3200" dirty="0" smtClean="0">
                <a:latin typeface="Hannotate TC Bold"/>
                <a:cs typeface="Hannotate TC Bold"/>
              </a:rPr>
              <a:t> </a:t>
            </a:r>
            <a:r>
              <a:rPr lang="en-US" altLang="zh-CN" sz="3200" dirty="0" smtClean="0">
                <a:latin typeface="Hannotate TC Bold"/>
                <a:cs typeface="Hannotate TC Bold"/>
              </a:rPr>
              <a:t>new</a:t>
            </a:r>
            <a:r>
              <a:rPr lang="zh-CN" altLang="en-US" sz="3200" dirty="0" smtClean="0">
                <a:latin typeface="Hannotate TC Bold"/>
                <a:cs typeface="Hannotate TC Bold"/>
              </a:rPr>
              <a:t> </a:t>
            </a:r>
            <a:r>
              <a:rPr lang="en-US" altLang="zh-CN" sz="3200" dirty="0" smtClean="0">
                <a:latin typeface="Hannotate TC Bold"/>
                <a:cs typeface="Hannotate TC Bold"/>
              </a:rPr>
              <a:t>technique</a:t>
            </a:r>
            <a:r>
              <a:rPr lang="zh-CN" altLang="en-US" sz="3200" dirty="0" smtClean="0">
                <a:latin typeface="Hannotate TC Bold"/>
                <a:cs typeface="Hannotate TC Bold"/>
              </a:rPr>
              <a:t> </a:t>
            </a:r>
            <a:r>
              <a:rPr lang="en-US" altLang="zh-CN" sz="3200" dirty="0" smtClean="0">
                <a:latin typeface="Hannotate TC Bold"/>
                <a:cs typeface="Hannotate TC Bold"/>
              </a:rPr>
              <a:t>for</a:t>
            </a:r>
            <a:r>
              <a:rPr lang="zh-CN" altLang="en-US" sz="3200" dirty="0" smtClean="0">
                <a:latin typeface="Hannotate TC Bold"/>
                <a:cs typeface="Hannotate TC Bold"/>
              </a:rPr>
              <a:t> </a:t>
            </a:r>
            <a:r>
              <a:rPr lang="en-US" altLang="zh-CN" sz="3200" dirty="0" smtClean="0">
                <a:latin typeface="Hannotate TC Bold"/>
                <a:cs typeface="Hannotate TC Bold"/>
              </a:rPr>
              <a:t>visualizing</a:t>
            </a:r>
            <a:r>
              <a:rPr lang="zh-CN" altLang="en-US" sz="3200" dirty="0" smtClean="0">
                <a:latin typeface="Hannotate TC Bold"/>
                <a:cs typeface="Hannotate TC Bold"/>
              </a:rPr>
              <a:t> </a:t>
            </a:r>
            <a:r>
              <a:rPr lang="en-US" altLang="zh-CN" sz="3200" dirty="0" smtClean="0">
                <a:latin typeface="Hannotate TC Bold"/>
                <a:cs typeface="Hannotate TC Bold"/>
              </a:rPr>
              <a:t>networks</a:t>
            </a:r>
            <a:r>
              <a:rPr lang="zh-CN" altLang="en-US" sz="3200" dirty="0" smtClean="0">
                <a:latin typeface="Hannotate TC Bold"/>
                <a:cs typeface="Hannotate TC Bold"/>
              </a:rPr>
              <a:t> </a:t>
            </a:r>
            <a:r>
              <a:rPr lang="en-US" altLang="zh-CN" sz="3200" dirty="0" smtClean="0">
                <a:latin typeface="Hannotate TC Bold"/>
                <a:cs typeface="Hannotate TC Bold"/>
              </a:rPr>
              <a:t>and</a:t>
            </a:r>
            <a:r>
              <a:rPr lang="zh-CN" altLang="en-US" sz="3200" dirty="0" smtClean="0">
                <a:latin typeface="Hannotate TC Bold"/>
                <a:cs typeface="Hannotate TC Bold"/>
              </a:rPr>
              <a:t> </a:t>
            </a:r>
            <a:r>
              <a:rPr lang="en-US" altLang="zh-CN" sz="3200" dirty="0" smtClean="0">
                <a:latin typeface="Hannotate TC Bold"/>
                <a:cs typeface="Hannotate TC Bold"/>
              </a:rPr>
              <a:t>high-dimensional</a:t>
            </a:r>
            <a:r>
              <a:rPr lang="zh-CN" altLang="en-US" sz="3200" dirty="0" smtClean="0">
                <a:latin typeface="Hannotate TC Bold"/>
                <a:cs typeface="Hannotate TC Bold"/>
              </a:rPr>
              <a:t> </a:t>
            </a:r>
            <a:r>
              <a:rPr lang="en-US" altLang="zh-CN" sz="3200" dirty="0" smtClean="0">
                <a:latin typeface="Hannotate TC Bold"/>
                <a:cs typeface="Hannotate TC Bold"/>
              </a:rPr>
              <a:t>data</a:t>
            </a:r>
          </a:p>
          <a:p>
            <a:pPr>
              <a:spcBef>
                <a:spcPts val="600"/>
              </a:spcBef>
            </a:pPr>
            <a:r>
              <a:rPr lang="en-US" altLang="zh-CN" sz="3200" dirty="0" smtClean="0">
                <a:latin typeface="Hannotate TC Bold"/>
                <a:cs typeface="Hannotate TC Bold"/>
              </a:rPr>
              <a:t>A</a:t>
            </a:r>
            <a:r>
              <a:rPr lang="zh-CN" altLang="en-US" sz="3200" dirty="0" smtClean="0">
                <a:latin typeface="Hannotate TC Bold"/>
                <a:cs typeface="Hannotate TC Bold"/>
              </a:rPr>
              <a:t> </a:t>
            </a:r>
            <a:r>
              <a:rPr lang="en-US" altLang="zh-CN" sz="3200" dirty="0" smtClean="0">
                <a:latin typeface="Hannotate TC Bold"/>
                <a:cs typeface="Hannotate TC Bold"/>
              </a:rPr>
              <a:t>better</a:t>
            </a:r>
            <a:r>
              <a:rPr lang="zh-CN" altLang="en-US" sz="3200" dirty="0" smtClean="0">
                <a:latin typeface="Hannotate TC Bold"/>
                <a:cs typeface="Hannotate TC Bold"/>
              </a:rPr>
              <a:t> </a:t>
            </a:r>
            <a:r>
              <a:rPr lang="en-US" altLang="zh-CN" sz="3200" dirty="0" smtClean="0">
                <a:latin typeface="Hannotate TC Bold"/>
                <a:cs typeface="Hannotate TC Bold"/>
              </a:rPr>
              <a:t>tool</a:t>
            </a:r>
            <a:r>
              <a:rPr lang="zh-CN" altLang="en-US" sz="3200" dirty="0" smtClean="0">
                <a:latin typeface="Hannotate TC Bold"/>
                <a:cs typeface="Hannotate TC Bold"/>
              </a:rPr>
              <a:t> </a:t>
            </a:r>
            <a:r>
              <a:rPr lang="en-US" altLang="zh-CN" sz="3200" dirty="0" smtClean="0">
                <a:latin typeface="Hannotate TC Bold"/>
                <a:cs typeface="Hannotate TC Bold"/>
              </a:rPr>
              <a:t>than</a:t>
            </a:r>
            <a:r>
              <a:rPr lang="zh-CN" altLang="en-US" sz="3200" dirty="0" smtClean="0">
                <a:latin typeface="Hannotate TC Bold"/>
                <a:cs typeface="Hannotate TC Bold"/>
              </a:rPr>
              <a:t> </a:t>
            </a:r>
            <a:r>
              <a:rPr lang="en-US" altLang="zh-CN" sz="3200" dirty="0" smtClean="0">
                <a:latin typeface="Hannotate TC Bold"/>
                <a:cs typeface="Hannotate TC Bold"/>
              </a:rPr>
              <a:t>t-SNE.</a:t>
            </a:r>
          </a:p>
          <a:p>
            <a:pPr lvl="1">
              <a:spcBef>
                <a:spcPts val="600"/>
              </a:spcBef>
            </a:pPr>
            <a:r>
              <a:rPr lang="en-US" altLang="zh-CN" sz="3200" dirty="0" smtClean="0">
                <a:latin typeface="Hannotate TC Bold"/>
                <a:cs typeface="Hannotate TC Bold"/>
              </a:rPr>
              <a:t>&gt;</a:t>
            </a:r>
            <a:r>
              <a:rPr lang="zh-CN" altLang="zh-CN" sz="3200" dirty="0" smtClean="0">
                <a:latin typeface="Hannotate TC Bold"/>
                <a:cs typeface="Hannotate TC Bold"/>
              </a:rPr>
              <a:t>7</a:t>
            </a:r>
            <a:r>
              <a:rPr lang="zh-CN" altLang="en-US" sz="3200" dirty="0" smtClean="0">
                <a:latin typeface="Hannotate TC Bold"/>
                <a:cs typeface="Hannotate TC Bold"/>
              </a:rPr>
              <a:t> </a:t>
            </a:r>
            <a:r>
              <a:rPr lang="en-US" altLang="zh-CN" sz="3200" dirty="0" smtClean="0">
                <a:latin typeface="Hannotate TC Bold"/>
                <a:cs typeface="Hannotate TC Bold"/>
              </a:rPr>
              <a:t>times</a:t>
            </a:r>
            <a:r>
              <a:rPr lang="zh-CN" altLang="en-US" sz="3200" dirty="0" smtClean="0">
                <a:latin typeface="Hannotate TC Bold"/>
                <a:cs typeface="Hannotate TC Bold"/>
              </a:rPr>
              <a:t> </a:t>
            </a:r>
            <a:r>
              <a:rPr lang="en-US" altLang="zh-CN" sz="3200" dirty="0" smtClean="0">
                <a:latin typeface="Hannotate TC Bold"/>
                <a:cs typeface="Hannotate TC Bold"/>
              </a:rPr>
              <a:t>faster</a:t>
            </a:r>
            <a:r>
              <a:rPr lang="zh-CN" altLang="en-US" sz="3200" dirty="0" smtClean="0">
                <a:latin typeface="Hannotate TC Bold"/>
                <a:cs typeface="Hannotate TC Bold"/>
              </a:rPr>
              <a:t> </a:t>
            </a:r>
            <a:r>
              <a:rPr lang="en-US" altLang="zh-CN" sz="3200" dirty="0" smtClean="0">
                <a:latin typeface="Hannotate TC Bold"/>
                <a:cs typeface="Hannotate TC Bold"/>
              </a:rPr>
              <a:t>than</a:t>
            </a:r>
            <a:r>
              <a:rPr lang="zh-CN" altLang="en-US" sz="3200" dirty="0" smtClean="0">
                <a:latin typeface="Hannotate TC Bold"/>
                <a:cs typeface="Hannotate TC Bold"/>
              </a:rPr>
              <a:t> </a:t>
            </a:r>
            <a:r>
              <a:rPr lang="en-US" altLang="zh-CN" sz="3200" dirty="0" smtClean="0">
                <a:latin typeface="Hannotate TC Bold"/>
                <a:cs typeface="Hannotate TC Bold"/>
              </a:rPr>
              <a:t>t-SNE</a:t>
            </a:r>
            <a:r>
              <a:rPr lang="zh-CN" altLang="en-US" sz="3200" dirty="0" smtClean="0">
                <a:latin typeface="Hannotate TC Bold"/>
                <a:cs typeface="Hannotate TC Bold"/>
              </a:rPr>
              <a:t> </a:t>
            </a:r>
            <a:r>
              <a:rPr lang="en-US" altLang="zh-CN" sz="3200" dirty="0" smtClean="0">
                <a:latin typeface="Hannotate TC Bold"/>
                <a:cs typeface="Hannotate TC Bold"/>
              </a:rPr>
              <a:t>on</a:t>
            </a:r>
            <a:r>
              <a:rPr lang="zh-CN" altLang="en-US" sz="3200" dirty="0" smtClean="0">
                <a:latin typeface="Hannotate TC Bold"/>
                <a:cs typeface="Hannotate TC Bold"/>
              </a:rPr>
              <a:t> </a:t>
            </a:r>
            <a:r>
              <a:rPr lang="en-US" altLang="zh-CN" sz="3200" dirty="0" smtClean="0">
                <a:latin typeface="Hannotate TC Bold"/>
                <a:cs typeface="Hannotate TC Bold"/>
              </a:rPr>
              <a:t>three</a:t>
            </a:r>
            <a:r>
              <a:rPr lang="zh-CN" altLang="en-US" sz="3200" dirty="0" smtClean="0">
                <a:latin typeface="Hannotate TC Bold"/>
                <a:cs typeface="Hannotate TC Bold"/>
              </a:rPr>
              <a:t> </a:t>
            </a:r>
            <a:r>
              <a:rPr lang="en-US" altLang="zh-CN" sz="3200" dirty="0" smtClean="0">
                <a:latin typeface="Hannotate TC Bold"/>
                <a:cs typeface="Hannotate TC Bold"/>
              </a:rPr>
              <a:t>million</a:t>
            </a:r>
            <a:r>
              <a:rPr lang="zh-CN" altLang="en-US" sz="3200" dirty="0" smtClean="0">
                <a:latin typeface="Hannotate TC Bold"/>
                <a:cs typeface="Hannotate TC Bold"/>
              </a:rPr>
              <a:t> </a:t>
            </a:r>
            <a:r>
              <a:rPr lang="en-US" altLang="zh-CN" sz="3200" dirty="0" smtClean="0">
                <a:latin typeface="Hannotate TC Bold"/>
                <a:cs typeface="Hannotate TC Bold"/>
              </a:rPr>
              <a:t>data</a:t>
            </a:r>
            <a:r>
              <a:rPr lang="zh-CN" altLang="en-US" sz="3200" dirty="0" smtClean="0">
                <a:latin typeface="Hannotate TC Bold"/>
                <a:cs typeface="Hannotate TC Bold"/>
              </a:rPr>
              <a:t> </a:t>
            </a:r>
            <a:r>
              <a:rPr lang="en-US" altLang="zh-CN" sz="3200" dirty="0" smtClean="0">
                <a:latin typeface="Hannotate TC Bold"/>
                <a:cs typeface="Hannotate TC Bold"/>
              </a:rPr>
              <a:t>points</a:t>
            </a:r>
          </a:p>
          <a:p>
            <a:pPr>
              <a:spcBef>
                <a:spcPts val="600"/>
              </a:spcBef>
            </a:pPr>
            <a:endParaRPr lang="en-US" altLang="zh-CN" sz="3200" dirty="0" smtClean="0">
              <a:latin typeface="Hannotate TC Bold"/>
              <a:cs typeface="Hannotate TC Bold"/>
            </a:endParaRPr>
          </a:p>
        </p:txBody>
      </p:sp>
      <p:sp>
        <p:nvSpPr>
          <p:cNvPr id="4" name="Slide Number Placeholder 3"/>
          <p:cNvSpPr>
            <a:spLocks noGrp="1"/>
          </p:cNvSpPr>
          <p:nvPr>
            <p:ph type="sldNum" sz="quarter" idx="2"/>
          </p:nvPr>
        </p:nvSpPr>
        <p:spPr/>
        <p:txBody>
          <a:bodyPr/>
          <a:lstStyle/>
          <a:p>
            <a:fld id="{86CB4B4D-7CA3-9044-876B-883B54F8677D}" type="slidenum">
              <a:rPr lang="en-US" smtClean="0"/>
              <a:t>53</a:t>
            </a:fld>
            <a:endParaRPr lang="en-US"/>
          </a:p>
        </p:txBody>
      </p:sp>
    </p:spTree>
    <p:extLst>
      <p:ext uri="{BB962C8B-B14F-4D97-AF65-F5344CB8AC3E}">
        <p14:creationId xmlns:p14="http://schemas.microsoft.com/office/powerpoint/2010/main" val="1775240305"/>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lang="en-US" dirty="0" smtClean="0">
                <a:solidFill>
                  <a:srgbClr val="D50202"/>
                </a:solidFill>
              </a:rPr>
              <a:t>Impact</a:t>
            </a:r>
            <a:endParaRPr dirty="0">
              <a:solidFill>
                <a:srgbClr val="D50202"/>
              </a:solidFill>
            </a:endParaRPr>
          </a:p>
        </p:txBody>
      </p:sp>
      <p:sp>
        <p:nvSpPr>
          <p:cNvPr id="529" name="Shape 5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54</a:t>
            </a:fld>
            <a:endParaRPr/>
          </a:p>
        </p:txBody>
      </p:sp>
      <p:sp>
        <p:nvSpPr>
          <p:cNvPr id="530" name="Shape 530"/>
          <p:cNvSpPr/>
          <p:nvPr/>
        </p:nvSpPr>
        <p:spPr>
          <a:xfrm>
            <a:off x="6025451" y="2834675"/>
            <a:ext cx="5826994" cy="533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defTabSz="457200">
              <a:defRPr sz="2800">
                <a:latin typeface="Calibri"/>
                <a:ea typeface="Calibri"/>
                <a:cs typeface="Calibri"/>
                <a:sym typeface="Calibri"/>
              </a:defRPr>
            </a:pPr>
            <a:r>
              <a:rPr u="sng" dirty="0">
                <a:hlinkClick r:id="rId3"/>
              </a:rPr>
              <a:t>https://github.com/tangjianpku/LINE</a:t>
            </a:r>
            <a:r>
              <a:rPr dirty="0"/>
              <a:t> </a:t>
            </a:r>
          </a:p>
        </p:txBody>
      </p:sp>
      <p:sp>
        <p:nvSpPr>
          <p:cNvPr id="531" name="Shape 531"/>
          <p:cNvSpPr/>
          <p:nvPr/>
        </p:nvSpPr>
        <p:spPr>
          <a:xfrm>
            <a:off x="6025451" y="3955371"/>
            <a:ext cx="5707141"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2800">
                <a:latin typeface="Calibri"/>
                <a:ea typeface="Calibri"/>
                <a:cs typeface="Calibri"/>
                <a:sym typeface="Calibri"/>
              </a:defRPr>
            </a:pPr>
            <a:r>
              <a:rPr u="sng" dirty="0" smtClean="0">
                <a:hlinkClick r:id="rId4"/>
              </a:rPr>
              <a:t>https</a:t>
            </a:r>
            <a:r>
              <a:rPr u="sng" dirty="0">
                <a:hlinkClick r:id="rId4"/>
              </a:rPr>
              <a:t>://github.com/lferry007/LargeVis</a:t>
            </a:r>
          </a:p>
        </p:txBody>
      </p:sp>
      <p:sp>
        <p:nvSpPr>
          <p:cNvPr id="532" name="Shape 532"/>
          <p:cNvSpPr/>
          <p:nvPr/>
        </p:nvSpPr>
        <p:spPr>
          <a:xfrm>
            <a:off x="1748417" y="2826512"/>
            <a:ext cx="942822" cy="96436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rPr sz="2800" dirty="0"/>
              <a:t>LINE</a:t>
            </a:r>
            <a:r>
              <a:rPr sz="2800" dirty="0" smtClean="0"/>
              <a:t>:</a:t>
            </a:r>
            <a:endParaRPr lang="en-US" sz="2800" dirty="0" smtClean="0"/>
          </a:p>
          <a:p>
            <a:r>
              <a:rPr lang="en-US" altLang="zh-CN" sz="2800" dirty="0" smtClean="0"/>
              <a:t>(C++)</a:t>
            </a:r>
            <a:endParaRPr sz="2800" dirty="0"/>
          </a:p>
        </p:txBody>
      </p:sp>
      <p:sp>
        <p:nvSpPr>
          <p:cNvPr id="533" name="Shape 533"/>
          <p:cNvSpPr/>
          <p:nvPr/>
        </p:nvSpPr>
        <p:spPr>
          <a:xfrm>
            <a:off x="1748417" y="3987577"/>
            <a:ext cx="2321660" cy="96436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rPr sz="2800" dirty="0" smtClean="0"/>
              <a:t>LargeVis</a:t>
            </a:r>
            <a:r>
              <a:rPr lang="zh-CN" altLang="en-US" sz="2800" dirty="0" smtClean="0"/>
              <a:t> </a:t>
            </a:r>
            <a:r>
              <a:rPr sz="2800" dirty="0" smtClean="0"/>
              <a:t>:</a:t>
            </a:r>
            <a:endParaRPr lang="en-US" sz="2800" dirty="0" smtClean="0"/>
          </a:p>
          <a:p>
            <a:r>
              <a:rPr lang="en-US" altLang="zh-CN" sz="2800" dirty="0" smtClean="0"/>
              <a:t>(C++&amp;Python)</a:t>
            </a:r>
            <a:endParaRPr sz="2800" dirty="0"/>
          </a:p>
        </p:txBody>
      </p:sp>
      <p:sp>
        <p:nvSpPr>
          <p:cNvPr id="534" name="Shape 534"/>
          <p:cNvSpPr/>
          <p:nvPr/>
        </p:nvSpPr>
        <p:spPr>
          <a:xfrm>
            <a:off x="6025450" y="6206382"/>
            <a:ext cx="5707141"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2800">
                <a:latin typeface="Calibri"/>
                <a:ea typeface="Calibri"/>
                <a:cs typeface="Calibri"/>
                <a:sym typeface="Calibri"/>
              </a:defRPr>
            </a:pPr>
            <a:r>
              <a:rPr u="sng" dirty="0" smtClean="0">
                <a:hlinkClick r:id="rId5"/>
              </a:rPr>
              <a:t>https</a:t>
            </a:r>
            <a:r>
              <a:rPr u="sng" dirty="0">
                <a:hlinkClick r:id="rId5"/>
              </a:rPr>
              <a:t>://github.com/elbamos/largeVis</a:t>
            </a:r>
          </a:p>
        </p:txBody>
      </p:sp>
      <p:sp>
        <p:nvSpPr>
          <p:cNvPr id="2" name="TextBox 1"/>
          <p:cNvSpPr txBox="1"/>
          <p:nvPr/>
        </p:nvSpPr>
        <p:spPr>
          <a:xfrm>
            <a:off x="6025451" y="3306924"/>
            <a:ext cx="493775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(271</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stars,</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released</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since</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2015.3)</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endParaRPr kumimoji="0" lang="en-US" sz="2400" b="0" i="0" u="none" strike="noStrike" cap="none" spc="0" normalizeH="0" baseline="0" dirty="0">
              <a:ln>
                <a:noFill/>
              </a:ln>
              <a:solidFill>
                <a:srgbClr val="000000"/>
              </a:solidFill>
              <a:effectLst/>
              <a:uFillTx/>
              <a:latin typeface="Hannotate TC Bold"/>
              <a:ea typeface="+mn-ea"/>
              <a:cs typeface="Hannotate TC Bold"/>
              <a:sym typeface="Helvetica Light"/>
            </a:endParaRPr>
          </a:p>
        </p:txBody>
      </p:sp>
      <p:sp>
        <p:nvSpPr>
          <p:cNvPr id="10" name="TextBox 9"/>
          <p:cNvSpPr txBox="1"/>
          <p:nvPr/>
        </p:nvSpPr>
        <p:spPr>
          <a:xfrm>
            <a:off x="6025451" y="4366137"/>
            <a:ext cx="493775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(289</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stars,</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released</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since</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2016.7)</a:t>
            </a:r>
            <a:r>
              <a:rPr kumimoji="0" lang="zh-CN" alt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endParaRPr kumimoji="0" lang="en-US" sz="2400" b="0" i="0" u="none" strike="noStrike" cap="none" spc="0" normalizeH="0" baseline="0" dirty="0">
              <a:ln>
                <a:noFill/>
              </a:ln>
              <a:solidFill>
                <a:srgbClr val="000000"/>
              </a:solidFill>
              <a:effectLst/>
              <a:uFillTx/>
              <a:latin typeface="Hannotate TC Bold"/>
              <a:ea typeface="+mn-ea"/>
              <a:cs typeface="Hannotate TC Bold"/>
              <a:sym typeface="Helvetica Light"/>
            </a:endParaRPr>
          </a:p>
        </p:txBody>
      </p:sp>
      <p:sp>
        <p:nvSpPr>
          <p:cNvPr id="3" name="TextBox 2"/>
          <p:cNvSpPr txBox="1"/>
          <p:nvPr/>
        </p:nvSpPr>
        <p:spPr>
          <a:xfrm>
            <a:off x="1748417" y="6909747"/>
            <a:ext cx="294501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zh-CN" sz="2800" dirty="0" err="1" smtClean="0">
                <a:solidFill>
                  <a:srgbClr val="D50202"/>
                </a:solidFill>
                <a:latin typeface="Hannotate TC Bold"/>
                <a:cs typeface="Hannotate TC Bold"/>
              </a:rPr>
              <a:t>LargeVis</a:t>
            </a:r>
            <a:r>
              <a:rPr lang="zh-CN" altLang="en-US" sz="2800" dirty="0" smtClean="0">
                <a:solidFill>
                  <a:srgbClr val="D50202"/>
                </a:solidFill>
                <a:latin typeface="Hannotate TC Bold"/>
                <a:cs typeface="Hannotate TC Bold"/>
              </a:rPr>
              <a:t> </a:t>
            </a:r>
            <a:r>
              <a:rPr lang="en-US" altLang="zh-CN" sz="2800" dirty="0" smtClean="0">
                <a:solidFill>
                  <a:srgbClr val="D50202"/>
                </a:solidFill>
                <a:latin typeface="Hannotate TC Bold"/>
                <a:cs typeface="Hannotate TC Bold"/>
              </a:rPr>
              <a:t>Tutorial:</a:t>
            </a:r>
            <a:endParaRPr kumimoji="0" lang="en-US" sz="2800" b="0" i="0" u="none" strike="noStrike" cap="none" spc="0" normalizeH="0" baseline="0" dirty="0">
              <a:ln>
                <a:noFill/>
              </a:ln>
              <a:solidFill>
                <a:srgbClr val="D50202"/>
              </a:solidFill>
              <a:effectLst/>
              <a:uFillTx/>
              <a:latin typeface="Hannotate TC Bold"/>
              <a:cs typeface="Hannotate TC Bold"/>
              <a:sym typeface="Helvetica Light"/>
            </a:endParaRPr>
          </a:p>
        </p:txBody>
      </p:sp>
      <p:sp>
        <p:nvSpPr>
          <p:cNvPr id="4" name="Rectangle 3"/>
          <p:cNvSpPr/>
          <p:nvPr/>
        </p:nvSpPr>
        <p:spPr>
          <a:xfrm>
            <a:off x="6025451" y="6914876"/>
            <a:ext cx="9252666" cy="523220"/>
          </a:xfrm>
          <a:prstGeom prst="rect">
            <a:avLst/>
          </a:prstGeom>
        </p:spPr>
        <p:txBody>
          <a:bodyPr wrap="square">
            <a:spAutoFit/>
          </a:bodyPr>
          <a:lstStyle/>
          <a:p>
            <a:pPr algn="l"/>
            <a:r>
              <a:rPr lang="en-US" sz="2800" dirty="0">
                <a:latin typeface="Calibri"/>
                <a:cs typeface="Calibri"/>
                <a:hlinkClick r:id="rId6"/>
              </a:rPr>
              <a:t>https://jlorince.github.io/viz-tutorial</a:t>
            </a:r>
            <a:r>
              <a:rPr lang="en-US" sz="2800" dirty="0" smtClean="0">
                <a:latin typeface="Calibri"/>
                <a:cs typeface="Calibri"/>
                <a:hlinkClick r:id="rId6"/>
              </a:rPr>
              <a:t>/</a:t>
            </a:r>
            <a:endParaRPr lang="en-US" sz="2800" dirty="0" smtClean="0">
              <a:latin typeface="Calibri"/>
              <a:cs typeface="Calibri"/>
            </a:endParaRPr>
          </a:p>
        </p:txBody>
      </p:sp>
      <p:sp>
        <p:nvSpPr>
          <p:cNvPr id="5" name="Rectangle 4"/>
          <p:cNvSpPr/>
          <p:nvPr/>
        </p:nvSpPr>
        <p:spPr>
          <a:xfrm>
            <a:off x="1748417" y="7557575"/>
            <a:ext cx="4215257" cy="523220"/>
          </a:xfrm>
          <a:prstGeom prst="rect">
            <a:avLst/>
          </a:prstGeom>
        </p:spPr>
        <p:txBody>
          <a:bodyPr wrap="square">
            <a:spAutoFit/>
          </a:bodyPr>
          <a:lstStyle/>
          <a:p>
            <a:pPr algn="l"/>
            <a:r>
              <a:rPr lang="en-US" sz="2800" dirty="0">
                <a:solidFill>
                  <a:srgbClr val="D50202"/>
                </a:solidFill>
                <a:latin typeface="Hannotate TC Bold"/>
                <a:cs typeface="Hannotate TC Bold"/>
              </a:rPr>
              <a:t>Interactive </a:t>
            </a:r>
            <a:r>
              <a:rPr lang="en-US" sz="2800" dirty="0" smtClean="0">
                <a:solidFill>
                  <a:srgbClr val="D50202"/>
                </a:solidFill>
                <a:latin typeface="Hannotate TC Bold"/>
                <a:cs typeface="Hannotate TC Bold"/>
              </a:rPr>
              <a:t>Visualization</a:t>
            </a:r>
            <a:r>
              <a:rPr lang="en-US" altLang="zh-CN" sz="2800" dirty="0" smtClean="0">
                <a:solidFill>
                  <a:srgbClr val="D50202"/>
                </a:solidFill>
                <a:latin typeface="Hannotate TC Bold"/>
                <a:cs typeface="Hannotate TC Bold"/>
              </a:rPr>
              <a:t>:</a:t>
            </a:r>
            <a:endParaRPr lang="en-US" sz="2800" dirty="0">
              <a:solidFill>
                <a:srgbClr val="D50202"/>
              </a:solidFill>
              <a:latin typeface="Hannotate TC Bold"/>
              <a:cs typeface="Hannotate TC Bold"/>
            </a:endParaRPr>
          </a:p>
        </p:txBody>
      </p:sp>
      <p:sp>
        <p:nvSpPr>
          <p:cNvPr id="6" name="Rectangle 5"/>
          <p:cNvSpPr/>
          <p:nvPr/>
        </p:nvSpPr>
        <p:spPr>
          <a:xfrm>
            <a:off x="6025451" y="7557575"/>
            <a:ext cx="6502400" cy="523220"/>
          </a:xfrm>
          <a:prstGeom prst="rect">
            <a:avLst/>
          </a:prstGeom>
        </p:spPr>
        <p:txBody>
          <a:bodyPr>
            <a:spAutoFit/>
          </a:bodyPr>
          <a:lstStyle/>
          <a:p>
            <a:pPr algn="l"/>
            <a:r>
              <a:rPr lang="en-US" sz="2800" dirty="0">
                <a:latin typeface="Calibri"/>
                <a:cs typeface="Calibri"/>
                <a:hlinkClick r:id="rId7"/>
              </a:rPr>
              <a:t>https://github.com/NLeSC/</a:t>
            </a:r>
            <a:r>
              <a:rPr lang="en-US" sz="2800" dirty="0" smtClean="0">
                <a:latin typeface="Calibri"/>
                <a:cs typeface="Calibri"/>
                <a:hlinkClick r:id="rId7"/>
              </a:rPr>
              <a:t>DiVE</a:t>
            </a:r>
            <a:endParaRPr lang="en-US" sz="2800" dirty="0" smtClean="0">
              <a:latin typeface="Calibri"/>
              <a:cs typeface="Calibri"/>
            </a:endParaRPr>
          </a:p>
        </p:txBody>
      </p:sp>
      <p:sp>
        <p:nvSpPr>
          <p:cNvPr id="16" name="TextBox 15"/>
          <p:cNvSpPr txBox="1"/>
          <p:nvPr/>
        </p:nvSpPr>
        <p:spPr>
          <a:xfrm>
            <a:off x="1748417" y="6206382"/>
            <a:ext cx="31238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2800" dirty="0" smtClean="0">
                <a:solidFill>
                  <a:srgbClr val="D50202"/>
                </a:solidFill>
                <a:latin typeface="Hannotate TC Bold"/>
                <a:cs typeface="Hannotate TC Bold"/>
              </a:rPr>
              <a:t>R</a:t>
            </a:r>
            <a:r>
              <a:rPr lang="zh-CN" altLang="en-US" sz="2800" dirty="0" smtClean="0">
                <a:solidFill>
                  <a:srgbClr val="D50202"/>
                </a:solidFill>
                <a:latin typeface="Hannotate TC Bold"/>
                <a:cs typeface="Hannotate TC Bold"/>
              </a:rPr>
              <a:t> </a:t>
            </a:r>
            <a:r>
              <a:rPr lang="en-US" altLang="zh-CN" sz="2800" dirty="0" smtClean="0">
                <a:solidFill>
                  <a:srgbClr val="D50202"/>
                </a:solidFill>
                <a:latin typeface="Hannotate TC Bold"/>
                <a:cs typeface="Hannotate TC Bold"/>
              </a:rPr>
              <a:t>version</a:t>
            </a:r>
            <a:r>
              <a:rPr lang="zh-CN" altLang="en-US" sz="2800" dirty="0" smtClean="0">
                <a:solidFill>
                  <a:srgbClr val="D50202"/>
                </a:solidFill>
                <a:latin typeface="Hannotate TC Bold"/>
                <a:cs typeface="Hannotate TC Bold"/>
              </a:rPr>
              <a:t> </a:t>
            </a:r>
            <a:r>
              <a:rPr lang="en-US" altLang="zh-CN" sz="2800" dirty="0" smtClean="0">
                <a:solidFill>
                  <a:srgbClr val="D50202"/>
                </a:solidFill>
                <a:latin typeface="Hannotate TC Bold"/>
                <a:cs typeface="Hannotate TC Bold"/>
              </a:rPr>
              <a:t>in</a:t>
            </a:r>
            <a:r>
              <a:rPr lang="zh-CN" altLang="en-US" sz="2800" dirty="0" smtClean="0">
                <a:solidFill>
                  <a:srgbClr val="D50202"/>
                </a:solidFill>
                <a:latin typeface="Hannotate TC Bold"/>
                <a:cs typeface="Hannotate TC Bold"/>
              </a:rPr>
              <a:t> </a:t>
            </a:r>
            <a:r>
              <a:rPr lang="en-US" altLang="zh-CN" sz="2800" dirty="0" smtClean="0">
                <a:solidFill>
                  <a:srgbClr val="D50202"/>
                </a:solidFill>
                <a:latin typeface="Hannotate TC Bold"/>
                <a:cs typeface="Hannotate TC Bold"/>
              </a:rPr>
              <a:t>CRAN:</a:t>
            </a:r>
            <a:endParaRPr kumimoji="0" lang="en-US" sz="2800" b="0" i="0" u="none" strike="noStrike" cap="none" spc="0" normalizeH="0" baseline="0" dirty="0">
              <a:ln>
                <a:noFill/>
              </a:ln>
              <a:solidFill>
                <a:srgbClr val="D50202"/>
              </a:solidFill>
              <a:effectLst/>
              <a:uFillTx/>
              <a:latin typeface="Hannotate TC Bold"/>
              <a:cs typeface="Hannotate TC Bold"/>
              <a:sym typeface="Helvetica Light"/>
            </a:endParaRPr>
          </a:p>
        </p:txBody>
      </p:sp>
      <p:sp>
        <p:nvSpPr>
          <p:cNvPr id="8" name="TextBox 7"/>
          <p:cNvSpPr txBox="1"/>
          <p:nvPr/>
        </p:nvSpPr>
        <p:spPr>
          <a:xfrm>
            <a:off x="918765" y="2178085"/>
            <a:ext cx="328607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D50202"/>
                </a:solidFill>
                <a:effectLst/>
                <a:uFillTx/>
                <a:latin typeface="Hannotate TC Bold"/>
                <a:ea typeface="+mn-ea"/>
                <a:cs typeface="Hannotate TC Bold"/>
                <a:sym typeface="Helvetica Light"/>
              </a:rPr>
              <a:t>Our</a:t>
            </a:r>
            <a:r>
              <a:rPr kumimoji="0" lang="zh-CN" altLang="en-US" sz="36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r>
              <a:rPr kumimoji="0" lang="en-US" altLang="zh-CN" sz="3600" b="0" i="0" u="none" strike="noStrike" cap="none" spc="0" normalizeH="0" baseline="0" dirty="0" smtClean="0">
                <a:ln>
                  <a:noFill/>
                </a:ln>
                <a:solidFill>
                  <a:srgbClr val="D50202"/>
                </a:solidFill>
                <a:effectLst/>
                <a:uFillTx/>
                <a:latin typeface="Hannotate TC Bold"/>
                <a:ea typeface="+mn-ea"/>
                <a:cs typeface="Hannotate TC Bold"/>
                <a:sym typeface="Helvetica Light"/>
              </a:rPr>
              <a:t>release:</a:t>
            </a:r>
            <a:endParaRPr kumimoji="0" lang="en-US" sz="3600" b="0" i="0" u="none" strike="noStrike" cap="none" spc="0" normalizeH="0" baseline="0" dirty="0">
              <a:ln>
                <a:noFill/>
              </a:ln>
              <a:solidFill>
                <a:srgbClr val="D50202"/>
              </a:solidFill>
              <a:effectLst/>
              <a:uFillTx/>
              <a:latin typeface="Hannotate TC Bold"/>
              <a:ea typeface="+mn-ea"/>
              <a:cs typeface="Hannotate TC Bold"/>
              <a:sym typeface="Helvetica Light"/>
            </a:endParaRPr>
          </a:p>
        </p:txBody>
      </p:sp>
      <p:sp>
        <p:nvSpPr>
          <p:cNvPr id="19" name="TextBox 18"/>
          <p:cNvSpPr txBox="1"/>
          <p:nvPr/>
        </p:nvSpPr>
        <p:spPr>
          <a:xfrm>
            <a:off x="918765" y="5356361"/>
            <a:ext cx="1098703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D50202"/>
                </a:solidFill>
                <a:effectLst/>
                <a:uFillTx/>
                <a:latin typeface="Hannotate TC Bold"/>
                <a:ea typeface="+mn-ea"/>
                <a:cs typeface="Hannotate TC Bold"/>
                <a:sym typeface="Helvetica Light"/>
              </a:rPr>
              <a:t>Other</a:t>
            </a:r>
            <a:r>
              <a:rPr kumimoji="0" lang="zh-CN" altLang="en-US" sz="3600" b="0" i="0" u="none" strike="noStrike" cap="none" spc="0" normalizeH="0" baseline="0" dirty="0" smtClean="0">
                <a:ln>
                  <a:noFill/>
                </a:ln>
                <a:solidFill>
                  <a:srgbClr val="D50202"/>
                </a:solidFill>
                <a:effectLst/>
                <a:uFillTx/>
                <a:latin typeface="Hannotate TC Bold"/>
                <a:ea typeface="+mn-ea"/>
                <a:cs typeface="Hannotate TC Bold"/>
                <a:sym typeface="Helvetica Light"/>
              </a:rPr>
              <a:t> </a:t>
            </a:r>
            <a:r>
              <a:rPr lang="en-US" altLang="zh-CN" dirty="0" smtClean="0">
                <a:solidFill>
                  <a:srgbClr val="D50202"/>
                </a:solidFill>
                <a:latin typeface="Hannotate TC Bold"/>
                <a:cs typeface="Hannotate TC Bold"/>
              </a:rPr>
              <a:t>tools</a:t>
            </a:r>
            <a:r>
              <a:rPr lang="zh-CN" altLang="en-US" dirty="0" smtClean="0">
                <a:solidFill>
                  <a:srgbClr val="D50202"/>
                </a:solidFill>
                <a:latin typeface="Hannotate TC Bold"/>
                <a:cs typeface="Hannotate TC Bold"/>
              </a:rPr>
              <a:t> </a:t>
            </a:r>
            <a:r>
              <a:rPr lang="en-US" altLang="zh-CN" dirty="0" smtClean="0">
                <a:solidFill>
                  <a:srgbClr val="D50202"/>
                </a:solidFill>
                <a:latin typeface="Hannotate TC Bold"/>
                <a:cs typeface="Hannotate TC Bold"/>
              </a:rPr>
              <a:t>based</a:t>
            </a:r>
            <a:r>
              <a:rPr lang="zh-CN" altLang="en-US" dirty="0" smtClean="0">
                <a:solidFill>
                  <a:srgbClr val="D50202"/>
                </a:solidFill>
                <a:latin typeface="Hannotate TC Bold"/>
                <a:cs typeface="Hannotate TC Bold"/>
              </a:rPr>
              <a:t> </a:t>
            </a:r>
            <a:r>
              <a:rPr lang="en-US" altLang="zh-CN" dirty="0" smtClean="0">
                <a:solidFill>
                  <a:srgbClr val="D50202"/>
                </a:solidFill>
                <a:latin typeface="Hannotate TC Bold"/>
                <a:cs typeface="Hannotate TC Bold"/>
              </a:rPr>
              <a:t>on</a:t>
            </a:r>
            <a:r>
              <a:rPr lang="zh-CN" altLang="en-US" dirty="0" smtClean="0">
                <a:solidFill>
                  <a:srgbClr val="D50202"/>
                </a:solidFill>
                <a:latin typeface="Hannotate TC Bold"/>
                <a:cs typeface="Hannotate TC Bold"/>
              </a:rPr>
              <a:t> </a:t>
            </a:r>
            <a:r>
              <a:rPr lang="en-US" altLang="zh-CN" dirty="0" smtClean="0">
                <a:solidFill>
                  <a:srgbClr val="D50202"/>
                </a:solidFill>
                <a:latin typeface="Hannotate TC Bold"/>
                <a:cs typeface="Hannotate TC Bold"/>
              </a:rPr>
              <a:t>our</a:t>
            </a:r>
            <a:r>
              <a:rPr lang="zh-CN" altLang="en-US" dirty="0" smtClean="0">
                <a:solidFill>
                  <a:srgbClr val="D50202"/>
                </a:solidFill>
                <a:latin typeface="Hannotate TC Bold"/>
                <a:cs typeface="Hannotate TC Bold"/>
              </a:rPr>
              <a:t> </a:t>
            </a:r>
            <a:r>
              <a:rPr lang="en-US" altLang="zh-CN" dirty="0" smtClean="0">
                <a:solidFill>
                  <a:srgbClr val="D50202"/>
                </a:solidFill>
                <a:latin typeface="Hannotate TC Bold"/>
                <a:cs typeface="Hannotate TC Bold"/>
              </a:rPr>
              <a:t>implementation</a:t>
            </a:r>
            <a:r>
              <a:rPr lang="zh-CN" altLang="en-US" dirty="0" smtClean="0">
                <a:solidFill>
                  <a:srgbClr val="D50202"/>
                </a:solidFill>
                <a:latin typeface="Hannotate TC Bold"/>
                <a:cs typeface="Hannotate TC Bold"/>
              </a:rPr>
              <a:t>: </a:t>
            </a:r>
            <a:endParaRPr kumimoji="0" lang="en-US" sz="3600" b="0" i="0" u="none" strike="noStrike" cap="none" spc="0" normalizeH="0" baseline="0" dirty="0">
              <a:ln>
                <a:noFill/>
              </a:ln>
              <a:solidFill>
                <a:srgbClr val="D50202"/>
              </a:solidFill>
              <a:effectLst/>
              <a:uFillTx/>
              <a:latin typeface="Hannotate TC Bold"/>
              <a:ea typeface="+mn-ea"/>
              <a:cs typeface="Hannotate TC Bold"/>
              <a:sym typeface="Helvetica Light"/>
            </a:endParaRPr>
          </a:p>
        </p:txBody>
      </p:sp>
      <p:sp>
        <p:nvSpPr>
          <p:cNvPr id="9" name="TextBox 8"/>
          <p:cNvSpPr txBox="1"/>
          <p:nvPr/>
        </p:nvSpPr>
        <p:spPr>
          <a:xfrm>
            <a:off x="2323048" y="8192149"/>
            <a:ext cx="5642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smtClean="0">
                <a:ln>
                  <a:noFill/>
                </a:ln>
                <a:solidFill>
                  <a:srgbClr val="D50202"/>
                </a:solidFill>
                <a:effectLst/>
                <a:uFillTx/>
                <a:latin typeface="+mn-lt"/>
                <a:ea typeface="+mn-ea"/>
                <a:cs typeface="+mn-cs"/>
                <a:sym typeface="Helvetica Light"/>
              </a:rPr>
              <a:t>…</a:t>
            </a:r>
            <a:endParaRPr kumimoji="0" lang="en-US" sz="3600" b="0" i="0" u="none" strike="noStrike" cap="none" spc="0" normalizeH="0" baseline="0" dirty="0">
              <a:ln>
                <a:noFill/>
              </a:ln>
              <a:solidFill>
                <a:srgbClr val="D50202"/>
              </a:solidFill>
              <a:effectLst/>
              <a:uFillTx/>
              <a:latin typeface="+mn-lt"/>
              <a:ea typeface="+mn-ea"/>
              <a:cs typeface="+mn-cs"/>
              <a:sym typeface="Helvetica Light"/>
            </a:endParaRPr>
          </a:p>
        </p:txBody>
      </p:sp>
    </p:spTree>
    <p:extLst>
      <p:ext uri="{BB962C8B-B14F-4D97-AF65-F5344CB8AC3E}">
        <p14:creationId xmlns:p14="http://schemas.microsoft.com/office/powerpoint/2010/main" val="2946168710"/>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lang="en-US" dirty="0" smtClean="0"/>
              <a:t>Roadmap</a:t>
            </a:r>
            <a:endParaRPr dirty="0"/>
          </a:p>
        </p:txBody>
      </p:sp>
      <p:sp>
        <p:nvSpPr>
          <p:cNvPr id="330" name="Shape 33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55</a:t>
            </a:fld>
            <a:endParaRPr/>
          </a:p>
        </p:txBody>
      </p:sp>
      <p:sp>
        <p:nvSpPr>
          <p:cNvPr id="4" name="TextBox 3"/>
          <p:cNvSpPr txBox="1"/>
          <p:nvPr/>
        </p:nvSpPr>
        <p:spPr>
          <a:xfrm>
            <a:off x="72691" y="5336190"/>
            <a:ext cx="437576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dirty="0">
                <a:latin typeface="Hannotate TC Bold"/>
                <a:cs typeface="Hannotate TC Bold"/>
              </a:rPr>
              <a:t>Learning</a:t>
            </a:r>
            <a:r>
              <a:rPr lang="zh-CN" altLang="en-US" sz="2400" dirty="0">
                <a:latin typeface="Hannotate TC Bold"/>
                <a:cs typeface="Hannotate TC Bold"/>
              </a:rPr>
              <a:t> </a:t>
            </a:r>
            <a:r>
              <a:rPr lang="en-US" altLang="zh-CN" sz="2400" dirty="0">
                <a:latin typeface="Hannotate TC Bold"/>
                <a:cs typeface="Hannotate TC Bold"/>
              </a:rPr>
              <a:t>Node</a:t>
            </a:r>
            <a:r>
              <a:rPr lang="zh-CN" altLang="en-US" sz="2400" dirty="0">
                <a:latin typeface="Hannotate TC Bold"/>
                <a:cs typeface="Hannotate TC Bold"/>
              </a:rPr>
              <a:t> </a:t>
            </a:r>
            <a:r>
              <a:rPr lang="en-US" altLang="zh-CN" sz="2400" dirty="0">
                <a:latin typeface="Hannotate TC Bold"/>
                <a:cs typeface="Hannotate TC Bold"/>
              </a:rPr>
              <a:t>Representations</a:t>
            </a:r>
            <a:endParaRPr lang="en-US" sz="2400" dirty="0">
              <a:latin typeface="Hannotate TC Bold"/>
              <a:cs typeface="Hannotate TC Bold"/>
            </a:endParaRPr>
          </a:p>
          <a:p>
            <a:r>
              <a:rPr lang="en-US" sz="2400" dirty="0">
                <a:latin typeface="Hannotate TC Bold"/>
                <a:cs typeface="Hannotate TC Bold"/>
              </a:rPr>
              <a:t>for</a:t>
            </a:r>
            <a:r>
              <a:rPr lang="zh-CN" altLang="en-US" sz="2400" dirty="0">
                <a:latin typeface="Hannotate TC Bold"/>
                <a:cs typeface="Hannotate TC Bold"/>
              </a:rPr>
              <a:t> </a:t>
            </a:r>
            <a:r>
              <a:rPr lang="en-US" sz="2400" dirty="0">
                <a:latin typeface="Hannotate TC Bold"/>
                <a:cs typeface="Hannotate TC Bold"/>
              </a:rPr>
              <a:t>Networks</a:t>
            </a:r>
          </a:p>
        </p:txBody>
      </p:sp>
      <p:sp>
        <p:nvSpPr>
          <p:cNvPr id="9" name="TextBox 8"/>
          <p:cNvSpPr txBox="1"/>
          <p:nvPr/>
        </p:nvSpPr>
        <p:spPr>
          <a:xfrm>
            <a:off x="4935794" y="5520856"/>
            <a:ext cx="35732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Visualizing Networks</a:t>
            </a:r>
            <a:endParaRPr kumimoji="0" lang="en-US" sz="2400" b="0" i="0" u="none" strike="noStrike" cap="none" spc="0" normalizeH="0" baseline="0" dirty="0">
              <a:ln>
                <a:noFill/>
              </a:ln>
              <a:solidFill>
                <a:srgbClr val="000000"/>
              </a:solidFill>
              <a:effectLst/>
              <a:uFillTx/>
              <a:latin typeface="Hannotate TC Bold"/>
              <a:ea typeface="+mn-ea"/>
              <a:cs typeface="Hannotate TC Bold"/>
              <a:sym typeface="Helvetica Light"/>
            </a:endParaRPr>
          </a:p>
        </p:txBody>
      </p:sp>
      <p:sp>
        <p:nvSpPr>
          <p:cNvPr id="10" name="TextBox 9"/>
          <p:cNvSpPr txBox="1"/>
          <p:nvPr/>
        </p:nvSpPr>
        <p:spPr>
          <a:xfrm>
            <a:off x="9402099" y="5520856"/>
            <a:ext cx="165931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smtClean="0">
                <a:latin typeface="Hannotate TC Bold"/>
                <a:cs typeface="Hannotate TC Bold"/>
              </a:rPr>
              <a:t>Future Plan</a:t>
            </a:r>
            <a:endParaRPr kumimoji="0" lang="en-US" sz="2400" b="0" i="0" u="none" strike="noStrike" cap="none" spc="0" normalizeH="0" baseline="0" dirty="0">
              <a:ln>
                <a:noFill/>
              </a:ln>
              <a:solidFill>
                <a:srgbClr val="000000"/>
              </a:solidFill>
              <a:effectLst/>
              <a:uFillTx/>
              <a:latin typeface="Hannotate TC Bold"/>
              <a:cs typeface="Hannotate TC Bold"/>
              <a:sym typeface="Helvetica Light"/>
            </a:endParaRPr>
          </a:p>
        </p:txBody>
      </p:sp>
      <p:pic>
        <p:nvPicPr>
          <p:cNvPr id="8" name="pasted-image.pdf"/>
          <p:cNvPicPr>
            <a:picLocks noChangeAspect="1"/>
          </p:cNvPicPr>
          <p:nvPr/>
        </p:nvPicPr>
        <p:blipFill>
          <a:blip r:embed="rId3">
            <a:extLst/>
          </a:blip>
          <a:stretch>
            <a:fillRect/>
          </a:stretch>
        </p:blipFill>
        <p:spPr>
          <a:xfrm>
            <a:off x="5197235" y="2881671"/>
            <a:ext cx="2920651" cy="2624571"/>
          </a:xfrm>
          <a:prstGeom prst="rect">
            <a:avLst/>
          </a:prstGeom>
          <a:ln w="12700">
            <a:miter lim="400000"/>
          </a:ln>
        </p:spPr>
      </p:pic>
      <p:grpSp>
        <p:nvGrpSpPr>
          <p:cNvPr id="3" name="Group 2"/>
          <p:cNvGrpSpPr/>
          <p:nvPr/>
        </p:nvGrpSpPr>
        <p:grpSpPr>
          <a:xfrm>
            <a:off x="673276" y="3541067"/>
            <a:ext cx="3909787" cy="1099516"/>
            <a:chOff x="386906" y="3541067"/>
            <a:chExt cx="3909787" cy="1099516"/>
          </a:xfrm>
        </p:grpSpPr>
        <p:pic>
          <p:nvPicPr>
            <p:cNvPr id="11" name="pasted-image.pdf"/>
            <p:cNvPicPr>
              <a:picLocks noChangeAspect="1"/>
            </p:cNvPicPr>
            <p:nvPr/>
          </p:nvPicPr>
          <p:blipFill>
            <a:blip r:embed="rId4">
              <a:extLst/>
            </a:blip>
            <a:stretch>
              <a:fillRect/>
            </a:stretch>
          </p:blipFill>
          <p:spPr>
            <a:xfrm>
              <a:off x="2129078" y="3541067"/>
              <a:ext cx="2167615" cy="1099516"/>
            </a:xfrm>
            <a:prstGeom prst="rect">
              <a:avLst/>
            </a:prstGeom>
            <a:ln w="12700">
              <a:miter lim="400000"/>
            </a:ln>
          </p:spPr>
        </p:pic>
        <p:sp>
          <p:nvSpPr>
            <p:cNvPr id="12" name="Shape 323"/>
            <p:cNvSpPr/>
            <p:nvPr/>
          </p:nvSpPr>
          <p:spPr>
            <a:xfrm>
              <a:off x="1931602" y="3680496"/>
              <a:ext cx="209927" cy="776818"/>
            </a:xfrm>
            <a:prstGeom prst="rightArrow">
              <a:avLst>
                <a:gd name="adj1" fmla="val 32000"/>
                <a:gd name="adj2" fmla="val 75112"/>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pic>
          <p:nvPicPr>
            <p:cNvPr id="13" name="pasted-image.pdf"/>
            <p:cNvPicPr>
              <a:picLocks noChangeAspect="1"/>
            </p:cNvPicPr>
            <p:nvPr/>
          </p:nvPicPr>
          <p:blipFill>
            <a:blip r:embed="rId6">
              <a:extLst/>
            </a:blip>
            <a:stretch>
              <a:fillRect/>
            </a:stretch>
          </p:blipFill>
          <p:spPr>
            <a:xfrm>
              <a:off x="386906" y="3541067"/>
              <a:ext cx="1420185" cy="1099516"/>
            </a:xfrm>
            <a:prstGeom prst="rect">
              <a:avLst/>
            </a:prstGeom>
            <a:ln w="12700">
              <a:miter lim="400000"/>
            </a:ln>
          </p:spPr>
        </p:pic>
      </p:grpSp>
      <p:pic>
        <p:nvPicPr>
          <p:cNvPr id="5" name="Picture 4"/>
          <p:cNvPicPr>
            <a:picLocks noChangeAspect="1"/>
          </p:cNvPicPr>
          <p:nvPr/>
        </p:nvPicPr>
        <p:blipFill>
          <a:blip r:embed="rId7"/>
          <a:stretch>
            <a:fillRect/>
          </a:stretch>
        </p:blipFill>
        <p:spPr>
          <a:xfrm>
            <a:off x="9495527" y="3262093"/>
            <a:ext cx="2145034" cy="1606705"/>
          </a:xfrm>
          <a:prstGeom prst="rect">
            <a:avLst/>
          </a:prstGeom>
        </p:spPr>
      </p:pic>
      <p:sp>
        <p:nvSpPr>
          <p:cNvPr id="15" name="Rectangle 14"/>
          <p:cNvSpPr/>
          <p:nvPr/>
        </p:nvSpPr>
        <p:spPr>
          <a:xfrm>
            <a:off x="8668097" y="2913243"/>
            <a:ext cx="3421556" cy="3275998"/>
          </a:xfrm>
          <a:prstGeom prst="rect">
            <a:avLst/>
          </a:prstGeom>
          <a:noFill/>
          <a:ln w="127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964754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en-US" smtClean="0"/>
              <a:t>56</a:t>
            </a:fld>
            <a:endParaRPr lang="en-US"/>
          </a:p>
        </p:txBody>
      </p:sp>
      <p:grpSp>
        <p:nvGrpSpPr>
          <p:cNvPr id="38" name="Group 37"/>
          <p:cNvGrpSpPr/>
          <p:nvPr/>
        </p:nvGrpSpPr>
        <p:grpSpPr>
          <a:xfrm>
            <a:off x="1758155" y="3477121"/>
            <a:ext cx="9345908" cy="2946893"/>
            <a:chOff x="1758155" y="3477121"/>
            <a:chExt cx="9345908" cy="2946893"/>
          </a:xfrm>
        </p:grpSpPr>
        <p:pic>
          <p:nvPicPr>
            <p:cNvPr id="11" name="Picture 10"/>
            <p:cNvPicPr>
              <a:picLocks noChangeAspect="1"/>
            </p:cNvPicPr>
            <p:nvPr/>
          </p:nvPicPr>
          <p:blipFill>
            <a:blip r:embed="rId2"/>
            <a:stretch>
              <a:fillRect/>
            </a:stretch>
          </p:blipFill>
          <p:spPr>
            <a:xfrm>
              <a:off x="1758155" y="3477121"/>
              <a:ext cx="2403878" cy="2403878"/>
            </a:xfrm>
            <a:prstGeom prst="rect">
              <a:avLst/>
            </a:prstGeom>
          </p:spPr>
        </p:pic>
        <p:sp>
          <p:nvSpPr>
            <p:cNvPr id="12" name="TextBox 11"/>
            <p:cNvSpPr txBox="1"/>
            <p:nvPr/>
          </p:nvSpPr>
          <p:spPr>
            <a:xfrm>
              <a:off x="2596585" y="5952090"/>
              <a:ext cx="71814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D50202"/>
                  </a:solidFill>
                  <a:effectLst/>
                  <a:uFillTx/>
                  <a:latin typeface="Hannotate SC Regular"/>
                  <a:ea typeface="+mn-ea"/>
                  <a:cs typeface="Hannotate SC Regular"/>
                  <a:sym typeface="Helvetica Light"/>
                </a:rPr>
                <a:t>Text</a:t>
              </a:r>
              <a:endParaRPr kumimoji="0" lang="en-US" sz="3200" b="0" i="0" u="none" strike="noStrike" cap="none" spc="0" normalizeH="0" baseline="0" dirty="0">
                <a:ln>
                  <a:noFill/>
                </a:ln>
                <a:solidFill>
                  <a:srgbClr val="D50202"/>
                </a:solidFill>
                <a:effectLst/>
                <a:uFillTx/>
                <a:latin typeface="Hannotate SC Regular"/>
                <a:ea typeface="+mn-ea"/>
                <a:cs typeface="Hannotate SC Regular"/>
                <a:sym typeface="Helvetica Light"/>
              </a:endParaRPr>
            </a:p>
          </p:txBody>
        </p:sp>
        <p:pic>
          <p:nvPicPr>
            <p:cNvPr id="13" name="Picture 12"/>
            <p:cNvPicPr>
              <a:picLocks noChangeAspect="1"/>
            </p:cNvPicPr>
            <p:nvPr/>
          </p:nvPicPr>
          <p:blipFill>
            <a:blip r:embed="rId3"/>
            <a:stretch>
              <a:fillRect/>
            </a:stretch>
          </p:blipFill>
          <p:spPr>
            <a:xfrm>
              <a:off x="4476008" y="3477121"/>
              <a:ext cx="3302000" cy="2463800"/>
            </a:xfrm>
            <a:prstGeom prst="rect">
              <a:avLst/>
            </a:prstGeom>
          </p:spPr>
        </p:pic>
        <p:pic>
          <p:nvPicPr>
            <p:cNvPr id="14" name="Picture 13"/>
            <p:cNvPicPr>
              <a:picLocks noChangeAspect="1"/>
            </p:cNvPicPr>
            <p:nvPr/>
          </p:nvPicPr>
          <p:blipFill rotWithShape="1">
            <a:blip r:embed="rId4"/>
            <a:srcRect l="19307" r="15795"/>
            <a:stretch/>
          </p:blipFill>
          <p:spPr>
            <a:xfrm>
              <a:off x="8443131" y="3485976"/>
              <a:ext cx="2660932" cy="2454947"/>
            </a:xfrm>
            <a:prstGeom prst="rect">
              <a:avLst/>
            </a:prstGeom>
          </p:spPr>
        </p:pic>
        <p:sp>
          <p:nvSpPr>
            <p:cNvPr id="15" name="TextBox 14"/>
            <p:cNvSpPr txBox="1"/>
            <p:nvPr/>
          </p:nvSpPr>
          <p:spPr>
            <a:xfrm>
              <a:off x="5214690" y="5952090"/>
              <a:ext cx="136909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D50202"/>
                  </a:solidFill>
                  <a:effectLst/>
                  <a:uFillTx/>
                  <a:latin typeface="Hannotate SC Regular"/>
                  <a:ea typeface="+mn-ea"/>
                  <a:cs typeface="Hannotate SC Regular"/>
                  <a:sym typeface="Helvetica Light"/>
                </a:rPr>
                <a:t>Networks</a:t>
              </a:r>
              <a:endParaRPr kumimoji="0" lang="en-US" sz="3200" b="0" i="0" u="none" strike="noStrike" cap="none" spc="0" normalizeH="0" baseline="0" dirty="0">
                <a:ln>
                  <a:noFill/>
                </a:ln>
                <a:solidFill>
                  <a:srgbClr val="D50202"/>
                </a:solidFill>
                <a:effectLst/>
                <a:uFillTx/>
                <a:latin typeface="Hannotate SC Regular"/>
                <a:ea typeface="+mn-ea"/>
                <a:cs typeface="Hannotate SC Regular"/>
                <a:sym typeface="Helvetica Light"/>
              </a:endParaRPr>
            </a:p>
          </p:txBody>
        </p:sp>
        <p:sp>
          <p:nvSpPr>
            <p:cNvPr id="16" name="TextBox 15"/>
            <p:cNvSpPr txBox="1"/>
            <p:nvPr/>
          </p:nvSpPr>
          <p:spPr>
            <a:xfrm>
              <a:off x="8403014" y="5952090"/>
              <a:ext cx="251402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D50202"/>
                  </a:solidFill>
                  <a:effectLst/>
                  <a:uFillTx/>
                  <a:latin typeface="Hannotate SC Regular"/>
                  <a:cs typeface="Hannotate SC Regular"/>
                  <a:sym typeface="Helvetica Light"/>
                </a:rPr>
                <a:t>Knowledge</a:t>
              </a:r>
              <a:r>
                <a:rPr kumimoji="0" lang="zh-CN" altLang="en-US" sz="2400" b="0" i="0" u="none" strike="noStrike" cap="none" spc="0" normalizeH="0" baseline="0" dirty="0" smtClean="0">
                  <a:ln>
                    <a:noFill/>
                  </a:ln>
                  <a:solidFill>
                    <a:srgbClr val="D50202"/>
                  </a:solidFill>
                  <a:effectLst/>
                  <a:uFillTx/>
                  <a:latin typeface="Hannotate SC Regular"/>
                  <a:cs typeface="Hannotate SC Regular"/>
                  <a:sym typeface="Helvetica Light"/>
                </a:rPr>
                <a:t> </a:t>
              </a:r>
              <a:r>
                <a:rPr lang="zh-CN" altLang="zh-CN" sz="2400" dirty="0">
                  <a:solidFill>
                    <a:srgbClr val="D50202"/>
                  </a:solidFill>
                  <a:latin typeface="Hannotate SC Regular"/>
                  <a:cs typeface="Hannotate SC Regular"/>
                </a:rPr>
                <a:t> </a:t>
              </a:r>
              <a:r>
                <a:rPr lang="en-US" altLang="zh-CN" sz="2400" dirty="0" smtClean="0">
                  <a:solidFill>
                    <a:srgbClr val="D50202"/>
                  </a:solidFill>
                  <a:latin typeface="Hannotate SC Regular"/>
                  <a:cs typeface="Hannotate SC Regular"/>
                </a:rPr>
                <a:t>Graph</a:t>
              </a:r>
              <a:endParaRPr kumimoji="0" lang="en-US" sz="3200" b="0" i="0" u="none" strike="noStrike" cap="none" spc="0" normalizeH="0" baseline="0" dirty="0">
                <a:ln>
                  <a:noFill/>
                </a:ln>
                <a:solidFill>
                  <a:srgbClr val="D50202"/>
                </a:solidFill>
                <a:effectLst/>
                <a:uFillTx/>
                <a:latin typeface="Hannotate SC Regular"/>
                <a:cs typeface="Hannotate SC Regular"/>
                <a:sym typeface="Helvetica Light"/>
              </a:endParaRPr>
            </a:p>
          </p:txBody>
        </p:sp>
      </p:grpSp>
      <p:grpSp>
        <p:nvGrpSpPr>
          <p:cNvPr id="37" name="Group 36"/>
          <p:cNvGrpSpPr/>
          <p:nvPr/>
        </p:nvGrpSpPr>
        <p:grpSpPr>
          <a:xfrm>
            <a:off x="3455931" y="7066283"/>
            <a:ext cx="5430818" cy="2206059"/>
            <a:chOff x="3455931" y="6763928"/>
            <a:chExt cx="5430818" cy="2206059"/>
          </a:xfrm>
        </p:grpSpPr>
        <p:sp>
          <p:nvSpPr>
            <p:cNvPr id="5" name="TextBox 4"/>
            <p:cNvSpPr txBox="1"/>
            <p:nvPr/>
          </p:nvSpPr>
          <p:spPr>
            <a:xfrm>
              <a:off x="3943449" y="6813117"/>
              <a:ext cx="445578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lang="en-US" altLang="zh-CN" sz="3200" dirty="0">
                  <a:solidFill>
                    <a:srgbClr val="D50202"/>
                  </a:solidFill>
                  <a:latin typeface="Hannotate SC Regular"/>
                  <a:cs typeface="Hannotate SC Regular"/>
                </a:rPr>
                <a:t>Deep</a:t>
              </a:r>
              <a:r>
                <a:rPr lang="zh-CN" altLang="en-US" sz="3200" dirty="0">
                  <a:solidFill>
                    <a:srgbClr val="D50202"/>
                  </a:solidFill>
                  <a:latin typeface="Hannotate SC Regular"/>
                  <a:cs typeface="Hannotate SC Regular"/>
                </a:rPr>
                <a:t> </a:t>
              </a:r>
              <a:r>
                <a:rPr lang="en-US" altLang="zh-CN" sz="3200" dirty="0" smtClean="0">
                  <a:solidFill>
                    <a:srgbClr val="D50202"/>
                  </a:solidFill>
                  <a:latin typeface="Hannotate SC Regular"/>
                  <a:cs typeface="Hannotate SC Regular"/>
                </a:rPr>
                <a:t>Generative</a:t>
              </a:r>
              <a:r>
                <a:rPr lang="zh-CN" altLang="en-US" sz="3200" dirty="0" smtClean="0">
                  <a:solidFill>
                    <a:srgbClr val="D50202"/>
                  </a:solidFill>
                  <a:latin typeface="Hannotate SC Regular"/>
                  <a:cs typeface="Hannotate SC Regular"/>
                </a:rPr>
                <a:t> </a:t>
              </a:r>
              <a:r>
                <a:rPr lang="en-US" altLang="zh-CN" sz="3200" dirty="0" smtClean="0">
                  <a:solidFill>
                    <a:srgbClr val="D50202"/>
                  </a:solidFill>
                  <a:latin typeface="Hannotate SC Regular"/>
                  <a:cs typeface="Hannotate SC Regular"/>
                </a:rPr>
                <a:t>Models</a:t>
              </a:r>
              <a:endParaRPr lang="en-US" altLang="zh-CN" sz="3200" dirty="0">
                <a:solidFill>
                  <a:srgbClr val="D50202"/>
                </a:solidFill>
                <a:latin typeface="Hannotate SC Regular"/>
                <a:cs typeface="Hannotate SC Regular"/>
              </a:endParaRPr>
            </a:p>
          </p:txBody>
        </p:sp>
        <p:sp>
          <p:nvSpPr>
            <p:cNvPr id="6" name="TextBox 5"/>
            <p:cNvSpPr txBox="1"/>
            <p:nvPr/>
          </p:nvSpPr>
          <p:spPr>
            <a:xfrm>
              <a:off x="4274411" y="7420538"/>
              <a:ext cx="37938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lang="en-US" altLang="zh-CN" sz="3200" dirty="0" smtClean="0">
                  <a:solidFill>
                    <a:srgbClr val="D50202"/>
                  </a:solidFill>
                  <a:latin typeface="Hannotate SC Regular"/>
                  <a:cs typeface="Hannotate SC Regular"/>
                </a:rPr>
                <a:t>Memory</a:t>
              </a:r>
              <a:r>
                <a:rPr lang="zh-CN" altLang="en-US" sz="3200" dirty="0" smtClean="0">
                  <a:solidFill>
                    <a:srgbClr val="D50202"/>
                  </a:solidFill>
                  <a:latin typeface="Hannotate SC Regular"/>
                  <a:cs typeface="Hannotate SC Regular"/>
                </a:rPr>
                <a:t> </a:t>
              </a:r>
              <a:r>
                <a:rPr lang="en-US" altLang="zh-CN" sz="3200" dirty="0" smtClean="0">
                  <a:solidFill>
                    <a:srgbClr val="D50202"/>
                  </a:solidFill>
                  <a:latin typeface="Hannotate SC Regular"/>
                  <a:cs typeface="Hannotate SC Regular"/>
                </a:rPr>
                <a:t>&amp;</a:t>
              </a:r>
              <a:r>
                <a:rPr lang="zh-CN" altLang="en-US" sz="3200" dirty="0" smtClean="0">
                  <a:solidFill>
                    <a:srgbClr val="D50202"/>
                  </a:solidFill>
                  <a:latin typeface="Hannotate SC Regular"/>
                  <a:cs typeface="Hannotate SC Regular"/>
                </a:rPr>
                <a:t> </a:t>
              </a:r>
              <a:r>
                <a:rPr lang="en-US" altLang="zh-CN" sz="3200" dirty="0" smtClean="0">
                  <a:solidFill>
                    <a:srgbClr val="D50202"/>
                  </a:solidFill>
                  <a:latin typeface="Hannotate SC Regular"/>
                  <a:cs typeface="Hannotate SC Regular"/>
                </a:rPr>
                <a:t>Attention</a:t>
              </a:r>
              <a:endParaRPr lang="en-US" altLang="zh-CN" sz="3200" dirty="0">
                <a:solidFill>
                  <a:srgbClr val="D50202"/>
                </a:solidFill>
                <a:latin typeface="Hannotate SC Regular"/>
                <a:cs typeface="Hannotate SC Regular"/>
              </a:endParaRPr>
            </a:p>
          </p:txBody>
        </p:sp>
        <p:sp>
          <p:nvSpPr>
            <p:cNvPr id="7" name="TextBox 6"/>
            <p:cNvSpPr txBox="1"/>
            <p:nvPr/>
          </p:nvSpPr>
          <p:spPr>
            <a:xfrm>
              <a:off x="3455932" y="8026512"/>
              <a:ext cx="543081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lang="en-US" altLang="zh-CN" sz="3200" dirty="0" smtClean="0">
                  <a:solidFill>
                    <a:srgbClr val="D50202"/>
                  </a:solidFill>
                  <a:latin typeface="Hannotate SC Regular"/>
                  <a:cs typeface="Hannotate SC Regular"/>
                </a:rPr>
                <a:t>Deep</a:t>
              </a:r>
              <a:r>
                <a:rPr lang="zh-CN" altLang="en-US" sz="3200" dirty="0" smtClean="0">
                  <a:solidFill>
                    <a:srgbClr val="D50202"/>
                  </a:solidFill>
                  <a:latin typeface="Hannotate SC Regular"/>
                  <a:cs typeface="Hannotate SC Regular"/>
                </a:rPr>
                <a:t> </a:t>
              </a:r>
              <a:r>
                <a:rPr lang="en-US" altLang="zh-CN" sz="3200" dirty="0" smtClean="0">
                  <a:solidFill>
                    <a:srgbClr val="D50202"/>
                  </a:solidFill>
                  <a:latin typeface="Hannotate SC Regular"/>
                  <a:cs typeface="Hannotate SC Regular"/>
                </a:rPr>
                <a:t>Reinforcement</a:t>
              </a:r>
              <a:r>
                <a:rPr lang="zh-CN" altLang="en-US" sz="3200" dirty="0" smtClean="0">
                  <a:solidFill>
                    <a:srgbClr val="D50202"/>
                  </a:solidFill>
                  <a:latin typeface="Hannotate SC Regular"/>
                  <a:cs typeface="Hannotate SC Regular"/>
                </a:rPr>
                <a:t> </a:t>
              </a:r>
              <a:r>
                <a:rPr lang="en-US" altLang="zh-CN" sz="3200" dirty="0" smtClean="0">
                  <a:solidFill>
                    <a:srgbClr val="D50202"/>
                  </a:solidFill>
                  <a:latin typeface="Hannotate SC Regular"/>
                  <a:cs typeface="Hannotate SC Regular"/>
                </a:rPr>
                <a:t>Learning</a:t>
              </a:r>
              <a:r>
                <a:rPr lang="zh-CN" altLang="en-US" sz="3200" dirty="0" smtClean="0">
                  <a:solidFill>
                    <a:srgbClr val="D50202"/>
                  </a:solidFill>
                  <a:latin typeface="Hannotate SC Regular"/>
                  <a:cs typeface="Hannotate SC Regular"/>
                </a:rPr>
                <a:t> </a:t>
              </a:r>
              <a:endParaRPr lang="en-US" altLang="zh-CN" sz="3200" dirty="0">
                <a:solidFill>
                  <a:srgbClr val="D50202"/>
                </a:solidFill>
                <a:latin typeface="Hannotate SC Regular"/>
                <a:cs typeface="Hannotate SC Regular"/>
              </a:endParaRPr>
            </a:p>
          </p:txBody>
        </p:sp>
        <p:sp>
          <p:nvSpPr>
            <p:cNvPr id="34" name="Rounded Rectangle 33"/>
            <p:cNvSpPr/>
            <p:nvPr/>
          </p:nvSpPr>
          <p:spPr>
            <a:xfrm>
              <a:off x="3455931" y="6763928"/>
              <a:ext cx="5430817" cy="2206059"/>
            </a:xfrm>
            <a:prstGeom prst="roundRect">
              <a:avLst/>
            </a:prstGeom>
            <a:noFill/>
            <a:ln w="3175" cap="flat" cmpd="sng">
              <a:solidFill>
                <a:schemeClr val="tx1">
                  <a:lumMod val="50000"/>
                  <a:lumOff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39" name="Group 38"/>
          <p:cNvGrpSpPr/>
          <p:nvPr/>
        </p:nvGrpSpPr>
        <p:grpSpPr>
          <a:xfrm>
            <a:off x="604753" y="1209442"/>
            <a:ext cx="12095153" cy="1741121"/>
            <a:chOff x="604753" y="1652896"/>
            <a:chExt cx="12095153" cy="1741121"/>
          </a:xfrm>
        </p:grpSpPr>
        <p:sp>
          <p:nvSpPr>
            <p:cNvPr id="28" name="TextBox 27"/>
            <p:cNvSpPr txBox="1"/>
            <p:nvPr/>
          </p:nvSpPr>
          <p:spPr>
            <a:xfrm>
              <a:off x="1105292" y="1937208"/>
              <a:ext cx="262005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lang="en-US" altLang="zh-CN" sz="2800" dirty="0" smtClean="0">
                  <a:solidFill>
                    <a:srgbClr val="D50202"/>
                  </a:solidFill>
                  <a:latin typeface="Hannotate SC Regular"/>
                  <a:cs typeface="Hannotate SC Regular"/>
                </a:rPr>
                <a:t>Social</a:t>
              </a:r>
              <a:r>
                <a:rPr lang="zh-CN" altLang="en-US" sz="2800" dirty="0" smtClean="0">
                  <a:solidFill>
                    <a:srgbClr val="D50202"/>
                  </a:solidFill>
                  <a:latin typeface="Hannotate SC Regular"/>
                  <a:cs typeface="Hannotate SC Regular"/>
                </a:rPr>
                <a:t> </a:t>
              </a:r>
              <a:r>
                <a:rPr lang="en-US" altLang="zh-CN" sz="2800" dirty="0" smtClean="0">
                  <a:solidFill>
                    <a:srgbClr val="D50202"/>
                  </a:solidFill>
                  <a:latin typeface="Hannotate SC Regular"/>
                  <a:cs typeface="Hannotate SC Regular"/>
                </a:rPr>
                <a:t>media</a:t>
              </a:r>
            </a:p>
            <a:p>
              <a:pPr lvl="1" indent="0"/>
              <a:r>
                <a:rPr lang="en-US" altLang="zh-CN" sz="2800" dirty="0" smtClean="0">
                  <a:solidFill>
                    <a:srgbClr val="D50202"/>
                  </a:solidFill>
                  <a:latin typeface="Hannotate SC Regular"/>
                  <a:cs typeface="Hannotate SC Regular"/>
                </a:rPr>
                <a:t>Social</a:t>
              </a:r>
              <a:r>
                <a:rPr lang="zh-CN" altLang="en-US" sz="2800" dirty="0" smtClean="0">
                  <a:solidFill>
                    <a:srgbClr val="D50202"/>
                  </a:solidFill>
                  <a:latin typeface="Hannotate SC Regular"/>
                  <a:cs typeface="Hannotate SC Regular"/>
                </a:rPr>
                <a:t> </a:t>
              </a:r>
              <a:r>
                <a:rPr lang="en-US" altLang="zh-CN" sz="2800" dirty="0" smtClean="0">
                  <a:solidFill>
                    <a:srgbClr val="D50202"/>
                  </a:solidFill>
                  <a:latin typeface="Hannotate SC Regular"/>
                  <a:cs typeface="Hannotate SC Regular"/>
                </a:rPr>
                <a:t>networks</a:t>
              </a:r>
            </a:p>
            <a:p>
              <a:pPr lvl="1" indent="0"/>
              <a:endParaRPr lang="en-US" altLang="zh-CN" sz="3200" dirty="0">
                <a:solidFill>
                  <a:srgbClr val="D50202"/>
                </a:solidFill>
                <a:latin typeface="Hannotate SC Regular"/>
                <a:cs typeface="Hannotate SC Regular"/>
              </a:endParaRPr>
            </a:p>
          </p:txBody>
        </p:sp>
        <p:sp>
          <p:nvSpPr>
            <p:cNvPr id="30" name="TextBox 29"/>
            <p:cNvSpPr txBox="1"/>
            <p:nvPr/>
          </p:nvSpPr>
          <p:spPr>
            <a:xfrm>
              <a:off x="4301911" y="1851091"/>
              <a:ext cx="4209664" cy="964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lang="en-US" altLang="zh-CN" sz="2800" dirty="0" smtClean="0">
                  <a:solidFill>
                    <a:srgbClr val="D50202"/>
                  </a:solidFill>
                  <a:latin typeface="Hannotate SC Regular"/>
                  <a:cs typeface="Hannotate SC Regular"/>
                </a:rPr>
                <a:t>NLP</a:t>
              </a:r>
            </a:p>
            <a:p>
              <a:pPr lvl="1" indent="0"/>
              <a:r>
                <a:rPr lang="en-US" altLang="zh-CN" sz="2800" dirty="0" smtClean="0">
                  <a:solidFill>
                    <a:srgbClr val="D50202"/>
                  </a:solidFill>
                  <a:latin typeface="Hannotate SC Regular"/>
                  <a:cs typeface="Hannotate SC Regular"/>
                </a:rPr>
                <a:t>(e.g.,</a:t>
              </a:r>
              <a:r>
                <a:rPr lang="zh-CN" altLang="en-US" sz="2800" dirty="0" smtClean="0">
                  <a:solidFill>
                    <a:srgbClr val="D50202"/>
                  </a:solidFill>
                  <a:latin typeface="Hannotate SC Regular"/>
                  <a:cs typeface="Hannotate SC Regular"/>
                </a:rPr>
                <a:t> </a:t>
              </a:r>
              <a:r>
                <a:rPr lang="en-US" altLang="zh-CN" sz="2800" dirty="0" smtClean="0">
                  <a:solidFill>
                    <a:srgbClr val="D50202"/>
                  </a:solidFill>
                  <a:latin typeface="Hannotate SC Regular"/>
                  <a:cs typeface="Hannotate SC Regular"/>
                </a:rPr>
                <a:t>Question</a:t>
              </a:r>
              <a:r>
                <a:rPr lang="zh-CN" altLang="en-US" sz="2800" dirty="0" smtClean="0">
                  <a:solidFill>
                    <a:srgbClr val="D50202"/>
                  </a:solidFill>
                  <a:latin typeface="Hannotate SC Regular"/>
                  <a:cs typeface="Hannotate SC Regular"/>
                </a:rPr>
                <a:t> </a:t>
              </a:r>
              <a:r>
                <a:rPr lang="en-US" altLang="zh-CN" sz="2800" dirty="0" smtClean="0">
                  <a:solidFill>
                    <a:srgbClr val="D50202"/>
                  </a:solidFill>
                  <a:latin typeface="Hannotate SC Regular"/>
                  <a:cs typeface="Hannotate SC Regular"/>
                </a:rPr>
                <a:t>Answering)</a:t>
              </a:r>
              <a:endParaRPr lang="en-US" altLang="zh-CN" sz="2800" dirty="0">
                <a:solidFill>
                  <a:srgbClr val="D50202"/>
                </a:solidFill>
                <a:latin typeface="Hannotate SC Regular"/>
                <a:cs typeface="Hannotate SC Regular"/>
              </a:endParaRPr>
            </a:p>
          </p:txBody>
        </p:sp>
        <p:sp>
          <p:nvSpPr>
            <p:cNvPr id="32" name="TextBox 31"/>
            <p:cNvSpPr txBox="1"/>
            <p:nvPr/>
          </p:nvSpPr>
          <p:spPr>
            <a:xfrm>
              <a:off x="8978810" y="1911562"/>
              <a:ext cx="3683264" cy="964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lang="en-US" altLang="zh-CN" sz="2800" dirty="0" smtClean="0">
                  <a:solidFill>
                    <a:srgbClr val="D50202"/>
                  </a:solidFill>
                  <a:latin typeface="Hannotate SC Regular"/>
                  <a:cs typeface="Hannotate SC Regular"/>
                </a:rPr>
                <a:t>Information</a:t>
              </a:r>
              <a:r>
                <a:rPr lang="zh-CN" altLang="en-US" sz="2800" dirty="0" smtClean="0">
                  <a:solidFill>
                    <a:srgbClr val="D50202"/>
                  </a:solidFill>
                  <a:latin typeface="Hannotate SC Regular"/>
                  <a:cs typeface="Hannotate SC Regular"/>
                </a:rPr>
                <a:t> </a:t>
              </a:r>
              <a:r>
                <a:rPr lang="en-US" altLang="zh-CN" sz="2800" dirty="0" smtClean="0">
                  <a:solidFill>
                    <a:srgbClr val="D50202"/>
                  </a:solidFill>
                  <a:latin typeface="Hannotate SC Regular"/>
                  <a:cs typeface="Hannotate SC Regular"/>
                </a:rPr>
                <a:t>Retrieval</a:t>
              </a:r>
            </a:p>
            <a:p>
              <a:pPr lvl="1" indent="0"/>
              <a:r>
                <a:rPr lang="en-US" altLang="zh-CN" sz="2800" dirty="0" smtClean="0">
                  <a:solidFill>
                    <a:srgbClr val="D50202"/>
                  </a:solidFill>
                  <a:latin typeface="Hannotate SC Regular"/>
                  <a:cs typeface="Hannotate SC Regular"/>
                </a:rPr>
                <a:t>Recommender</a:t>
              </a:r>
              <a:r>
                <a:rPr lang="zh-CN" altLang="en-US" sz="2800" dirty="0" smtClean="0">
                  <a:solidFill>
                    <a:srgbClr val="D50202"/>
                  </a:solidFill>
                  <a:latin typeface="Hannotate SC Regular"/>
                  <a:cs typeface="Hannotate SC Regular"/>
                </a:rPr>
                <a:t> </a:t>
              </a:r>
              <a:r>
                <a:rPr lang="en-US" altLang="zh-CN" sz="2800" dirty="0" smtClean="0">
                  <a:solidFill>
                    <a:srgbClr val="D50202"/>
                  </a:solidFill>
                  <a:latin typeface="Hannotate SC Regular"/>
                  <a:cs typeface="Hannotate SC Regular"/>
                </a:rPr>
                <a:t>Systems</a:t>
              </a:r>
              <a:endParaRPr lang="en-US" altLang="zh-CN" sz="2800" dirty="0">
                <a:solidFill>
                  <a:srgbClr val="D50202"/>
                </a:solidFill>
                <a:latin typeface="Hannotate SC Regular"/>
                <a:cs typeface="Hannotate SC Regular"/>
              </a:endParaRPr>
            </a:p>
          </p:txBody>
        </p:sp>
        <p:sp>
          <p:nvSpPr>
            <p:cNvPr id="33" name="Rounded Rectangle 32"/>
            <p:cNvSpPr/>
            <p:nvPr/>
          </p:nvSpPr>
          <p:spPr>
            <a:xfrm>
              <a:off x="604753" y="1652896"/>
              <a:ext cx="3396007" cy="1451323"/>
            </a:xfrm>
            <a:prstGeom prst="roundRect">
              <a:avLst/>
            </a:prstGeom>
            <a:noFill/>
            <a:ln w="6350" cap="flat" cmpd="sng">
              <a:solidFill>
                <a:schemeClr val="tx1">
                  <a:lumMod val="50000"/>
                  <a:lumOff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Rounded Rectangle 34"/>
            <p:cNvSpPr/>
            <p:nvPr/>
          </p:nvSpPr>
          <p:spPr>
            <a:xfrm>
              <a:off x="4274410" y="1652896"/>
              <a:ext cx="4389499" cy="1451323"/>
            </a:xfrm>
            <a:prstGeom prst="roundRect">
              <a:avLst/>
            </a:prstGeom>
            <a:noFill/>
            <a:ln w="12700" cap="flat">
              <a:solidFill>
                <a:schemeClr val="tx1">
                  <a:lumMod val="50000"/>
                  <a:lumOff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Rounded Rectangle 35"/>
            <p:cNvSpPr/>
            <p:nvPr/>
          </p:nvSpPr>
          <p:spPr>
            <a:xfrm>
              <a:off x="8865499" y="1652896"/>
              <a:ext cx="3834407" cy="1451324"/>
            </a:xfrm>
            <a:prstGeom prst="roundRect">
              <a:avLst/>
            </a:prstGeom>
            <a:noFill/>
            <a:ln w="12700" cap="flat">
              <a:solidFill>
                <a:schemeClr val="tx1">
                  <a:lumMod val="50000"/>
                  <a:lumOff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45" name="Group 44"/>
          <p:cNvGrpSpPr/>
          <p:nvPr/>
        </p:nvGrpSpPr>
        <p:grpSpPr>
          <a:xfrm>
            <a:off x="4174840" y="6326732"/>
            <a:ext cx="3541989" cy="464833"/>
            <a:chOff x="4174840" y="6326732"/>
            <a:chExt cx="3541989" cy="464833"/>
          </a:xfrm>
        </p:grpSpPr>
        <p:sp>
          <p:nvSpPr>
            <p:cNvPr id="40" name="Left Arrow 39"/>
            <p:cNvSpPr/>
            <p:nvPr/>
          </p:nvSpPr>
          <p:spPr>
            <a:xfrm rot="2008444">
              <a:off x="4174840" y="6326732"/>
              <a:ext cx="755995" cy="431999"/>
            </a:xfrm>
            <a:prstGeom prst="leftArrow">
              <a:avLst/>
            </a:prstGeom>
            <a:solidFill>
              <a:schemeClr val="tx1">
                <a:lumMod val="50000"/>
                <a:lumOff val="50000"/>
              </a:schemeClr>
            </a:solidFill>
            <a:ln w="12700" cap="flat">
              <a:solidFill>
                <a:srgbClr val="7F7F7F"/>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1" name="Left Arrow 40"/>
            <p:cNvSpPr/>
            <p:nvPr/>
          </p:nvSpPr>
          <p:spPr>
            <a:xfrm rot="8429461">
              <a:off x="6960834" y="6359566"/>
              <a:ext cx="755995" cy="431999"/>
            </a:xfrm>
            <a:prstGeom prst="leftArrow">
              <a:avLst/>
            </a:prstGeom>
            <a:solidFill>
              <a:schemeClr val="tx1">
                <a:lumMod val="50000"/>
                <a:lumOff val="50000"/>
              </a:schemeClr>
            </a:solidFill>
            <a:ln w="12700" cap="flat">
              <a:solidFill>
                <a:srgbClr val="7F7F7F"/>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46" name="Group 45"/>
          <p:cNvGrpSpPr/>
          <p:nvPr/>
        </p:nvGrpSpPr>
        <p:grpSpPr>
          <a:xfrm>
            <a:off x="3299497" y="2650987"/>
            <a:ext cx="6301664" cy="755999"/>
            <a:chOff x="3299497" y="2650987"/>
            <a:chExt cx="6301664" cy="755999"/>
          </a:xfrm>
        </p:grpSpPr>
        <p:sp>
          <p:nvSpPr>
            <p:cNvPr id="42" name="Left Arrow 41"/>
            <p:cNvSpPr/>
            <p:nvPr/>
          </p:nvSpPr>
          <p:spPr>
            <a:xfrm rot="2008444">
              <a:off x="3299497" y="2872514"/>
              <a:ext cx="755999" cy="431999"/>
            </a:xfrm>
            <a:prstGeom prst="leftArrow">
              <a:avLst/>
            </a:prstGeom>
            <a:solidFill>
              <a:schemeClr val="tx1">
                <a:lumMod val="50000"/>
                <a:lumOff val="50000"/>
              </a:schemeClr>
            </a:solidFill>
            <a:ln w="12700" cap="flat">
              <a:solidFill>
                <a:srgbClr val="7F7F7F"/>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3" name="Left Arrow 42"/>
            <p:cNvSpPr/>
            <p:nvPr/>
          </p:nvSpPr>
          <p:spPr>
            <a:xfrm rot="8429461">
              <a:off x="8845162" y="2801972"/>
              <a:ext cx="755999" cy="431999"/>
            </a:xfrm>
            <a:prstGeom prst="leftArrow">
              <a:avLst/>
            </a:prstGeom>
            <a:solidFill>
              <a:schemeClr val="tx1">
                <a:lumMod val="50000"/>
                <a:lumOff val="50000"/>
              </a:schemeClr>
            </a:solidFill>
            <a:ln w="12700" cap="flat">
              <a:solidFill>
                <a:srgbClr val="7F7F7F"/>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4" name="Left Arrow 43"/>
            <p:cNvSpPr/>
            <p:nvPr/>
          </p:nvSpPr>
          <p:spPr>
            <a:xfrm rot="5400000">
              <a:off x="5797024" y="2812987"/>
              <a:ext cx="755999" cy="431999"/>
            </a:xfrm>
            <a:prstGeom prst="leftArrow">
              <a:avLst/>
            </a:prstGeom>
            <a:solidFill>
              <a:schemeClr val="tx1">
                <a:lumMod val="50000"/>
                <a:lumOff val="50000"/>
              </a:schemeClr>
            </a:solidFill>
            <a:ln w="12700" cap="flat">
              <a:solidFill>
                <a:srgbClr val="7F7F7F"/>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4020680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50202"/>
                </a:solidFill>
              </a:rPr>
              <a:t>Take Away</a:t>
            </a:r>
            <a:endParaRPr lang="en-US" dirty="0">
              <a:solidFill>
                <a:srgbClr val="D50202"/>
              </a:solidFill>
            </a:endParaRPr>
          </a:p>
        </p:txBody>
      </p:sp>
      <p:sp>
        <p:nvSpPr>
          <p:cNvPr id="3" name="Text Placeholder 2"/>
          <p:cNvSpPr>
            <a:spLocks noGrp="1"/>
          </p:cNvSpPr>
          <p:nvPr>
            <p:ph type="body" idx="1"/>
          </p:nvPr>
        </p:nvSpPr>
        <p:spPr>
          <a:xfrm>
            <a:off x="666132" y="1819103"/>
            <a:ext cx="11647652" cy="4886498"/>
          </a:xfrm>
        </p:spPr>
        <p:txBody>
          <a:bodyPr>
            <a:normAutofit/>
          </a:bodyPr>
          <a:lstStyle/>
          <a:p>
            <a:pPr>
              <a:spcBef>
                <a:spcPts val="1200"/>
              </a:spcBef>
              <a:defRPr sz="2800">
                <a:latin typeface="Hannotate SC Regular"/>
                <a:ea typeface="Hannotate SC Regular"/>
                <a:cs typeface="Hannotate SC Regular"/>
                <a:sym typeface="Hannotate SC Regular"/>
              </a:defRPr>
            </a:pPr>
            <a:r>
              <a:rPr lang="en-US" sz="3200" b="1" dirty="0">
                <a:solidFill>
                  <a:srgbClr val="D50202"/>
                </a:solidFill>
              </a:rPr>
              <a:t>LINE</a:t>
            </a:r>
            <a:r>
              <a:rPr lang="en-US" sz="3200" dirty="0">
                <a:solidFill>
                  <a:schemeClr val="tx1"/>
                </a:solidFill>
              </a:rPr>
              <a:t>: learn continuous representations of </a:t>
            </a:r>
            <a:r>
              <a:rPr lang="en-US" sz="3200" dirty="0" smtClean="0">
                <a:solidFill>
                  <a:schemeClr val="tx1"/>
                </a:solidFill>
              </a:rPr>
              <a:t>nodes</a:t>
            </a:r>
            <a:r>
              <a:rPr lang="zh-CN" altLang="en-US" sz="3200" dirty="0" smtClean="0">
                <a:solidFill>
                  <a:schemeClr val="tx1"/>
                </a:solidFill>
              </a:rPr>
              <a:t> </a:t>
            </a:r>
            <a:r>
              <a:rPr lang="en-US" altLang="zh-CN" sz="3200" dirty="0" smtClean="0">
                <a:solidFill>
                  <a:schemeClr val="tx1"/>
                </a:solidFill>
              </a:rPr>
              <a:t>in</a:t>
            </a:r>
            <a:r>
              <a:rPr lang="zh-CN" altLang="en-US" sz="3200" dirty="0" smtClean="0">
                <a:solidFill>
                  <a:schemeClr val="tx1"/>
                </a:solidFill>
              </a:rPr>
              <a:t> </a:t>
            </a:r>
            <a:r>
              <a:rPr lang="en-US" altLang="zh-CN" sz="3200" dirty="0" smtClean="0">
                <a:solidFill>
                  <a:schemeClr val="tx1"/>
                </a:solidFill>
              </a:rPr>
              <a:t>networks</a:t>
            </a:r>
            <a:endParaRPr lang="en-US" sz="3200" dirty="0">
              <a:solidFill>
                <a:schemeClr val="tx1"/>
              </a:solidFill>
            </a:endParaRPr>
          </a:p>
          <a:p>
            <a:pPr>
              <a:spcBef>
                <a:spcPts val="1200"/>
              </a:spcBef>
              <a:defRPr sz="2800">
                <a:latin typeface="Hannotate SC Regular"/>
                <a:ea typeface="Hannotate SC Regular"/>
                <a:cs typeface="Hannotate SC Regular"/>
                <a:sym typeface="Hannotate SC Regular"/>
              </a:defRPr>
            </a:pPr>
            <a:r>
              <a:rPr lang="en-US" sz="3200" b="1" dirty="0" err="1">
                <a:solidFill>
                  <a:srgbClr val="D50202"/>
                </a:solidFill>
              </a:rPr>
              <a:t>LargeVis</a:t>
            </a:r>
            <a:r>
              <a:rPr lang="en-US" sz="3200" dirty="0">
                <a:solidFill>
                  <a:schemeClr val="tx1"/>
                </a:solidFill>
              </a:rPr>
              <a:t>: </a:t>
            </a:r>
            <a:r>
              <a:rPr lang="en-US" sz="3200" dirty="0" smtClean="0">
                <a:solidFill>
                  <a:schemeClr val="tx1"/>
                </a:solidFill>
              </a:rPr>
              <a:t>visualize</a:t>
            </a:r>
            <a:r>
              <a:rPr lang="zh-CN" altLang="en-US" sz="3200" dirty="0" smtClean="0">
                <a:solidFill>
                  <a:schemeClr val="tx1"/>
                </a:solidFill>
              </a:rPr>
              <a:t> </a:t>
            </a:r>
            <a:r>
              <a:rPr lang="en-US" altLang="zh-CN" sz="3200" dirty="0" smtClean="0">
                <a:solidFill>
                  <a:schemeClr val="tx1"/>
                </a:solidFill>
              </a:rPr>
              <a:t>networks</a:t>
            </a:r>
            <a:r>
              <a:rPr lang="zh-CN" altLang="en-US" sz="3200" dirty="0" smtClean="0">
                <a:solidFill>
                  <a:schemeClr val="tx1"/>
                </a:solidFill>
              </a:rPr>
              <a:t> </a:t>
            </a:r>
            <a:r>
              <a:rPr lang="en-US" altLang="zh-CN" sz="3200" dirty="0" smtClean="0">
                <a:solidFill>
                  <a:schemeClr val="tx1"/>
                </a:solidFill>
              </a:rPr>
              <a:t>and</a:t>
            </a:r>
            <a:r>
              <a:rPr lang="zh-CN" altLang="en-US" sz="3200" dirty="0" smtClean="0">
                <a:solidFill>
                  <a:schemeClr val="tx1"/>
                </a:solidFill>
              </a:rPr>
              <a:t> </a:t>
            </a:r>
            <a:r>
              <a:rPr lang="en-US" altLang="zh-CN" sz="3200" dirty="0" smtClean="0">
                <a:solidFill>
                  <a:schemeClr val="tx1"/>
                </a:solidFill>
              </a:rPr>
              <a:t>high-dimensional</a:t>
            </a:r>
            <a:r>
              <a:rPr lang="zh-CN" altLang="en-US" sz="3200" dirty="0" smtClean="0">
                <a:solidFill>
                  <a:schemeClr val="tx1"/>
                </a:solidFill>
              </a:rPr>
              <a:t> </a:t>
            </a:r>
            <a:r>
              <a:rPr lang="en-US" altLang="zh-CN" sz="3200" dirty="0" smtClean="0">
                <a:solidFill>
                  <a:schemeClr val="tx1"/>
                </a:solidFill>
              </a:rPr>
              <a:t>data</a:t>
            </a:r>
          </a:p>
          <a:p>
            <a:pPr>
              <a:spcBef>
                <a:spcPts val="1200"/>
              </a:spcBef>
              <a:defRPr sz="2800">
                <a:latin typeface="Hannotate SC Regular"/>
                <a:ea typeface="Hannotate SC Regular"/>
                <a:cs typeface="Hannotate SC Regular"/>
                <a:sym typeface="Hannotate SC Regular"/>
              </a:defRPr>
            </a:pPr>
            <a:r>
              <a:rPr lang="en-US" sz="3200" dirty="0" smtClean="0">
                <a:solidFill>
                  <a:schemeClr val="tx1"/>
                </a:solidFill>
              </a:rPr>
              <a:t>Next</a:t>
            </a:r>
            <a:r>
              <a:rPr lang="zh-CN" altLang="en-US" sz="3200" dirty="0" smtClean="0">
                <a:solidFill>
                  <a:schemeClr val="tx1"/>
                </a:solidFill>
              </a:rPr>
              <a:t> </a:t>
            </a:r>
            <a:r>
              <a:rPr lang="en-US" altLang="zh-CN" sz="3200" dirty="0" smtClean="0">
                <a:solidFill>
                  <a:schemeClr val="tx1"/>
                </a:solidFill>
              </a:rPr>
              <a:t>steps:</a:t>
            </a:r>
          </a:p>
          <a:p>
            <a:pPr lvl="1">
              <a:spcBef>
                <a:spcPts val="1200"/>
              </a:spcBef>
              <a:defRPr sz="2800">
                <a:latin typeface="Hannotate SC Regular"/>
                <a:ea typeface="Hannotate SC Regular"/>
                <a:cs typeface="Hannotate SC Regular"/>
                <a:sym typeface="Hannotate SC Regular"/>
              </a:defRPr>
            </a:pPr>
            <a:r>
              <a:rPr lang="en-US" altLang="zh-CN" sz="3200" dirty="0" smtClean="0">
                <a:solidFill>
                  <a:schemeClr val="tx1"/>
                </a:solidFill>
              </a:rPr>
              <a:t>Deep</a:t>
            </a:r>
            <a:r>
              <a:rPr lang="zh-CN" altLang="en-US" sz="3200" dirty="0" smtClean="0">
                <a:solidFill>
                  <a:schemeClr val="tx1"/>
                </a:solidFill>
              </a:rPr>
              <a:t> </a:t>
            </a:r>
            <a:r>
              <a:rPr lang="en-US" altLang="zh-CN" sz="3200" dirty="0" smtClean="0">
                <a:solidFill>
                  <a:schemeClr val="tx1"/>
                </a:solidFill>
              </a:rPr>
              <a:t>generative</a:t>
            </a:r>
            <a:r>
              <a:rPr lang="zh-CN" altLang="en-US" sz="3200" dirty="0" smtClean="0">
                <a:solidFill>
                  <a:schemeClr val="tx1"/>
                </a:solidFill>
              </a:rPr>
              <a:t> </a:t>
            </a:r>
            <a:r>
              <a:rPr lang="en-US" altLang="zh-CN" sz="3200" dirty="0" smtClean="0">
                <a:solidFill>
                  <a:schemeClr val="tx1"/>
                </a:solidFill>
              </a:rPr>
              <a:t>models</a:t>
            </a:r>
          </a:p>
          <a:p>
            <a:pPr lvl="1">
              <a:spcBef>
                <a:spcPts val="1200"/>
              </a:spcBef>
              <a:defRPr sz="2800">
                <a:latin typeface="Hannotate SC Regular"/>
                <a:ea typeface="Hannotate SC Regular"/>
                <a:cs typeface="Hannotate SC Regular"/>
                <a:sym typeface="Hannotate SC Regular"/>
              </a:defRPr>
            </a:pPr>
            <a:r>
              <a:rPr lang="en-US" altLang="zh-CN" sz="3200" dirty="0" smtClean="0">
                <a:solidFill>
                  <a:schemeClr val="tx1"/>
                </a:solidFill>
              </a:rPr>
              <a:t>Attention</a:t>
            </a:r>
            <a:r>
              <a:rPr lang="zh-CN" altLang="en-US" sz="3200" dirty="0" smtClean="0">
                <a:solidFill>
                  <a:schemeClr val="tx1"/>
                </a:solidFill>
              </a:rPr>
              <a:t> </a:t>
            </a:r>
            <a:r>
              <a:rPr lang="en-US" altLang="zh-CN" sz="3200" dirty="0" smtClean="0">
                <a:solidFill>
                  <a:schemeClr val="tx1"/>
                </a:solidFill>
              </a:rPr>
              <a:t>&amp;</a:t>
            </a:r>
            <a:r>
              <a:rPr lang="zh-CN" altLang="en-US" sz="3200" dirty="0" smtClean="0">
                <a:solidFill>
                  <a:schemeClr val="tx1"/>
                </a:solidFill>
              </a:rPr>
              <a:t> </a:t>
            </a:r>
            <a:r>
              <a:rPr lang="en-US" altLang="zh-CN" sz="3200" dirty="0" smtClean="0">
                <a:solidFill>
                  <a:schemeClr val="tx1"/>
                </a:solidFill>
              </a:rPr>
              <a:t>Memory</a:t>
            </a:r>
            <a:r>
              <a:rPr lang="zh-CN" altLang="en-US" sz="3200" dirty="0" smtClean="0">
                <a:solidFill>
                  <a:schemeClr val="tx1"/>
                </a:solidFill>
              </a:rPr>
              <a:t> </a:t>
            </a:r>
            <a:endParaRPr lang="en-US" altLang="zh-CN" sz="3200" dirty="0" smtClean="0">
              <a:solidFill>
                <a:schemeClr val="tx1"/>
              </a:solidFill>
            </a:endParaRPr>
          </a:p>
          <a:p>
            <a:pPr lvl="1">
              <a:spcBef>
                <a:spcPts val="1200"/>
              </a:spcBef>
              <a:defRPr sz="2800">
                <a:latin typeface="Hannotate SC Regular"/>
                <a:ea typeface="Hannotate SC Regular"/>
                <a:cs typeface="Hannotate SC Regular"/>
                <a:sym typeface="Hannotate SC Regular"/>
              </a:defRPr>
            </a:pPr>
            <a:r>
              <a:rPr lang="en-US" altLang="zh-CN" sz="3200" dirty="0" smtClean="0">
                <a:solidFill>
                  <a:schemeClr val="tx1"/>
                </a:solidFill>
              </a:rPr>
              <a:t>Deep</a:t>
            </a:r>
            <a:r>
              <a:rPr lang="zh-CN" altLang="en-US" sz="3200" dirty="0" smtClean="0">
                <a:solidFill>
                  <a:schemeClr val="tx1"/>
                </a:solidFill>
              </a:rPr>
              <a:t> </a:t>
            </a:r>
            <a:r>
              <a:rPr lang="en-US" altLang="zh-CN" sz="3200" dirty="0" smtClean="0">
                <a:solidFill>
                  <a:schemeClr val="tx1"/>
                </a:solidFill>
              </a:rPr>
              <a:t>Reinforcement</a:t>
            </a:r>
            <a:r>
              <a:rPr lang="zh-CN" altLang="en-US" sz="3200" dirty="0" smtClean="0">
                <a:solidFill>
                  <a:schemeClr val="tx1"/>
                </a:solidFill>
              </a:rPr>
              <a:t> </a:t>
            </a:r>
            <a:r>
              <a:rPr lang="en-US" altLang="zh-CN" sz="3200" dirty="0" smtClean="0">
                <a:solidFill>
                  <a:schemeClr val="tx1"/>
                </a:solidFill>
              </a:rPr>
              <a:t>Learning</a:t>
            </a:r>
          </a:p>
        </p:txBody>
      </p:sp>
      <p:sp>
        <p:nvSpPr>
          <p:cNvPr id="4" name="Slide Number Placeholder 3"/>
          <p:cNvSpPr>
            <a:spLocks noGrp="1"/>
          </p:cNvSpPr>
          <p:nvPr>
            <p:ph type="sldNum" sz="quarter" idx="2"/>
          </p:nvPr>
        </p:nvSpPr>
        <p:spPr/>
        <p:txBody>
          <a:bodyPr/>
          <a:lstStyle/>
          <a:p>
            <a:fld id="{86CB4B4D-7CA3-9044-876B-883B54F8677D}" type="slidenum">
              <a:rPr lang="en-US" smtClean="0"/>
              <a:t>57</a:t>
            </a:fld>
            <a:endParaRPr lang="en-US"/>
          </a:p>
        </p:txBody>
      </p:sp>
    </p:spTree>
    <p:extLst>
      <p:ext uri="{BB962C8B-B14F-4D97-AF65-F5344CB8AC3E}">
        <p14:creationId xmlns:p14="http://schemas.microsoft.com/office/powerpoint/2010/main" val="2289606860"/>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50202"/>
                </a:solidFill>
              </a:rPr>
              <a:t>Welcome to Join MILA</a:t>
            </a:r>
            <a:endParaRPr lang="en-US" dirty="0">
              <a:solidFill>
                <a:srgbClr val="D50202"/>
              </a:solidFill>
            </a:endParaRPr>
          </a:p>
        </p:txBody>
      </p:sp>
      <p:sp>
        <p:nvSpPr>
          <p:cNvPr id="4" name="Slide Number Placeholder 3"/>
          <p:cNvSpPr>
            <a:spLocks noGrp="1"/>
          </p:cNvSpPr>
          <p:nvPr>
            <p:ph type="sldNum" sz="quarter" idx="2"/>
          </p:nvPr>
        </p:nvSpPr>
        <p:spPr/>
        <p:txBody>
          <a:bodyPr/>
          <a:lstStyle/>
          <a:p>
            <a:fld id="{86CB4B4D-7CA3-9044-876B-883B54F8677D}" type="slidenum">
              <a:rPr lang="en-US" smtClean="0"/>
              <a:t>58</a:t>
            </a:fld>
            <a:endParaRPr lang="en-US"/>
          </a:p>
        </p:txBody>
      </p:sp>
      <p:sp>
        <p:nvSpPr>
          <p:cNvPr id="7" name="TextBox 6"/>
          <p:cNvSpPr txBox="1"/>
          <p:nvPr/>
        </p:nvSpPr>
        <p:spPr>
          <a:xfrm>
            <a:off x="826589" y="2342786"/>
            <a:ext cx="10970417" cy="964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a:buChar char="•"/>
              <a:tabLst/>
            </a:pPr>
            <a:r>
              <a:rPr kumimoji="0" lang="en-US" sz="2800" b="0" i="0" u="none" strike="noStrike" cap="none" spc="0" normalizeH="0" baseline="0" dirty="0" smtClean="0">
                <a:ln>
                  <a:noFill/>
                </a:ln>
                <a:solidFill>
                  <a:srgbClr val="000000"/>
                </a:solidFill>
                <a:effectLst/>
                <a:uFillTx/>
                <a:latin typeface="Hannotate TC Bold"/>
                <a:ea typeface="+mn-ea"/>
                <a:cs typeface="Hannotate TC Bold"/>
                <a:sym typeface="Helvetica Light"/>
              </a:rPr>
              <a:t>Hiring</a:t>
            </a:r>
            <a:r>
              <a:rPr kumimoji="0" lang="zh-CN" altLang="en-US" sz="2800" b="0" i="0" u="none" strike="noStrike" cap="none" spc="0" normalizeH="0" baseline="0" dirty="0" smtClean="0">
                <a:ln>
                  <a:noFill/>
                </a:ln>
                <a:solidFill>
                  <a:srgbClr val="000000"/>
                </a:solidFill>
                <a:effectLst/>
                <a:uFillTx/>
                <a:latin typeface="Hannotate TC Bold"/>
                <a:ea typeface="+mn-ea"/>
                <a:cs typeface="Hannotate TC Bold"/>
                <a:sym typeface="Helvetica Light"/>
              </a:rPr>
              <a:t> </a:t>
            </a:r>
            <a:r>
              <a:rPr kumimoji="0" lang="en-US" altLang="zh-CN" sz="2800" b="0" i="0" u="none" strike="noStrike" cap="none" spc="0" normalizeH="0" baseline="0" dirty="0" err="1" smtClean="0">
                <a:ln>
                  <a:noFill/>
                </a:ln>
                <a:solidFill>
                  <a:srgbClr val="000000"/>
                </a:solidFill>
                <a:effectLst/>
                <a:uFillTx/>
                <a:latin typeface="Hannotate TC Bold"/>
                <a:ea typeface="+mn-ea"/>
                <a:cs typeface="Hannotate TC Bold"/>
                <a:sym typeface="Helvetica Light"/>
              </a:rPr>
              <a:t>Ph.D</a:t>
            </a:r>
            <a:r>
              <a:rPr lang="en-US" altLang="zh-CN" sz="2800" dirty="0" err="1" smtClean="0">
                <a:latin typeface="Hannotate TC Bold"/>
                <a:cs typeface="Hannotate TC Bold"/>
              </a:rPr>
              <a:t>s</a:t>
            </a:r>
            <a:r>
              <a:rPr lang="zh-CN" altLang="en-US" sz="2800" dirty="0" smtClean="0">
                <a:latin typeface="Hannotate TC Bold"/>
                <a:cs typeface="Hannotate TC Bold"/>
              </a:rPr>
              <a:t>, </a:t>
            </a:r>
            <a:r>
              <a:rPr lang="en-US" altLang="zh-CN" sz="2800" dirty="0" smtClean="0">
                <a:latin typeface="Hannotate TC Bold"/>
                <a:cs typeface="Hannotate TC Bold"/>
              </a:rPr>
              <a:t>Masters,</a:t>
            </a:r>
            <a:r>
              <a:rPr lang="zh-CN" altLang="en-US" sz="2800" dirty="0" smtClean="0">
                <a:latin typeface="Hannotate TC Bold"/>
                <a:cs typeface="Hannotate TC Bold"/>
              </a:rPr>
              <a:t> </a:t>
            </a:r>
            <a:r>
              <a:rPr lang="en-US" altLang="zh-CN" sz="2800" dirty="0" smtClean="0">
                <a:latin typeface="Hannotate TC Bold"/>
                <a:cs typeface="Hannotate TC Bold"/>
              </a:rPr>
              <a:t>Interns</a:t>
            </a:r>
            <a:r>
              <a:rPr lang="zh-CN" altLang="en-US" sz="2800" dirty="0" smtClean="0">
                <a:latin typeface="Hannotate TC Bold"/>
                <a:cs typeface="Hannotate TC Bold"/>
              </a:rPr>
              <a:t>, </a:t>
            </a:r>
            <a:r>
              <a:rPr lang="en-US" altLang="zh-CN" sz="2800" dirty="0" smtClean="0">
                <a:latin typeface="Hannotate TC Bold"/>
                <a:cs typeface="Hannotate TC Bold"/>
              </a:rPr>
              <a:t>and</a:t>
            </a:r>
            <a:r>
              <a:rPr lang="zh-CN" altLang="en-US" sz="2800" dirty="0" smtClean="0">
                <a:latin typeface="Hannotate TC Bold"/>
                <a:cs typeface="Hannotate TC Bold"/>
              </a:rPr>
              <a:t> </a:t>
            </a:r>
            <a:r>
              <a:rPr lang="en-US" altLang="zh-CN" sz="2800" dirty="0" smtClean="0">
                <a:latin typeface="Hannotate TC Bold"/>
                <a:cs typeface="Hannotate TC Bold"/>
              </a:rPr>
              <a:t>Visiting</a:t>
            </a:r>
            <a:r>
              <a:rPr lang="zh-CN" altLang="en-US" sz="2800" dirty="0" smtClean="0">
                <a:latin typeface="Hannotate TC Bold"/>
                <a:cs typeface="Hannotate TC Bold"/>
              </a:rPr>
              <a:t> </a:t>
            </a:r>
            <a:r>
              <a:rPr lang="en-US" altLang="zh-CN" sz="2800" dirty="0" smtClean="0">
                <a:latin typeface="Hannotate TC Bold"/>
                <a:cs typeface="Hannotate TC Bold"/>
              </a:rPr>
              <a:t>students</a:t>
            </a:r>
          </a:p>
          <a:p>
            <a:pPr marL="571500" marR="0" indent="-571500" algn="l" defTabSz="584200" rtl="0" fontAlgn="auto" latinLnBrk="0" hangingPunct="0">
              <a:lnSpc>
                <a:spcPct val="100000"/>
              </a:lnSpc>
              <a:spcBef>
                <a:spcPts val="0"/>
              </a:spcBef>
              <a:spcAft>
                <a:spcPts val="0"/>
              </a:spcAft>
              <a:buClrTx/>
              <a:buSzTx/>
              <a:buFont typeface="Arial"/>
              <a:buChar char="•"/>
              <a:tabLst/>
            </a:pPr>
            <a:r>
              <a:rPr lang="en-US" altLang="zh-CN" sz="2800" dirty="0" smtClean="0">
                <a:latin typeface="Hannotate TC Bold"/>
                <a:cs typeface="Hannotate TC Bold"/>
              </a:rPr>
              <a:t>One</a:t>
            </a:r>
            <a:r>
              <a:rPr lang="zh-CN" altLang="en-US" sz="2800" dirty="0" smtClean="0">
                <a:latin typeface="Hannotate TC Bold"/>
                <a:cs typeface="Hannotate TC Bold"/>
              </a:rPr>
              <a:t> </a:t>
            </a:r>
            <a:r>
              <a:rPr lang="en-US" altLang="zh-CN" sz="2800" dirty="0" smtClean="0">
                <a:latin typeface="Hannotate TC Bold"/>
                <a:cs typeface="Hannotate TC Bold"/>
              </a:rPr>
              <a:t>of</a:t>
            </a:r>
            <a:r>
              <a:rPr lang="zh-CN" altLang="en-US" sz="2800" dirty="0" smtClean="0">
                <a:latin typeface="Hannotate TC Bold"/>
                <a:cs typeface="Hannotate TC Bold"/>
              </a:rPr>
              <a:t> </a:t>
            </a:r>
            <a:r>
              <a:rPr lang="en-US" altLang="zh-CN" sz="2800" dirty="0">
                <a:latin typeface="Hannotate TC Bold"/>
                <a:cs typeface="Hannotate TC Bold"/>
              </a:rPr>
              <a:t>t</a:t>
            </a:r>
            <a:r>
              <a:rPr lang="en-US" sz="2800" dirty="0" smtClean="0">
                <a:latin typeface="Hannotate TC Bold"/>
                <a:cs typeface="Hannotate TC Bold"/>
              </a:rPr>
              <a:t>he</a:t>
            </a:r>
            <a:r>
              <a:rPr lang="zh-CN" altLang="en-US" sz="2800" dirty="0" smtClean="0">
                <a:latin typeface="Hannotate TC Bold"/>
                <a:cs typeface="Hannotate TC Bold"/>
              </a:rPr>
              <a:t> </a:t>
            </a:r>
            <a:r>
              <a:rPr lang="en-US" altLang="zh-CN" sz="2800" dirty="0" smtClean="0">
                <a:latin typeface="Hannotate TC Bold"/>
                <a:cs typeface="Hannotate TC Bold"/>
              </a:rPr>
              <a:t>largest</a:t>
            </a:r>
            <a:r>
              <a:rPr lang="zh-CN" altLang="en-US" sz="2800" dirty="0" smtClean="0">
                <a:latin typeface="Hannotate TC Bold"/>
                <a:cs typeface="Hannotate TC Bold"/>
              </a:rPr>
              <a:t> </a:t>
            </a:r>
            <a:r>
              <a:rPr lang="en-US" altLang="zh-CN" sz="2800" dirty="0" smtClean="0">
                <a:latin typeface="Hannotate TC Bold"/>
                <a:cs typeface="Hannotate TC Bold"/>
              </a:rPr>
              <a:t>group</a:t>
            </a:r>
            <a:r>
              <a:rPr lang="zh-CN" altLang="en-US" sz="2800" dirty="0" smtClean="0">
                <a:latin typeface="Hannotate TC Bold"/>
                <a:cs typeface="Hannotate TC Bold"/>
              </a:rPr>
              <a:t> </a:t>
            </a:r>
            <a:r>
              <a:rPr lang="en-US" altLang="zh-CN" sz="2800" dirty="0" smtClean="0">
                <a:latin typeface="Hannotate TC Bold"/>
                <a:cs typeface="Hannotate TC Bold"/>
              </a:rPr>
              <a:t>in</a:t>
            </a:r>
            <a:r>
              <a:rPr lang="zh-CN" altLang="en-US" sz="2800" dirty="0" smtClean="0">
                <a:latin typeface="Hannotate TC Bold"/>
                <a:cs typeface="Hannotate TC Bold"/>
              </a:rPr>
              <a:t> </a:t>
            </a:r>
            <a:r>
              <a:rPr lang="en-US" altLang="zh-CN" sz="2800" dirty="0" smtClean="0">
                <a:latin typeface="Hannotate TC Bold"/>
                <a:cs typeface="Hannotate TC Bold"/>
              </a:rPr>
              <a:t>academic</a:t>
            </a:r>
            <a:r>
              <a:rPr lang="zh-CN" altLang="en-US" sz="2800" dirty="0" smtClean="0">
                <a:latin typeface="Hannotate TC Bold"/>
                <a:cs typeface="Hannotate TC Bold"/>
              </a:rPr>
              <a:t> </a:t>
            </a:r>
            <a:r>
              <a:rPr lang="en-US" altLang="zh-CN" sz="2800" dirty="0" smtClean="0">
                <a:latin typeface="Hannotate TC Bold"/>
                <a:cs typeface="Hannotate TC Bold"/>
              </a:rPr>
              <a:t>working</a:t>
            </a:r>
            <a:r>
              <a:rPr lang="zh-CN" altLang="en-US" sz="2800" dirty="0" smtClean="0">
                <a:latin typeface="Hannotate TC Bold"/>
                <a:cs typeface="Hannotate TC Bold"/>
              </a:rPr>
              <a:t> </a:t>
            </a:r>
            <a:r>
              <a:rPr lang="en-US" altLang="zh-CN" sz="2800" dirty="0" smtClean="0">
                <a:latin typeface="Hannotate TC Bold"/>
                <a:cs typeface="Hannotate TC Bold"/>
              </a:rPr>
              <a:t>on</a:t>
            </a:r>
            <a:r>
              <a:rPr lang="zh-CN" altLang="en-US" sz="2800" dirty="0" smtClean="0">
                <a:latin typeface="Hannotate TC Bold"/>
                <a:cs typeface="Hannotate TC Bold"/>
              </a:rPr>
              <a:t> </a:t>
            </a:r>
            <a:r>
              <a:rPr lang="en-US" altLang="zh-CN" sz="2800" dirty="0" smtClean="0">
                <a:latin typeface="Hannotate TC Bold"/>
                <a:cs typeface="Hannotate TC Bold"/>
              </a:rPr>
              <a:t>deep</a:t>
            </a:r>
            <a:r>
              <a:rPr lang="zh-CN" altLang="en-US" sz="2800" dirty="0" smtClean="0">
                <a:latin typeface="Hannotate TC Bold"/>
                <a:cs typeface="Hannotate TC Bold"/>
              </a:rPr>
              <a:t> </a:t>
            </a:r>
            <a:r>
              <a:rPr lang="en-US" altLang="zh-CN" sz="2800" dirty="0" smtClean="0">
                <a:latin typeface="Hannotate TC Bold"/>
                <a:cs typeface="Hannotate TC Bold"/>
              </a:rPr>
              <a:t>learning</a:t>
            </a:r>
            <a:r>
              <a:rPr lang="zh-CN" altLang="en-US" sz="2800" dirty="0" smtClean="0">
                <a:latin typeface="Hannotate TC Bold"/>
                <a:cs typeface="Hannotate TC Bold"/>
              </a:rPr>
              <a:t> </a:t>
            </a:r>
            <a:endParaRPr kumimoji="0" lang="en-US" sz="2800" b="0" i="0" u="none" strike="noStrike" cap="none" spc="0" normalizeH="0" baseline="0" dirty="0">
              <a:ln>
                <a:noFill/>
              </a:ln>
              <a:solidFill>
                <a:srgbClr val="000000"/>
              </a:solidFill>
              <a:effectLst/>
              <a:uFillTx/>
              <a:latin typeface="Hannotate TC Bold"/>
              <a:ea typeface="+mn-ea"/>
              <a:cs typeface="Hannotate TC Bold"/>
              <a:sym typeface="Helvetica Light"/>
            </a:endParaRPr>
          </a:p>
        </p:txBody>
      </p:sp>
      <p:pic>
        <p:nvPicPr>
          <p:cNvPr id="8" name="Content Placeholder 3"/>
          <p:cNvPicPr>
            <a:picLocks noChangeAspect="1"/>
          </p:cNvPicPr>
          <p:nvPr/>
        </p:nvPicPr>
        <p:blipFill rotWithShape="1">
          <a:blip r:embed="rId2"/>
          <a:srcRect l="-1168" r="-63"/>
          <a:stretch/>
        </p:blipFill>
        <p:spPr>
          <a:xfrm>
            <a:off x="1113787" y="3550230"/>
            <a:ext cx="10396021" cy="5419756"/>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3126156269"/>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7" name="thank-you1.jpg"/>
          <p:cNvPicPr>
            <a:picLocks noChangeAspect="1"/>
          </p:cNvPicPr>
          <p:nvPr/>
        </p:nvPicPr>
        <p:blipFill>
          <a:blip r:embed="rId2">
            <a:extLst/>
          </a:blip>
          <a:stretch>
            <a:fillRect/>
          </a:stretch>
        </p:blipFill>
        <p:spPr>
          <a:xfrm>
            <a:off x="3327400" y="1282700"/>
            <a:ext cx="6350000" cy="5078760"/>
          </a:xfrm>
          <a:prstGeom prst="rect">
            <a:avLst/>
          </a:prstGeom>
          <a:ln w="12700">
            <a:miter lim="400000"/>
          </a:ln>
        </p:spPr>
      </p:pic>
      <p:sp>
        <p:nvSpPr>
          <p:cNvPr id="558" name="Shape 558"/>
          <p:cNvSpPr/>
          <p:nvPr/>
        </p:nvSpPr>
        <p:spPr>
          <a:xfrm>
            <a:off x="4716893" y="6020341"/>
            <a:ext cx="3970989" cy="44114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200" u="sng">
                <a:solidFill>
                  <a:srgbClr val="797979"/>
                </a:solidFill>
                <a:latin typeface="Chalkduster"/>
                <a:ea typeface="Chalkduster"/>
                <a:cs typeface="Chalkduster"/>
                <a:sym typeface="Chalkduster"/>
                <a:hlinkClick r:id=""/>
              </a:defRPr>
            </a:lvl1pPr>
          </a:lstStyle>
          <a:p>
            <a:pPr>
              <a:defRPr u="none"/>
            </a:pPr>
            <a:r>
              <a:rPr lang="en-US" u="sng" dirty="0" smtClean="0">
                <a:hlinkClick r:id="rId3"/>
              </a:rPr>
              <a:t>tangjianpku</a:t>
            </a:r>
            <a:r>
              <a:rPr lang="en-US" altLang="zh-CN" u="sng" dirty="0" smtClean="0">
                <a:hlinkClick r:id="rId3"/>
              </a:rPr>
              <a:t>@gmail.com</a:t>
            </a:r>
            <a:endParaRPr u="sng" dirty="0">
              <a:hlinkClick r:id="rId3"/>
            </a:endParaRPr>
          </a:p>
        </p:txBody>
      </p:sp>
      <p:sp>
        <p:nvSpPr>
          <p:cNvPr id="559" name="Shape 55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59</a:t>
            </a:fld>
            <a:endParaRPr/>
          </a:p>
        </p:txBody>
      </p:sp>
    </p:spTree>
    <p:extLst>
      <p:ext uri="{BB962C8B-B14F-4D97-AF65-F5344CB8AC3E}">
        <p14:creationId xmlns:p14="http://schemas.microsoft.com/office/powerpoint/2010/main" val="280246223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xfrm>
            <a:off x="950591" y="408478"/>
            <a:ext cx="11099800" cy="2159000"/>
          </a:xfrm>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lang="en-US" dirty="0" smtClean="0"/>
              <a:t>Extremely Low-dimensional</a:t>
            </a:r>
            <a:r>
              <a:rPr lang="zh-CN" altLang="en-US" dirty="0" smtClean="0"/>
              <a:t> </a:t>
            </a:r>
            <a:r>
              <a:rPr lang="en-US" altLang="zh-CN" dirty="0" smtClean="0"/>
              <a:t>Representations</a:t>
            </a:r>
            <a:r>
              <a:rPr lang="en-US" dirty="0" smtClean="0"/>
              <a:t>: </a:t>
            </a:r>
            <a:br>
              <a:rPr lang="en-US" dirty="0" smtClean="0"/>
            </a:br>
            <a:r>
              <a:rPr lang="en-US" dirty="0" smtClean="0"/>
              <a:t>2D/</a:t>
            </a:r>
            <a:r>
              <a:rPr lang="en-US" altLang="zh-CN" dirty="0" smtClean="0"/>
              <a:t>3D</a:t>
            </a:r>
            <a:r>
              <a:rPr lang="en-US" dirty="0" smtClean="0"/>
              <a:t> for</a:t>
            </a:r>
            <a:r>
              <a:rPr lang="zh-CN" altLang="en-US" dirty="0" smtClean="0"/>
              <a:t> </a:t>
            </a:r>
            <a:r>
              <a:rPr lang="en-US" dirty="0" smtClean="0"/>
              <a:t>Visualizing Networks</a:t>
            </a:r>
            <a:endParaRPr dirty="0"/>
          </a:p>
        </p:txBody>
      </p:sp>
      <p:sp>
        <p:nvSpPr>
          <p:cNvPr id="320" name="Shape 32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grpSp>
        <p:nvGrpSpPr>
          <p:cNvPr id="5" name="Group 4"/>
          <p:cNvGrpSpPr/>
          <p:nvPr/>
        </p:nvGrpSpPr>
        <p:grpSpPr>
          <a:xfrm>
            <a:off x="5584105" y="2787000"/>
            <a:ext cx="2282238" cy="2062523"/>
            <a:chOff x="4234983" y="735777"/>
            <a:chExt cx="2282238" cy="2062523"/>
          </a:xfrm>
        </p:grpSpPr>
        <p:sp>
          <p:nvSpPr>
            <p:cNvPr id="6" name="Flowchart: Connector 51"/>
            <p:cNvSpPr/>
            <p:nvPr/>
          </p:nvSpPr>
          <p:spPr>
            <a:xfrm>
              <a:off x="4914799" y="735777"/>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52"/>
            <p:cNvSpPr/>
            <p:nvPr/>
          </p:nvSpPr>
          <p:spPr>
            <a:xfrm>
              <a:off x="4633297" y="91646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53"/>
            <p:cNvSpPr/>
            <p:nvPr/>
          </p:nvSpPr>
          <p:spPr>
            <a:xfrm>
              <a:off x="5222810" y="902420"/>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54"/>
            <p:cNvSpPr/>
            <p:nvPr/>
          </p:nvSpPr>
          <p:spPr>
            <a:xfrm>
              <a:off x="4933576" y="105362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6" idx="4"/>
              <a:endCxn id="9" idx="0"/>
            </p:cNvCxnSpPr>
            <p:nvPr/>
          </p:nvCxnSpPr>
          <p:spPr>
            <a:xfrm>
              <a:off x="4983379" y="872937"/>
              <a:ext cx="18777" cy="180686"/>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8" idx="3"/>
              <a:endCxn id="9" idx="6"/>
            </p:cNvCxnSpPr>
            <p:nvPr/>
          </p:nvCxnSpPr>
          <p:spPr>
            <a:xfrm flipH="1">
              <a:off x="5070736" y="1019493"/>
              <a:ext cx="172161" cy="10271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7" idx="5"/>
              <a:endCxn id="9" idx="2"/>
            </p:cNvCxnSpPr>
            <p:nvPr/>
          </p:nvCxnSpPr>
          <p:spPr>
            <a:xfrm>
              <a:off x="4750370" y="1033536"/>
              <a:ext cx="183206" cy="88667"/>
            </a:xfrm>
            <a:prstGeom prst="line">
              <a:avLst/>
            </a:prstGeom>
          </p:spPr>
          <p:style>
            <a:lnRef idx="1">
              <a:schemeClr val="dk1"/>
            </a:lnRef>
            <a:fillRef idx="0">
              <a:schemeClr val="dk1"/>
            </a:fillRef>
            <a:effectRef idx="0">
              <a:schemeClr val="dk1"/>
            </a:effectRef>
            <a:fontRef idx="minor">
              <a:schemeClr val="tx1"/>
            </a:fontRef>
          </p:style>
        </p:cxnSp>
        <p:sp>
          <p:nvSpPr>
            <p:cNvPr id="13" name="Flowchart: Connector 58"/>
            <p:cNvSpPr/>
            <p:nvPr/>
          </p:nvSpPr>
          <p:spPr>
            <a:xfrm>
              <a:off x="5299298" y="1606375"/>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59"/>
            <p:cNvSpPr/>
            <p:nvPr/>
          </p:nvSpPr>
          <p:spPr>
            <a:xfrm>
              <a:off x="4234983" y="171608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60"/>
            <p:cNvSpPr/>
            <p:nvPr/>
          </p:nvSpPr>
          <p:spPr>
            <a:xfrm>
              <a:off x="4696483" y="2205161"/>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1"/>
            <p:cNvSpPr/>
            <p:nvPr/>
          </p:nvSpPr>
          <p:spPr>
            <a:xfrm>
              <a:off x="4632544" y="1827735"/>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62"/>
            <p:cNvSpPr/>
            <p:nvPr/>
          </p:nvSpPr>
          <p:spPr>
            <a:xfrm>
              <a:off x="4312388" y="2097286"/>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372143" y="1792614"/>
              <a:ext cx="260401" cy="87799"/>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a:stCxn id="16" idx="3"/>
              <a:endCxn id="17" idx="7"/>
            </p:cNvCxnSpPr>
            <p:nvPr/>
          </p:nvCxnSpPr>
          <p:spPr>
            <a:xfrm flipH="1">
              <a:off x="4429461" y="1944808"/>
              <a:ext cx="223170" cy="17256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15" idx="0"/>
              <a:endCxn id="16" idx="4"/>
            </p:cNvCxnSpPr>
            <p:nvPr/>
          </p:nvCxnSpPr>
          <p:spPr>
            <a:xfrm flipH="1" flipV="1">
              <a:off x="4701124" y="1964895"/>
              <a:ext cx="63939" cy="240266"/>
            </a:xfrm>
            <a:prstGeom prst="line">
              <a:avLst/>
            </a:prstGeom>
          </p:spPr>
          <p:style>
            <a:lnRef idx="1">
              <a:schemeClr val="dk1"/>
            </a:lnRef>
            <a:fillRef idx="0">
              <a:schemeClr val="dk1"/>
            </a:fillRef>
            <a:effectRef idx="0">
              <a:schemeClr val="dk1"/>
            </a:effectRef>
            <a:fontRef idx="minor">
              <a:schemeClr val="tx1"/>
            </a:fontRef>
          </p:style>
        </p:cxnSp>
        <p:sp>
          <p:nvSpPr>
            <p:cNvPr id="21" name="Flowchart: Connector 66"/>
            <p:cNvSpPr/>
            <p:nvPr/>
          </p:nvSpPr>
          <p:spPr>
            <a:xfrm>
              <a:off x="5217715" y="2240182"/>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67"/>
            <p:cNvSpPr/>
            <p:nvPr/>
          </p:nvSpPr>
          <p:spPr>
            <a:xfrm>
              <a:off x="4915331" y="251602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68"/>
            <p:cNvSpPr/>
            <p:nvPr/>
          </p:nvSpPr>
          <p:spPr>
            <a:xfrm>
              <a:off x="5569025" y="255004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69"/>
            <p:cNvSpPr/>
            <p:nvPr/>
          </p:nvSpPr>
          <p:spPr>
            <a:xfrm>
              <a:off x="5199708" y="2661140"/>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1" idx="3"/>
              <a:endCxn id="22" idx="0"/>
            </p:cNvCxnSpPr>
            <p:nvPr/>
          </p:nvCxnSpPr>
          <p:spPr>
            <a:xfrm flipH="1">
              <a:off x="4983911" y="2357255"/>
              <a:ext cx="253891" cy="15877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stCxn id="23" idx="1"/>
              <a:endCxn id="21" idx="5"/>
            </p:cNvCxnSpPr>
            <p:nvPr/>
          </p:nvCxnSpPr>
          <p:spPr>
            <a:xfrm flipH="1" flipV="1">
              <a:off x="5334788" y="2357255"/>
              <a:ext cx="254324" cy="21288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21" idx="4"/>
              <a:endCxn id="24" idx="0"/>
            </p:cNvCxnSpPr>
            <p:nvPr/>
          </p:nvCxnSpPr>
          <p:spPr>
            <a:xfrm flipH="1">
              <a:off x="5268288" y="2377342"/>
              <a:ext cx="18007" cy="283798"/>
            </a:xfrm>
            <a:prstGeom prst="line">
              <a:avLst/>
            </a:prstGeom>
          </p:spPr>
          <p:style>
            <a:lnRef idx="1">
              <a:schemeClr val="dk1"/>
            </a:lnRef>
            <a:fillRef idx="0">
              <a:schemeClr val="dk1"/>
            </a:fillRef>
            <a:effectRef idx="0">
              <a:schemeClr val="dk1"/>
            </a:effectRef>
            <a:fontRef idx="minor">
              <a:schemeClr val="tx1"/>
            </a:fontRef>
          </p:style>
        </p:cxnSp>
        <p:sp>
          <p:nvSpPr>
            <p:cNvPr id="28" name="Flowchart: Connector 73"/>
            <p:cNvSpPr/>
            <p:nvPr/>
          </p:nvSpPr>
          <p:spPr>
            <a:xfrm>
              <a:off x="4724151" y="1252351"/>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stCxn id="9" idx="3"/>
              <a:endCxn id="28" idx="7"/>
            </p:cNvCxnSpPr>
            <p:nvPr/>
          </p:nvCxnSpPr>
          <p:spPr>
            <a:xfrm flipH="1">
              <a:off x="4841224" y="1170696"/>
              <a:ext cx="112439" cy="101742"/>
            </a:xfrm>
            <a:prstGeom prst="line">
              <a:avLst/>
            </a:prstGeom>
          </p:spPr>
          <p:style>
            <a:lnRef idx="1">
              <a:schemeClr val="dk1"/>
            </a:lnRef>
            <a:fillRef idx="0">
              <a:schemeClr val="dk1"/>
            </a:fillRef>
            <a:effectRef idx="0">
              <a:schemeClr val="dk1"/>
            </a:effectRef>
            <a:fontRef idx="minor">
              <a:schemeClr val="tx1"/>
            </a:fontRef>
          </p:style>
        </p:cxnSp>
        <p:sp>
          <p:nvSpPr>
            <p:cNvPr id="30" name="Flowchart: Connector 75"/>
            <p:cNvSpPr/>
            <p:nvPr/>
          </p:nvSpPr>
          <p:spPr>
            <a:xfrm>
              <a:off x="5822579" y="832513"/>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76"/>
            <p:cNvSpPr/>
            <p:nvPr/>
          </p:nvSpPr>
          <p:spPr>
            <a:xfrm>
              <a:off x="5541077" y="101319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77"/>
            <p:cNvSpPr/>
            <p:nvPr/>
          </p:nvSpPr>
          <p:spPr>
            <a:xfrm>
              <a:off x="6130590" y="999156"/>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78"/>
            <p:cNvSpPr/>
            <p:nvPr/>
          </p:nvSpPr>
          <p:spPr>
            <a:xfrm>
              <a:off x="5841356" y="115035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0" idx="4"/>
              <a:endCxn id="33" idx="0"/>
            </p:cNvCxnSpPr>
            <p:nvPr/>
          </p:nvCxnSpPr>
          <p:spPr>
            <a:xfrm>
              <a:off x="5891159" y="969673"/>
              <a:ext cx="18777" cy="18068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32" idx="3"/>
              <a:endCxn id="33" idx="6"/>
            </p:cNvCxnSpPr>
            <p:nvPr/>
          </p:nvCxnSpPr>
          <p:spPr>
            <a:xfrm flipH="1">
              <a:off x="5978516" y="1116229"/>
              <a:ext cx="172161" cy="10271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a:stCxn id="31" idx="5"/>
              <a:endCxn id="33" idx="2"/>
            </p:cNvCxnSpPr>
            <p:nvPr/>
          </p:nvCxnSpPr>
          <p:spPr>
            <a:xfrm>
              <a:off x="5658150" y="1130272"/>
              <a:ext cx="183206" cy="88667"/>
            </a:xfrm>
            <a:prstGeom prst="line">
              <a:avLst/>
            </a:prstGeom>
          </p:spPr>
          <p:style>
            <a:lnRef idx="1">
              <a:schemeClr val="dk1"/>
            </a:lnRef>
            <a:fillRef idx="0">
              <a:schemeClr val="dk1"/>
            </a:fillRef>
            <a:effectRef idx="0">
              <a:schemeClr val="dk1"/>
            </a:effectRef>
            <a:fontRef idx="minor">
              <a:schemeClr val="tx1"/>
            </a:fontRef>
          </p:style>
        </p:cxnSp>
        <p:sp>
          <p:nvSpPr>
            <p:cNvPr id="37" name="Flowchart: Connector 82"/>
            <p:cNvSpPr/>
            <p:nvPr/>
          </p:nvSpPr>
          <p:spPr>
            <a:xfrm>
              <a:off x="6121224" y="1407254"/>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3" idx="5"/>
              <a:endCxn id="37" idx="1"/>
            </p:cNvCxnSpPr>
            <p:nvPr/>
          </p:nvCxnSpPr>
          <p:spPr>
            <a:xfrm>
              <a:off x="5958429" y="1267432"/>
              <a:ext cx="182882" cy="159909"/>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stCxn id="9" idx="5"/>
              <a:endCxn id="13" idx="1"/>
            </p:cNvCxnSpPr>
            <p:nvPr/>
          </p:nvCxnSpPr>
          <p:spPr>
            <a:xfrm>
              <a:off x="5050649" y="1170696"/>
              <a:ext cx="268736" cy="45576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13" idx="2"/>
              <a:endCxn id="16" idx="7"/>
            </p:cNvCxnSpPr>
            <p:nvPr/>
          </p:nvCxnSpPr>
          <p:spPr>
            <a:xfrm flipH="1">
              <a:off x="4749617" y="1674955"/>
              <a:ext cx="549681" cy="17286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stCxn id="21" idx="0"/>
              <a:endCxn id="13" idx="3"/>
            </p:cNvCxnSpPr>
            <p:nvPr/>
          </p:nvCxnSpPr>
          <p:spPr>
            <a:xfrm flipV="1">
              <a:off x="5286295" y="1723448"/>
              <a:ext cx="33090" cy="5167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a:stCxn id="33" idx="3"/>
              <a:endCxn id="13" idx="7"/>
            </p:cNvCxnSpPr>
            <p:nvPr/>
          </p:nvCxnSpPr>
          <p:spPr>
            <a:xfrm flipH="1">
              <a:off x="5416371" y="1267432"/>
              <a:ext cx="445072" cy="359030"/>
            </a:xfrm>
            <a:prstGeom prst="line">
              <a:avLst/>
            </a:prstGeom>
          </p:spPr>
          <p:style>
            <a:lnRef idx="1">
              <a:schemeClr val="dk1"/>
            </a:lnRef>
            <a:fillRef idx="0">
              <a:schemeClr val="dk1"/>
            </a:fillRef>
            <a:effectRef idx="0">
              <a:schemeClr val="dk1"/>
            </a:effectRef>
            <a:fontRef idx="minor">
              <a:schemeClr val="tx1"/>
            </a:fontRef>
          </p:style>
        </p:cxnSp>
        <p:sp>
          <p:nvSpPr>
            <p:cNvPr id="43" name="Flowchart: Connector 88"/>
            <p:cNvSpPr/>
            <p:nvPr/>
          </p:nvSpPr>
          <p:spPr>
            <a:xfrm>
              <a:off x="5631307" y="2211057"/>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1" idx="6"/>
              <a:endCxn id="43" idx="2"/>
            </p:cNvCxnSpPr>
            <p:nvPr/>
          </p:nvCxnSpPr>
          <p:spPr>
            <a:xfrm flipV="1">
              <a:off x="5354875" y="2279637"/>
              <a:ext cx="276432" cy="29125"/>
            </a:xfrm>
            <a:prstGeom prst="line">
              <a:avLst/>
            </a:prstGeom>
          </p:spPr>
          <p:style>
            <a:lnRef idx="1">
              <a:schemeClr val="dk1"/>
            </a:lnRef>
            <a:fillRef idx="0">
              <a:schemeClr val="dk1"/>
            </a:fillRef>
            <a:effectRef idx="0">
              <a:schemeClr val="dk1"/>
            </a:effectRef>
            <a:fontRef idx="minor">
              <a:schemeClr val="tx1"/>
            </a:fontRef>
          </p:style>
        </p:cxnSp>
        <p:sp>
          <p:nvSpPr>
            <p:cNvPr id="45" name="Flowchart: Connector 90"/>
            <p:cNvSpPr/>
            <p:nvPr/>
          </p:nvSpPr>
          <p:spPr>
            <a:xfrm>
              <a:off x="5966469" y="1931406"/>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91"/>
            <p:cNvSpPr/>
            <p:nvPr/>
          </p:nvSpPr>
          <p:spPr>
            <a:xfrm>
              <a:off x="6213778" y="1625910"/>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92"/>
            <p:cNvSpPr/>
            <p:nvPr/>
          </p:nvSpPr>
          <p:spPr>
            <a:xfrm>
              <a:off x="6325730" y="2209469"/>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93"/>
            <p:cNvSpPr/>
            <p:nvPr/>
          </p:nvSpPr>
          <p:spPr>
            <a:xfrm>
              <a:off x="6035923" y="2352364"/>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a:stCxn id="46" idx="3"/>
              <a:endCxn id="45" idx="7"/>
            </p:cNvCxnSpPr>
            <p:nvPr/>
          </p:nvCxnSpPr>
          <p:spPr>
            <a:xfrm flipH="1">
              <a:off x="6083542" y="1742983"/>
              <a:ext cx="150323" cy="20851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stCxn id="47" idx="1"/>
              <a:endCxn id="45" idx="5"/>
            </p:cNvCxnSpPr>
            <p:nvPr/>
          </p:nvCxnSpPr>
          <p:spPr>
            <a:xfrm flipH="1" flipV="1">
              <a:off x="6083542" y="2048479"/>
              <a:ext cx="262275" cy="181077"/>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a:stCxn id="45" idx="4"/>
              <a:endCxn id="48" idx="0"/>
            </p:cNvCxnSpPr>
            <p:nvPr/>
          </p:nvCxnSpPr>
          <p:spPr>
            <a:xfrm>
              <a:off x="6035049" y="2068566"/>
              <a:ext cx="69454" cy="283798"/>
            </a:xfrm>
            <a:prstGeom prst="line">
              <a:avLst/>
            </a:prstGeom>
          </p:spPr>
          <p:style>
            <a:lnRef idx="1">
              <a:schemeClr val="dk1"/>
            </a:lnRef>
            <a:fillRef idx="0">
              <a:schemeClr val="dk1"/>
            </a:fillRef>
            <a:effectRef idx="0">
              <a:schemeClr val="dk1"/>
            </a:effectRef>
            <a:fontRef idx="minor">
              <a:schemeClr val="tx1"/>
            </a:fontRef>
          </p:style>
        </p:cxnSp>
        <p:sp>
          <p:nvSpPr>
            <p:cNvPr id="52" name="Flowchart: Connector 97"/>
            <p:cNvSpPr/>
            <p:nvPr/>
          </p:nvSpPr>
          <p:spPr>
            <a:xfrm>
              <a:off x="6380061" y="1902281"/>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stCxn id="45" idx="6"/>
              <a:endCxn id="52" idx="2"/>
            </p:cNvCxnSpPr>
            <p:nvPr/>
          </p:nvCxnSpPr>
          <p:spPr>
            <a:xfrm flipV="1">
              <a:off x="6103629" y="1970861"/>
              <a:ext cx="276432" cy="29125"/>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a:stCxn id="45" idx="1"/>
              <a:endCxn id="13" idx="5"/>
            </p:cNvCxnSpPr>
            <p:nvPr/>
          </p:nvCxnSpPr>
          <p:spPr>
            <a:xfrm flipH="1" flipV="1">
              <a:off x="5416371" y="1723448"/>
              <a:ext cx="570185" cy="228045"/>
            </a:xfrm>
            <a:prstGeom prst="line">
              <a:avLst/>
            </a:prstGeom>
          </p:spPr>
          <p:style>
            <a:lnRef idx="1">
              <a:schemeClr val="dk1"/>
            </a:lnRef>
            <a:fillRef idx="0">
              <a:schemeClr val="dk1"/>
            </a:fillRef>
            <a:effectRef idx="0">
              <a:schemeClr val="dk1"/>
            </a:effectRef>
            <a:fontRef idx="minor">
              <a:schemeClr val="tx1"/>
            </a:fontRef>
          </p:style>
        </p:cxnSp>
        <p:sp>
          <p:nvSpPr>
            <p:cNvPr id="55" name="Flowchart: Connector 100"/>
            <p:cNvSpPr/>
            <p:nvPr/>
          </p:nvSpPr>
          <p:spPr>
            <a:xfrm>
              <a:off x="4477573" y="1473648"/>
              <a:ext cx="137160" cy="13716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a:stCxn id="55" idx="5"/>
              <a:endCxn id="16" idx="0"/>
            </p:cNvCxnSpPr>
            <p:nvPr/>
          </p:nvCxnSpPr>
          <p:spPr>
            <a:xfrm>
              <a:off x="4594646" y="1590721"/>
              <a:ext cx="106478" cy="237014"/>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4833831" y="1231325"/>
              <a:ext cx="401072" cy="419834"/>
            </a:xfrm>
            <a:prstGeom prst="rect">
              <a:avLst/>
            </a:prstGeom>
            <a:noFill/>
          </p:spPr>
          <p:txBody>
            <a:bodyPr wrap="none" rtlCol="0">
              <a:spAutoFit/>
            </a:bodyPr>
            <a:lstStyle/>
            <a:p>
              <a:r>
                <a:rPr lang="en-US" dirty="0"/>
                <a:t>….</a:t>
              </a:r>
            </a:p>
          </p:txBody>
        </p:sp>
        <p:cxnSp>
          <p:nvCxnSpPr>
            <p:cNvPr id="58" name="Straight Connector 57"/>
            <p:cNvCxnSpPr>
              <a:stCxn id="9" idx="4"/>
            </p:cNvCxnSpPr>
            <p:nvPr/>
          </p:nvCxnSpPr>
          <p:spPr>
            <a:xfrm>
              <a:off x="5002156" y="1190783"/>
              <a:ext cx="15821" cy="207796"/>
            </a:xfrm>
            <a:prstGeom prst="line">
              <a:avLst/>
            </a:prstGeom>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5734107" y="1336520"/>
              <a:ext cx="401072" cy="419834"/>
            </a:xfrm>
            <a:prstGeom prst="rect">
              <a:avLst/>
            </a:prstGeom>
            <a:noFill/>
          </p:spPr>
          <p:txBody>
            <a:bodyPr wrap="none" rtlCol="0">
              <a:spAutoFit/>
            </a:bodyPr>
            <a:lstStyle/>
            <a:p>
              <a:r>
                <a:rPr lang="en-US" dirty="0"/>
                <a:t>….</a:t>
              </a:r>
            </a:p>
          </p:txBody>
        </p:sp>
        <p:cxnSp>
          <p:nvCxnSpPr>
            <p:cNvPr id="60" name="Straight Connector 59"/>
            <p:cNvCxnSpPr/>
            <p:nvPr/>
          </p:nvCxnSpPr>
          <p:spPr>
            <a:xfrm>
              <a:off x="5902432" y="1295978"/>
              <a:ext cx="15821" cy="207796"/>
            </a:xfrm>
            <a:prstGeom prst="line">
              <a:avLst/>
            </a:prstGeom>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5643827" y="2173817"/>
              <a:ext cx="401072" cy="419834"/>
            </a:xfrm>
            <a:prstGeom prst="rect">
              <a:avLst/>
            </a:prstGeom>
            <a:noFill/>
          </p:spPr>
          <p:txBody>
            <a:bodyPr wrap="none" rtlCol="0">
              <a:spAutoFit/>
            </a:bodyPr>
            <a:lstStyle/>
            <a:p>
              <a:r>
                <a:rPr lang="en-US" dirty="0"/>
                <a:t>….</a:t>
              </a:r>
            </a:p>
          </p:txBody>
        </p:sp>
        <p:cxnSp>
          <p:nvCxnSpPr>
            <p:cNvPr id="62" name="Straight Connector 61"/>
            <p:cNvCxnSpPr>
              <a:stCxn id="45" idx="3"/>
            </p:cNvCxnSpPr>
            <p:nvPr/>
          </p:nvCxnSpPr>
          <p:spPr>
            <a:xfrm flipH="1">
              <a:off x="5881671" y="2048479"/>
              <a:ext cx="104885" cy="273894"/>
            </a:xfrm>
            <a:prstGeom prst="line">
              <a:avLst/>
            </a:prstGeom>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4795689" y="1922487"/>
              <a:ext cx="401072" cy="419834"/>
            </a:xfrm>
            <a:prstGeom prst="rect">
              <a:avLst/>
            </a:prstGeom>
            <a:noFill/>
          </p:spPr>
          <p:txBody>
            <a:bodyPr wrap="none" rtlCol="0">
              <a:spAutoFit/>
            </a:bodyPr>
            <a:lstStyle/>
            <a:p>
              <a:r>
                <a:rPr lang="en-US" dirty="0"/>
                <a:t>….</a:t>
              </a:r>
            </a:p>
          </p:txBody>
        </p:sp>
        <p:cxnSp>
          <p:nvCxnSpPr>
            <p:cNvPr id="64" name="Straight Connector 63"/>
            <p:cNvCxnSpPr/>
            <p:nvPr/>
          </p:nvCxnSpPr>
          <p:spPr>
            <a:xfrm>
              <a:off x="4751277" y="1936457"/>
              <a:ext cx="232102" cy="180916"/>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5001283" y="2229556"/>
              <a:ext cx="174034" cy="44185"/>
            </a:xfrm>
            <a:prstGeom prst="line">
              <a:avLst/>
            </a:prstGeom>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5432106" y="1870474"/>
              <a:ext cx="401072" cy="419834"/>
            </a:xfrm>
            <a:prstGeom prst="rect">
              <a:avLst/>
            </a:prstGeom>
            <a:noFill/>
          </p:spPr>
          <p:txBody>
            <a:bodyPr wrap="none" rtlCol="0">
              <a:spAutoFit/>
            </a:bodyPr>
            <a:lstStyle/>
            <a:p>
              <a:r>
                <a:rPr lang="en-US" dirty="0"/>
                <a:t>….</a:t>
              </a:r>
            </a:p>
          </p:txBody>
        </p:sp>
        <p:cxnSp>
          <p:nvCxnSpPr>
            <p:cNvPr id="67" name="Straight Connector 66"/>
            <p:cNvCxnSpPr>
              <a:stCxn id="13" idx="4"/>
            </p:cNvCxnSpPr>
            <p:nvPr/>
          </p:nvCxnSpPr>
          <p:spPr>
            <a:xfrm>
              <a:off x="5367878" y="1743535"/>
              <a:ext cx="198816" cy="2833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a:stCxn id="31" idx="2"/>
              <a:endCxn id="9" idx="6"/>
            </p:cNvCxnSpPr>
            <p:nvPr/>
          </p:nvCxnSpPr>
          <p:spPr>
            <a:xfrm flipH="1">
              <a:off x="5070736" y="1081779"/>
              <a:ext cx="470341" cy="4042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a:stCxn id="45" idx="3"/>
            </p:cNvCxnSpPr>
            <p:nvPr/>
          </p:nvCxnSpPr>
          <p:spPr>
            <a:xfrm flipH="1">
              <a:off x="5747474" y="2048479"/>
              <a:ext cx="239082" cy="181077"/>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p:cNvGrpSpPr/>
          <p:nvPr/>
        </p:nvGrpSpPr>
        <p:grpSpPr>
          <a:xfrm>
            <a:off x="9696146" y="2639081"/>
            <a:ext cx="2422745" cy="2075327"/>
            <a:chOff x="7660307" y="893789"/>
            <a:chExt cx="2422745" cy="2075327"/>
          </a:xfrm>
        </p:grpSpPr>
        <p:sp>
          <p:nvSpPr>
            <p:cNvPr id="71" name="Flowchart: Connector 116"/>
            <p:cNvSpPr/>
            <p:nvPr/>
          </p:nvSpPr>
          <p:spPr>
            <a:xfrm>
              <a:off x="8403314" y="97530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117"/>
            <p:cNvSpPr/>
            <p:nvPr/>
          </p:nvSpPr>
          <p:spPr>
            <a:xfrm>
              <a:off x="8636575" y="9295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118"/>
            <p:cNvSpPr/>
            <p:nvPr/>
          </p:nvSpPr>
          <p:spPr>
            <a:xfrm>
              <a:off x="8545136" y="103789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119"/>
            <p:cNvSpPr/>
            <p:nvPr/>
          </p:nvSpPr>
          <p:spPr>
            <a:xfrm>
              <a:off x="8527345" y="8937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120"/>
            <p:cNvSpPr/>
            <p:nvPr/>
          </p:nvSpPr>
          <p:spPr>
            <a:xfrm>
              <a:off x="8679745" y="10461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121"/>
            <p:cNvSpPr/>
            <p:nvPr/>
          </p:nvSpPr>
          <p:spPr>
            <a:xfrm>
              <a:off x="8497527" y="119036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122"/>
            <p:cNvSpPr/>
            <p:nvPr/>
          </p:nvSpPr>
          <p:spPr>
            <a:xfrm>
              <a:off x="8832145" y="119858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123"/>
            <p:cNvSpPr/>
            <p:nvPr/>
          </p:nvSpPr>
          <p:spPr>
            <a:xfrm>
              <a:off x="8219548" y="10607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124"/>
            <p:cNvSpPr/>
            <p:nvPr/>
          </p:nvSpPr>
          <p:spPr>
            <a:xfrm>
              <a:off x="8371948" y="12131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125"/>
            <p:cNvSpPr/>
            <p:nvPr/>
          </p:nvSpPr>
          <p:spPr>
            <a:xfrm>
              <a:off x="8524348" y="13655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126"/>
            <p:cNvSpPr/>
            <p:nvPr/>
          </p:nvSpPr>
          <p:spPr>
            <a:xfrm>
              <a:off x="8645406" y="1198590"/>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127"/>
            <p:cNvSpPr/>
            <p:nvPr/>
          </p:nvSpPr>
          <p:spPr>
            <a:xfrm>
              <a:off x="8676748" y="136688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128"/>
            <p:cNvSpPr/>
            <p:nvPr/>
          </p:nvSpPr>
          <p:spPr>
            <a:xfrm>
              <a:off x="8845050" y="10103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129"/>
            <p:cNvSpPr/>
            <p:nvPr/>
          </p:nvSpPr>
          <p:spPr>
            <a:xfrm>
              <a:off x="8380788" y="111180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130"/>
            <p:cNvSpPr/>
            <p:nvPr/>
          </p:nvSpPr>
          <p:spPr>
            <a:xfrm>
              <a:off x="9398555" y="116746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131"/>
            <p:cNvSpPr/>
            <p:nvPr/>
          </p:nvSpPr>
          <p:spPr>
            <a:xfrm>
              <a:off x="9631816" y="11217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132"/>
            <p:cNvSpPr/>
            <p:nvPr/>
          </p:nvSpPr>
          <p:spPr>
            <a:xfrm>
              <a:off x="9540377" y="123005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133"/>
            <p:cNvSpPr/>
            <p:nvPr/>
          </p:nvSpPr>
          <p:spPr>
            <a:xfrm>
              <a:off x="9522586" y="10859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134"/>
            <p:cNvSpPr/>
            <p:nvPr/>
          </p:nvSpPr>
          <p:spPr>
            <a:xfrm>
              <a:off x="9674986" y="12383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135"/>
            <p:cNvSpPr/>
            <p:nvPr/>
          </p:nvSpPr>
          <p:spPr>
            <a:xfrm>
              <a:off x="9492768" y="138252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136"/>
            <p:cNvSpPr/>
            <p:nvPr/>
          </p:nvSpPr>
          <p:spPr>
            <a:xfrm>
              <a:off x="9827386" y="13907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137"/>
            <p:cNvSpPr/>
            <p:nvPr/>
          </p:nvSpPr>
          <p:spPr>
            <a:xfrm>
              <a:off x="9532092" y="13314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138"/>
            <p:cNvSpPr/>
            <p:nvPr/>
          </p:nvSpPr>
          <p:spPr>
            <a:xfrm>
              <a:off x="9367189" y="140531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139"/>
            <p:cNvSpPr/>
            <p:nvPr/>
          </p:nvSpPr>
          <p:spPr>
            <a:xfrm>
              <a:off x="9519589" y="155771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140"/>
            <p:cNvSpPr/>
            <p:nvPr/>
          </p:nvSpPr>
          <p:spPr>
            <a:xfrm>
              <a:off x="9640647" y="139074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141"/>
            <p:cNvSpPr/>
            <p:nvPr/>
          </p:nvSpPr>
          <p:spPr>
            <a:xfrm>
              <a:off x="9369841" y="110581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142"/>
            <p:cNvSpPr/>
            <p:nvPr/>
          </p:nvSpPr>
          <p:spPr>
            <a:xfrm>
              <a:off x="9840291" y="12025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143"/>
            <p:cNvSpPr/>
            <p:nvPr/>
          </p:nvSpPr>
          <p:spPr>
            <a:xfrm>
              <a:off x="9376029" y="130396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144"/>
            <p:cNvSpPr/>
            <p:nvPr/>
          </p:nvSpPr>
          <p:spPr>
            <a:xfrm>
              <a:off x="9590710" y="209909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145"/>
            <p:cNvSpPr/>
            <p:nvPr/>
          </p:nvSpPr>
          <p:spPr>
            <a:xfrm>
              <a:off x="9823971" y="20533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46"/>
            <p:cNvSpPr/>
            <p:nvPr/>
          </p:nvSpPr>
          <p:spPr>
            <a:xfrm>
              <a:off x="9732532" y="21616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47"/>
            <p:cNvSpPr/>
            <p:nvPr/>
          </p:nvSpPr>
          <p:spPr>
            <a:xfrm>
              <a:off x="9714741" y="20175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48"/>
            <p:cNvSpPr/>
            <p:nvPr/>
          </p:nvSpPr>
          <p:spPr>
            <a:xfrm>
              <a:off x="9867141" y="21699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49"/>
            <p:cNvSpPr/>
            <p:nvPr/>
          </p:nvSpPr>
          <p:spPr>
            <a:xfrm>
              <a:off x="9684923" y="231414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50"/>
            <p:cNvSpPr/>
            <p:nvPr/>
          </p:nvSpPr>
          <p:spPr>
            <a:xfrm>
              <a:off x="10019541" y="23223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51"/>
            <p:cNvSpPr/>
            <p:nvPr/>
          </p:nvSpPr>
          <p:spPr>
            <a:xfrm>
              <a:off x="9406944" y="21845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52"/>
            <p:cNvSpPr/>
            <p:nvPr/>
          </p:nvSpPr>
          <p:spPr>
            <a:xfrm>
              <a:off x="9559344" y="23369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53"/>
            <p:cNvSpPr/>
            <p:nvPr/>
          </p:nvSpPr>
          <p:spPr>
            <a:xfrm>
              <a:off x="9711744" y="24893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54"/>
            <p:cNvSpPr/>
            <p:nvPr/>
          </p:nvSpPr>
          <p:spPr>
            <a:xfrm>
              <a:off x="9832802" y="2322374"/>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55"/>
            <p:cNvSpPr/>
            <p:nvPr/>
          </p:nvSpPr>
          <p:spPr>
            <a:xfrm>
              <a:off x="9864144" y="249066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56"/>
            <p:cNvSpPr/>
            <p:nvPr/>
          </p:nvSpPr>
          <p:spPr>
            <a:xfrm>
              <a:off x="10032446" y="213418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57"/>
            <p:cNvSpPr/>
            <p:nvPr/>
          </p:nvSpPr>
          <p:spPr>
            <a:xfrm>
              <a:off x="9568184" y="223559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58"/>
            <p:cNvSpPr/>
            <p:nvPr/>
          </p:nvSpPr>
          <p:spPr>
            <a:xfrm>
              <a:off x="8502706" y="241051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59"/>
            <p:cNvSpPr/>
            <p:nvPr/>
          </p:nvSpPr>
          <p:spPr>
            <a:xfrm>
              <a:off x="8735967" y="23647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60"/>
            <p:cNvSpPr/>
            <p:nvPr/>
          </p:nvSpPr>
          <p:spPr>
            <a:xfrm>
              <a:off x="8644528" y="247310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61"/>
            <p:cNvSpPr/>
            <p:nvPr/>
          </p:nvSpPr>
          <p:spPr>
            <a:xfrm>
              <a:off x="8626737" y="23289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62"/>
            <p:cNvSpPr/>
            <p:nvPr/>
          </p:nvSpPr>
          <p:spPr>
            <a:xfrm>
              <a:off x="8779137" y="24813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63"/>
            <p:cNvSpPr/>
            <p:nvPr/>
          </p:nvSpPr>
          <p:spPr>
            <a:xfrm>
              <a:off x="8596919" y="26255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64"/>
            <p:cNvSpPr/>
            <p:nvPr/>
          </p:nvSpPr>
          <p:spPr>
            <a:xfrm>
              <a:off x="8931537" y="263379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65"/>
            <p:cNvSpPr/>
            <p:nvPr/>
          </p:nvSpPr>
          <p:spPr>
            <a:xfrm>
              <a:off x="8318940" y="25039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66"/>
            <p:cNvSpPr/>
            <p:nvPr/>
          </p:nvSpPr>
          <p:spPr>
            <a:xfrm>
              <a:off x="8471340" y="264836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67"/>
            <p:cNvSpPr/>
            <p:nvPr/>
          </p:nvSpPr>
          <p:spPr>
            <a:xfrm>
              <a:off x="8623740" y="280076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68"/>
            <p:cNvSpPr/>
            <p:nvPr/>
          </p:nvSpPr>
          <p:spPr>
            <a:xfrm>
              <a:off x="8744798" y="2633799"/>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69"/>
            <p:cNvSpPr/>
            <p:nvPr/>
          </p:nvSpPr>
          <p:spPr>
            <a:xfrm>
              <a:off x="8776140" y="280209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70"/>
            <p:cNvSpPr/>
            <p:nvPr/>
          </p:nvSpPr>
          <p:spPr>
            <a:xfrm>
              <a:off x="8944442" y="244560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71"/>
            <p:cNvSpPr/>
            <p:nvPr/>
          </p:nvSpPr>
          <p:spPr>
            <a:xfrm>
              <a:off x="8480180" y="25470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72"/>
            <p:cNvSpPr/>
            <p:nvPr/>
          </p:nvSpPr>
          <p:spPr>
            <a:xfrm>
              <a:off x="7844073" y="16405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73"/>
            <p:cNvSpPr/>
            <p:nvPr/>
          </p:nvSpPr>
          <p:spPr>
            <a:xfrm>
              <a:off x="8077334" y="15948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74"/>
            <p:cNvSpPr/>
            <p:nvPr/>
          </p:nvSpPr>
          <p:spPr>
            <a:xfrm>
              <a:off x="7985895" y="170315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75"/>
            <p:cNvSpPr/>
            <p:nvPr/>
          </p:nvSpPr>
          <p:spPr>
            <a:xfrm>
              <a:off x="7968104" y="15590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76"/>
            <p:cNvSpPr/>
            <p:nvPr/>
          </p:nvSpPr>
          <p:spPr>
            <a:xfrm>
              <a:off x="8120504" y="17114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77"/>
            <p:cNvSpPr/>
            <p:nvPr/>
          </p:nvSpPr>
          <p:spPr>
            <a:xfrm>
              <a:off x="7938286" y="185562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78"/>
            <p:cNvSpPr/>
            <p:nvPr/>
          </p:nvSpPr>
          <p:spPr>
            <a:xfrm>
              <a:off x="8272904" y="18638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79"/>
            <p:cNvSpPr/>
            <p:nvPr/>
          </p:nvSpPr>
          <p:spPr>
            <a:xfrm>
              <a:off x="7660307" y="17260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80"/>
            <p:cNvSpPr/>
            <p:nvPr/>
          </p:nvSpPr>
          <p:spPr>
            <a:xfrm>
              <a:off x="7812707" y="18784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81"/>
            <p:cNvSpPr/>
            <p:nvPr/>
          </p:nvSpPr>
          <p:spPr>
            <a:xfrm>
              <a:off x="7965107" y="20308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82"/>
            <p:cNvSpPr/>
            <p:nvPr/>
          </p:nvSpPr>
          <p:spPr>
            <a:xfrm>
              <a:off x="8086165" y="1863850"/>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Connector 183"/>
            <p:cNvSpPr/>
            <p:nvPr/>
          </p:nvSpPr>
          <p:spPr>
            <a:xfrm>
              <a:off x="8117507" y="203214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Connector 184"/>
            <p:cNvSpPr/>
            <p:nvPr/>
          </p:nvSpPr>
          <p:spPr>
            <a:xfrm>
              <a:off x="8285809" y="167565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lowchart: Connector 185"/>
            <p:cNvSpPr/>
            <p:nvPr/>
          </p:nvSpPr>
          <p:spPr>
            <a:xfrm>
              <a:off x="7821547" y="177706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Connector 186"/>
            <p:cNvSpPr/>
            <p:nvPr/>
          </p:nvSpPr>
          <p:spPr>
            <a:xfrm>
              <a:off x="8758472" y="170417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Connector 187"/>
            <p:cNvSpPr/>
            <p:nvPr/>
          </p:nvSpPr>
          <p:spPr>
            <a:xfrm>
              <a:off x="8991733" y="16584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88"/>
            <p:cNvSpPr/>
            <p:nvPr/>
          </p:nvSpPr>
          <p:spPr>
            <a:xfrm>
              <a:off x="8900294" y="176676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lowchart: Connector 189"/>
            <p:cNvSpPr/>
            <p:nvPr/>
          </p:nvSpPr>
          <p:spPr>
            <a:xfrm>
              <a:off x="8882503" y="16226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Connector 190"/>
            <p:cNvSpPr/>
            <p:nvPr/>
          </p:nvSpPr>
          <p:spPr>
            <a:xfrm>
              <a:off x="9034903" y="17750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91"/>
            <p:cNvSpPr/>
            <p:nvPr/>
          </p:nvSpPr>
          <p:spPr>
            <a:xfrm>
              <a:off x="8852685" y="191923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lowchart: Connector 192"/>
            <p:cNvSpPr/>
            <p:nvPr/>
          </p:nvSpPr>
          <p:spPr>
            <a:xfrm>
              <a:off x="9187303" y="192745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lowchart: Connector 193"/>
            <p:cNvSpPr/>
            <p:nvPr/>
          </p:nvSpPr>
          <p:spPr>
            <a:xfrm>
              <a:off x="8574706" y="178962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lowchart: Connector 194"/>
            <p:cNvSpPr/>
            <p:nvPr/>
          </p:nvSpPr>
          <p:spPr>
            <a:xfrm>
              <a:off x="8727106" y="194202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Connector 195"/>
            <p:cNvSpPr/>
            <p:nvPr/>
          </p:nvSpPr>
          <p:spPr>
            <a:xfrm>
              <a:off x="8879506" y="209442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lowchart: Connector 196"/>
            <p:cNvSpPr/>
            <p:nvPr/>
          </p:nvSpPr>
          <p:spPr>
            <a:xfrm>
              <a:off x="9000564" y="1927456"/>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lowchart: Connector 197"/>
            <p:cNvSpPr/>
            <p:nvPr/>
          </p:nvSpPr>
          <p:spPr>
            <a:xfrm>
              <a:off x="9031906" y="209574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lowchart: Connector 198"/>
            <p:cNvSpPr/>
            <p:nvPr/>
          </p:nvSpPr>
          <p:spPr>
            <a:xfrm>
              <a:off x="9200208" y="173926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lowchart: Connector 199"/>
            <p:cNvSpPr/>
            <p:nvPr/>
          </p:nvSpPr>
          <p:spPr>
            <a:xfrm>
              <a:off x="8735946" y="184067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200"/>
            <p:cNvSpPr/>
            <p:nvPr/>
          </p:nvSpPr>
          <p:spPr>
            <a:xfrm>
              <a:off x="9522241" y="125821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lowchart: Connector 201"/>
            <p:cNvSpPr/>
            <p:nvPr/>
          </p:nvSpPr>
          <p:spPr>
            <a:xfrm>
              <a:off x="9645168" y="153492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Connector 202"/>
            <p:cNvSpPr/>
            <p:nvPr/>
          </p:nvSpPr>
          <p:spPr>
            <a:xfrm>
              <a:off x="9979786" y="154314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Connector 203"/>
            <p:cNvSpPr/>
            <p:nvPr/>
          </p:nvSpPr>
          <p:spPr>
            <a:xfrm>
              <a:off x="9806184" y="148086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Connector 204"/>
            <p:cNvSpPr/>
            <p:nvPr/>
          </p:nvSpPr>
          <p:spPr>
            <a:xfrm>
              <a:off x="8705902" y="162661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Connector 205"/>
            <p:cNvSpPr/>
            <p:nvPr/>
          </p:nvSpPr>
          <p:spPr>
            <a:xfrm>
              <a:off x="8858302" y="177901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Connector 206"/>
            <p:cNvSpPr/>
            <p:nvPr/>
          </p:nvSpPr>
          <p:spPr>
            <a:xfrm>
              <a:off x="9010702" y="1931415"/>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Connector 207"/>
            <p:cNvSpPr/>
            <p:nvPr/>
          </p:nvSpPr>
          <p:spPr>
            <a:xfrm>
              <a:off x="9128231" y="158822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Connector 208"/>
            <p:cNvSpPr/>
            <p:nvPr/>
          </p:nvSpPr>
          <p:spPr>
            <a:xfrm>
              <a:off x="9140921" y="204010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lowchart: Connector 209"/>
            <p:cNvSpPr/>
            <p:nvPr/>
          </p:nvSpPr>
          <p:spPr>
            <a:xfrm>
              <a:off x="9884932" y="23140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lowchart: Connector 210"/>
            <p:cNvSpPr/>
            <p:nvPr/>
          </p:nvSpPr>
          <p:spPr>
            <a:xfrm>
              <a:off x="10037332" y="24664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lowchart: Connector 211"/>
            <p:cNvSpPr/>
            <p:nvPr/>
          </p:nvSpPr>
          <p:spPr>
            <a:xfrm>
              <a:off x="9416578" y="243567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lowchart: Connector 212"/>
            <p:cNvSpPr/>
            <p:nvPr/>
          </p:nvSpPr>
          <p:spPr>
            <a:xfrm>
              <a:off x="9482446" y="202397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213"/>
            <p:cNvSpPr/>
            <p:nvPr/>
          </p:nvSpPr>
          <p:spPr>
            <a:xfrm>
              <a:off x="9593363" y="252316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214"/>
            <p:cNvSpPr/>
            <p:nvPr/>
          </p:nvSpPr>
          <p:spPr>
            <a:xfrm>
              <a:off x="7996473" y="17929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215"/>
            <p:cNvSpPr/>
            <p:nvPr/>
          </p:nvSpPr>
          <p:spPr>
            <a:xfrm>
              <a:off x="8148873" y="19453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216"/>
            <p:cNvSpPr/>
            <p:nvPr/>
          </p:nvSpPr>
          <p:spPr>
            <a:xfrm>
              <a:off x="8301273" y="20977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lowchart: Connector 217"/>
            <p:cNvSpPr/>
            <p:nvPr/>
          </p:nvSpPr>
          <p:spPr>
            <a:xfrm>
              <a:off x="8024302" y="1963927"/>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lowchart: Connector 218"/>
            <p:cNvSpPr/>
            <p:nvPr/>
          </p:nvSpPr>
          <p:spPr>
            <a:xfrm>
              <a:off x="7795043" y="206067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lowchart: Connector 219"/>
            <p:cNvSpPr/>
            <p:nvPr/>
          </p:nvSpPr>
          <p:spPr>
            <a:xfrm>
              <a:off x="7883835" y="14736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lowchart: Connector 220"/>
            <p:cNvSpPr/>
            <p:nvPr/>
          </p:nvSpPr>
          <p:spPr>
            <a:xfrm>
              <a:off x="8036235" y="16260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lowchart: Connector 221"/>
            <p:cNvSpPr/>
            <p:nvPr/>
          </p:nvSpPr>
          <p:spPr>
            <a:xfrm>
              <a:off x="8037560" y="17784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lowchart: Connector 222"/>
            <p:cNvSpPr/>
            <p:nvPr/>
          </p:nvSpPr>
          <p:spPr>
            <a:xfrm>
              <a:off x="8341035" y="193080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lowchart: Connector 223"/>
            <p:cNvSpPr/>
            <p:nvPr/>
          </p:nvSpPr>
          <p:spPr>
            <a:xfrm>
              <a:off x="8655106" y="256291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lowchart: Connector 224"/>
            <p:cNvSpPr/>
            <p:nvPr/>
          </p:nvSpPr>
          <p:spPr>
            <a:xfrm>
              <a:off x="8807506" y="271531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lowchart: Connector 225"/>
            <p:cNvSpPr/>
            <p:nvPr/>
          </p:nvSpPr>
          <p:spPr>
            <a:xfrm>
              <a:off x="8959906" y="277230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lowchart: Connector 226"/>
            <p:cNvSpPr/>
            <p:nvPr/>
          </p:nvSpPr>
          <p:spPr>
            <a:xfrm>
              <a:off x="8352069" y="2656316"/>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lowchart: Connector 227"/>
            <p:cNvSpPr/>
            <p:nvPr/>
          </p:nvSpPr>
          <p:spPr>
            <a:xfrm>
              <a:off x="8472665" y="2784863"/>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lowchart: Connector 228"/>
            <p:cNvSpPr/>
            <p:nvPr/>
          </p:nvSpPr>
          <p:spPr>
            <a:xfrm>
              <a:off x="8609163" y="269872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p:cNvSpPr txBox="1"/>
            <p:nvPr/>
          </p:nvSpPr>
          <p:spPr>
            <a:xfrm>
              <a:off x="9183243" y="2549282"/>
              <a:ext cx="401072" cy="419834"/>
            </a:xfrm>
            <a:prstGeom prst="rect">
              <a:avLst/>
            </a:prstGeom>
            <a:noFill/>
          </p:spPr>
          <p:txBody>
            <a:bodyPr wrap="none" rtlCol="0">
              <a:spAutoFit/>
            </a:bodyPr>
            <a:lstStyle/>
            <a:p>
              <a:r>
                <a:rPr lang="en-US" dirty="0"/>
                <a:t>….</a:t>
              </a:r>
            </a:p>
          </p:txBody>
        </p:sp>
        <p:sp>
          <p:nvSpPr>
            <p:cNvPr id="185" name="Flowchart: Connector 230"/>
            <p:cNvSpPr/>
            <p:nvPr/>
          </p:nvSpPr>
          <p:spPr>
            <a:xfrm>
              <a:off x="9864144" y="264174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lowchart: Connector 231"/>
            <p:cNvSpPr/>
            <p:nvPr/>
          </p:nvSpPr>
          <p:spPr>
            <a:xfrm>
              <a:off x="8419220" y="2303169"/>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TextBox 234"/>
          <p:cNvSpPr txBox="1"/>
          <p:nvPr/>
        </p:nvSpPr>
        <p:spPr>
          <a:xfrm>
            <a:off x="6320906" y="4986629"/>
            <a:ext cx="1163395" cy="369332"/>
          </a:xfrm>
          <a:prstGeom prst="rect">
            <a:avLst/>
          </a:prstGeom>
          <a:noFill/>
        </p:spPr>
        <p:txBody>
          <a:bodyPr wrap="none" rtlCol="0">
            <a:spAutoFit/>
          </a:bodyPr>
          <a:lstStyle/>
          <a:p>
            <a:r>
              <a:rPr lang="en-US" sz="1800" b="1" dirty="0" smtClean="0">
                <a:latin typeface="Hannotate TC Bold"/>
                <a:cs typeface="Hannotate TC Bold"/>
              </a:rPr>
              <a:t>Networks</a:t>
            </a:r>
            <a:endParaRPr lang="en-US" sz="1800" b="1" dirty="0">
              <a:latin typeface="Hannotate TC Bold"/>
              <a:cs typeface="Hannotate TC Bold"/>
            </a:endParaRPr>
          </a:p>
        </p:txBody>
      </p:sp>
      <p:sp>
        <p:nvSpPr>
          <p:cNvPr id="236" name="TextBox 235"/>
          <p:cNvSpPr txBox="1"/>
          <p:nvPr/>
        </p:nvSpPr>
        <p:spPr>
          <a:xfrm>
            <a:off x="10144239" y="4986629"/>
            <a:ext cx="1699156" cy="369332"/>
          </a:xfrm>
          <a:prstGeom prst="rect">
            <a:avLst/>
          </a:prstGeom>
          <a:noFill/>
        </p:spPr>
        <p:txBody>
          <a:bodyPr wrap="none" rtlCol="0">
            <a:spAutoFit/>
          </a:bodyPr>
          <a:lstStyle/>
          <a:p>
            <a:r>
              <a:rPr lang="en-US" sz="1800" b="1" dirty="0">
                <a:latin typeface="Hannotate TC Bold"/>
                <a:cs typeface="Hannotate TC Bold"/>
              </a:rPr>
              <a:t>2D/3D Layout</a:t>
            </a:r>
          </a:p>
        </p:txBody>
      </p:sp>
      <p:sp>
        <p:nvSpPr>
          <p:cNvPr id="239" name="Right Arrow 238"/>
          <p:cNvSpPr/>
          <p:nvPr/>
        </p:nvSpPr>
        <p:spPr>
          <a:xfrm>
            <a:off x="8601090" y="3503704"/>
            <a:ext cx="671092" cy="883371"/>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                  </a:t>
            </a:r>
            <a:endParaRPr lang="en-US" dirty="0"/>
          </a:p>
        </p:txBody>
      </p:sp>
      <p:grpSp>
        <p:nvGrpSpPr>
          <p:cNvPr id="3" name="Group 2"/>
          <p:cNvGrpSpPr/>
          <p:nvPr/>
        </p:nvGrpSpPr>
        <p:grpSpPr>
          <a:xfrm>
            <a:off x="8825226" y="5493779"/>
            <a:ext cx="4041541" cy="4176368"/>
            <a:chOff x="8593066" y="2020549"/>
            <a:chExt cx="4041541" cy="4176368"/>
          </a:xfrm>
        </p:grpSpPr>
        <p:sp>
          <p:nvSpPr>
            <p:cNvPr id="190" name="Right Arrow 189"/>
            <p:cNvSpPr/>
            <p:nvPr/>
          </p:nvSpPr>
          <p:spPr>
            <a:xfrm rot="5400000">
              <a:off x="10362613" y="1963893"/>
              <a:ext cx="569628" cy="682939"/>
            </a:xfrm>
            <a:prstGeom prst="rightArrow">
              <a:avLst>
                <a:gd name="adj1" fmla="val 50000"/>
                <a:gd name="adj2" fmla="val 41604"/>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p:cNvGrpSpPr/>
            <p:nvPr/>
          </p:nvGrpSpPr>
          <p:grpSpPr>
            <a:xfrm>
              <a:off x="8593066" y="2620061"/>
              <a:ext cx="4041541" cy="3576856"/>
              <a:chOff x="7205419" y="1628714"/>
              <a:chExt cx="4352312" cy="3844538"/>
            </a:xfrm>
          </p:grpSpPr>
          <p:pic>
            <p:nvPicPr>
              <p:cNvPr id="193" name="Picture 192"/>
              <p:cNvPicPr>
                <a:picLocks noChangeAspect="1"/>
              </p:cNvPicPr>
              <p:nvPr/>
            </p:nvPicPr>
            <p:blipFill rotWithShape="1">
              <a:blip r:embed="rId3" cstate="print">
                <a:extLst>
                  <a:ext uri="{28A0092B-C50C-407E-A947-70E740481C1C}">
                    <a14:useLocalDpi xmlns:a14="http://schemas.microsoft.com/office/drawing/2010/main" val="0"/>
                  </a:ext>
                </a:extLst>
              </a:blip>
              <a:srcRect l="45663"/>
              <a:stretch/>
            </p:blipFill>
            <p:spPr>
              <a:xfrm>
                <a:off x="9584899" y="1676445"/>
                <a:ext cx="1607799" cy="1602340"/>
              </a:xfrm>
              <a:prstGeom prst="rect">
                <a:avLst/>
              </a:prstGeom>
            </p:spPr>
          </p:pic>
          <p:sp>
            <p:nvSpPr>
              <p:cNvPr id="194" name="TextBox 193"/>
              <p:cNvSpPr txBox="1"/>
              <p:nvPr/>
            </p:nvSpPr>
            <p:spPr>
              <a:xfrm>
                <a:off x="8570282" y="5109362"/>
                <a:ext cx="1205278" cy="363890"/>
              </a:xfrm>
              <a:prstGeom prst="rect">
                <a:avLst/>
              </a:prstGeom>
              <a:noFill/>
            </p:spPr>
            <p:txBody>
              <a:bodyPr wrap="none" rtlCol="0">
                <a:spAutoFit/>
              </a:bodyPr>
              <a:lstStyle/>
              <a:p>
                <a:r>
                  <a:rPr lang="en-US" sz="1600" dirty="0" err="1" smtClean="0">
                    <a:latin typeface="Yan"/>
                  </a:rPr>
                  <a:t>Heatmaps</a:t>
                </a:r>
                <a:endParaRPr lang="en-US" sz="1600" dirty="0">
                  <a:latin typeface="Yan"/>
                </a:endParaRPr>
              </a:p>
            </p:txBody>
          </p:sp>
          <p:sp>
            <p:nvSpPr>
              <p:cNvPr id="195" name="TextBox 194"/>
              <p:cNvSpPr txBox="1"/>
              <p:nvPr/>
            </p:nvSpPr>
            <p:spPr>
              <a:xfrm>
                <a:off x="9542835" y="3199895"/>
                <a:ext cx="2014896" cy="363890"/>
              </a:xfrm>
              <a:prstGeom prst="rect">
                <a:avLst/>
              </a:prstGeom>
              <a:noFill/>
            </p:spPr>
            <p:txBody>
              <a:bodyPr wrap="none" rtlCol="0">
                <a:spAutoFit/>
              </a:bodyPr>
              <a:lstStyle/>
              <a:p>
                <a:r>
                  <a:rPr lang="en-US" sz="1600" dirty="0" smtClean="0">
                    <a:latin typeface="Yan"/>
                  </a:rPr>
                  <a:t>Network Diagrams</a:t>
                </a:r>
                <a:endParaRPr lang="en-US" sz="1600" dirty="0">
                  <a:latin typeface="Yan"/>
                </a:endParaRPr>
              </a:p>
            </p:txBody>
          </p:sp>
          <p:pic>
            <p:nvPicPr>
              <p:cNvPr id="196"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5419" y="1628714"/>
                <a:ext cx="2051443" cy="1701620"/>
              </a:xfrm>
              <a:prstGeom prst="rect">
                <a:avLst/>
              </a:prstGeom>
            </p:spPr>
          </p:pic>
          <p:sp>
            <p:nvSpPr>
              <p:cNvPr id="197" name="TextBox 196"/>
              <p:cNvSpPr txBox="1"/>
              <p:nvPr/>
            </p:nvSpPr>
            <p:spPr>
              <a:xfrm>
                <a:off x="7561841" y="3206286"/>
                <a:ext cx="1452134" cy="363890"/>
              </a:xfrm>
              <a:prstGeom prst="rect">
                <a:avLst/>
              </a:prstGeom>
              <a:noFill/>
            </p:spPr>
            <p:txBody>
              <a:bodyPr wrap="none" rtlCol="0">
                <a:spAutoFit/>
              </a:bodyPr>
              <a:lstStyle/>
              <a:p>
                <a:r>
                  <a:rPr lang="en-US" sz="1600" dirty="0" smtClean="0">
                    <a:latin typeface="Yan"/>
                  </a:rPr>
                  <a:t>Scatter Plots</a:t>
                </a:r>
                <a:endParaRPr lang="en-US" sz="1600" dirty="0">
                  <a:latin typeface="Yan"/>
                </a:endParaRPr>
              </a:p>
            </p:txBody>
          </p:sp>
          <p:pic>
            <p:nvPicPr>
              <p:cNvPr id="198" name="Picture 1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1140" y="3697577"/>
                <a:ext cx="1937732" cy="1364395"/>
              </a:xfrm>
              <a:prstGeom prst="rect">
                <a:avLst/>
              </a:prstGeom>
            </p:spPr>
          </p:pic>
        </p:grpSp>
      </p:grpSp>
      <p:grpSp>
        <p:nvGrpSpPr>
          <p:cNvPr id="199" name="Group 198"/>
          <p:cNvGrpSpPr/>
          <p:nvPr/>
        </p:nvGrpSpPr>
        <p:grpSpPr>
          <a:xfrm>
            <a:off x="1038828" y="3013094"/>
            <a:ext cx="3622985" cy="2434720"/>
            <a:chOff x="336695" y="3305319"/>
            <a:chExt cx="3622985" cy="2434720"/>
          </a:xfrm>
        </p:grpSpPr>
        <p:grpSp>
          <p:nvGrpSpPr>
            <p:cNvPr id="200" name="Group 199"/>
            <p:cNvGrpSpPr/>
            <p:nvPr/>
          </p:nvGrpSpPr>
          <p:grpSpPr>
            <a:xfrm>
              <a:off x="336695" y="3305319"/>
              <a:ext cx="2519764" cy="2434720"/>
              <a:chOff x="837154" y="1779685"/>
              <a:chExt cx="2519764" cy="2434720"/>
            </a:xfrm>
          </p:grpSpPr>
          <p:grpSp>
            <p:nvGrpSpPr>
              <p:cNvPr id="203" name="Group 202"/>
              <p:cNvGrpSpPr/>
              <p:nvPr/>
            </p:nvGrpSpPr>
            <p:grpSpPr>
              <a:xfrm>
                <a:off x="1306323" y="1779685"/>
                <a:ext cx="1530627" cy="1828800"/>
                <a:chOff x="1977225" y="1948070"/>
                <a:chExt cx="1530627" cy="1608814"/>
              </a:xfrm>
            </p:grpSpPr>
            <p:grpSp>
              <p:nvGrpSpPr>
                <p:cNvPr id="205" name="Group 204"/>
                <p:cNvGrpSpPr/>
                <p:nvPr/>
              </p:nvGrpSpPr>
              <p:grpSpPr>
                <a:xfrm>
                  <a:off x="1977225" y="1948070"/>
                  <a:ext cx="1530627" cy="182880"/>
                  <a:chOff x="1932166" y="1948070"/>
                  <a:chExt cx="1530627" cy="182880"/>
                </a:xfrm>
              </p:grpSpPr>
              <p:sp>
                <p:nvSpPr>
                  <p:cNvPr id="243" name="Rectangle 242"/>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p:cNvGrpSpPr/>
                <p:nvPr/>
              </p:nvGrpSpPr>
              <p:grpSpPr>
                <a:xfrm>
                  <a:off x="1977225" y="2283350"/>
                  <a:ext cx="1530627" cy="182880"/>
                  <a:chOff x="1932166" y="1948070"/>
                  <a:chExt cx="1530627" cy="182880"/>
                </a:xfrm>
              </p:grpSpPr>
              <p:sp>
                <p:nvSpPr>
                  <p:cNvPr id="230" name="Rectangle 229"/>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p:cNvGrpSpPr/>
                <p:nvPr/>
              </p:nvGrpSpPr>
              <p:grpSpPr>
                <a:xfrm>
                  <a:off x="1977225" y="2920780"/>
                  <a:ext cx="1530627" cy="182880"/>
                  <a:chOff x="1932166" y="1948070"/>
                  <a:chExt cx="1530627" cy="182880"/>
                </a:xfrm>
              </p:grpSpPr>
              <p:sp>
                <p:nvSpPr>
                  <p:cNvPr id="220" name="Rectangle 219"/>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p:cNvGrpSpPr/>
                <p:nvPr/>
              </p:nvGrpSpPr>
              <p:grpSpPr>
                <a:xfrm>
                  <a:off x="1977225" y="3374004"/>
                  <a:ext cx="1530627" cy="182880"/>
                  <a:chOff x="1932166" y="1948070"/>
                  <a:chExt cx="1530627" cy="182880"/>
                </a:xfrm>
              </p:grpSpPr>
              <p:sp>
                <p:nvSpPr>
                  <p:cNvPr id="210" name="Rectangle 209"/>
                  <p:cNvSpPr/>
                  <p:nvPr/>
                </p:nvSpPr>
                <p:spPr>
                  <a:xfrm>
                    <a:off x="1932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2084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2236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2389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2541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26941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28465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29989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31513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3303766" y="1948070"/>
                    <a:ext cx="159027"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TextBox 208"/>
                <p:cNvSpPr txBox="1"/>
                <p:nvPr/>
              </p:nvSpPr>
              <p:spPr>
                <a:xfrm>
                  <a:off x="2494296" y="2433965"/>
                  <a:ext cx="401072" cy="369332"/>
                </a:xfrm>
                <a:prstGeom prst="rect">
                  <a:avLst/>
                </a:prstGeom>
                <a:noFill/>
              </p:spPr>
              <p:txBody>
                <a:bodyPr wrap="none" rtlCol="0">
                  <a:spAutoFit/>
                </a:bodyPr>
                <a:lstStyle/>
                <a:p>
                  <a:r>
                    <a:rPr lang="en-US" dirty="0"/>
                    <a:t>….</a:t>
                  </a:r>
                </a:p>
              </p:txBody>
            </p:sp>
          </p:grpSp>
          <p:sp>
            <p:nvSpPr>
              <p:cNvPr id="204" name="TextBox 203"/>
              <p:cNvSpPr txBox="1"/>
              <p:nvPr/>
            </p:nvSpPr>
            <p:spPr>
              <a:xfrm>
                <a:off x="837154" y="3845073"/>
                <a:ext cx="2519764" cy="369332"/>
              </a:xfrm>
              <a:prstGeom prst="rect">
                <a:avLst/>
              </a:prstGeom>
              <a:noFill/>
            </p:spPr>
            <p:txBody>
              <a:bodyPr wrap="none" rtlCol="0">
                <a:spAutoFit/>
              </a:bodyPr>
              <a:lstStyle/>
              <a:p>
                <a:r>
                  <a:rPr lang="en-US" sz="1800" b="1" dirty="0" smtClean="0">
                    <a:latin typeface="Hannotate TC Bold"/>
                    <a:cs typeface="Hannotate TC Bold"/>
                  </a:rPr>
                  <a:t>High-dimensional </a:t>
                </a:r>
                <a:r>
                  <a:rPr lang="en-US" altLang="zh-CN" sz="1800" b="1" dirty="0" smtClean="0">
                    <a:latin typeface="Hannotate TC Bold"/>
                    <a:cs typeface="Hannotate TC Bold"/>
                  </a:rPr>
                  <a:t>Data</a:t>
                </a:r>
                <a:endParaRPr lang="en-US" sz="1800" b="1" dirty="0">
                  <a:latin typeface="Hannotate TC Bold"/>
                  <a:cs typeface="Hannotate TC Bold"/>
                </a:endParaRPr>
              </a:p>
            </p:txBody>
          </p:sp>
        </p:grpSp>
        <p:sp>
          <p:nvSpPr>
            <p:cNvPr id="201" name="Right Arrow 200"/>
            <p:cNvSpPr/>
            <p:nvPr/>
          </p:nvSpPr>
          <p:spPr>
            <a:xfrm>
              <a:off x="3375143" y="3794173"/>
              <a:ext cx="584537" cy="883371"/>
            </a:xfrm>
            <a:prstGeom prst="rightArrow">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                         </a:t>
              </a:r>
              <a:endParaRPr lang="en-US" dirty="0"/>
            </a:p>
          </p:txBody>
        </p:sp>
      </p:grpSp>
      <p:sp>
        <p:nvSpPr>
          <p:cNvPr id="4" name="TextBox 3"/>
          <p:cNvSpPr txBox="1"/>
          <p:nvPr/>
        </p:nvSpPr>
        <p:spPr>
          <a:xfrm>
            <a:off x="16286350" y="2450541"/>
            <a:ext cx="10259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0148247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D50202"/>
                </a:solidFill>
                <a:latin typeface="Hannotate TC Bold"/>
                <a:cs typeface="Hannotate TC Bold"/>
              </a:rPr>
              <a:t>Performance </a:t>
            </a:r>
            <a:r>
              <a:rPr lang="en-US" sz="4000" dirty="0" err="1" smtClean="0">
                <a:solidFill>
                  <a:srgbClr val="D50202"/>
                </a:solidFill>
                <a:latin typeface="Hannotate TC Bold"/>
                <a:cs typeface="Hannotate TC Bold"/>
              </a:rPr>
              <a:t>w.r.t</a:t>
            </a:r>
            <a:r>
              <a:rPr lang="en-US" sz="4000" dirty="0" smtClean="0">
                <a:solidFill>
                  <a:srgbClr val="D50202"/>
                </a:solidFill>
                <a:latin typeface="Hannotate TC Bold"/>
                <a:cs typeface="Hannotate TC Bold"/>
              </a:rPr>
              <a:t>. Number of Samples </a:t>
            </a:r>
            <a:br>
              <a:rPr lang="en-US" sz="4000" dirty="0" smtClean="0">
                <a:solidFill>
                  <a:srgbClr val="D50202"/>
                </a:solidFill>
                <a:latin typeface="Hannotate TC Bold"/>
                <a:cs typeface="Hannotate TC Bold"/>
              </a:rPr>
            </a:br>
            <a:r>
              <a:rPr lang="en-US" sz="4000" dirty="0" smtClean="0">
                <a:solidFill>
                  <a:srgbClr val="D50202"/>
                </a:solidFill>
                <a:latin typeface="Hannotate TC Bold"/>
                <a:cs typeface="Hannotate TC Bold"/>
              </a:rPr>
              <a:t>(Word </a:t>
            </a:r>
            <a:r>
              <a:rPr lang="en-US" sz="4000" dirty="0" err="1" smtClean="0">
                <a:solidFill>
                  <a:srgbClr val="D50202"/>
                </a:solidFill>
                <a:latin typeface="Hannotate TC Bold"/>
                <a:cs typeface="Hannotate TC Bold"/>
              </a:rPr>
              <a:t>Cooccurrences</a:t>
            </a:r>
            <a:r>
              <a:rPr lang="en-US" sz="4000" dirty="0" smtClean="0">
                <a:solidFill>
                  <a:srgbClr val="D50202"/>
                </a:solidFill>
                <a:latin typeface="Hannotate TC Bold"/>
                <a:cs typeface="Hannotate TC Bold"/>
              </a:rPr>
              <a:t>)</a:t>
            </a:r>
            <a:endParaRPr lang="en-US" sz="4000" dirty="0">
              <a:solidFill>
                <a:srgbClr val="D50202"/>
              </a:solidFill>
              <a:latin typeface="Hannotate TC Bold"/>
              <a:cs typeface="Hannotate TC Bold"/>
            </a:endParaRPr>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9934" y="2317134"/>
            <a:ext cx="4928169" cy="4723706"/>
          </a:xfrm>
          <a:prstGeom prst="rect">
            <a:avLst/>
          </a:prstGeom>
          <a:ln w="12700">
            <a:miter lim="400000"/>
          </a:ln>
          <a:extLst>
            <a:ext uri="{C572A759-6A51-4108-AA02-DFA0A04FC94B}">
              <ma14:wrappingTextBoxFlag xmlns="" xmlns:ma14="http://schemas.microsoft.com/office/mac/drawingml/2011/main" val="1"/>
            </a:ext>
          </a:extLst>
        </p:spPr>
      </p:pic>
      <p:sp>
        <p:nvSpPr>
          <p:cNvPr id="3" name="Slide Number Placeholder 2"/>
          <p:cNvSpPr>
            <a:spLocks noGrp="1"/>
          </p:cNvSpPr>
          <p:nvPr>
            <p:ph type="sldNum" sz="quarter" idx="2"/>
          </p:nvPr>
        </p:nvSpPr>
        <p:spPr/>
        <p:txBody>
          <a:bodyPr/>
          <a:lstStyle/>
          <a:p>
            <a:fld id="{86CB4B4D-7CA3-9044-876B-883B54F8677D}" type="slidenum">
              <a:rPr lang="en-US" smtClean="0"/>
              <a:t>60</a:t>
            </a:fld>
            <a:endParaRPr lang="en-US"/>
          </a:p>
        </p:txBody>
      </p:sp>
    </p:spTree>
    <p:extLst>
      <p:ext uri="{BB962C8B-B14F-4D97-AF65-F5344CB8AC3E}">
        <p14:creationId xmlns:p14="http://schemas.microsoft.com/office/powerpoint/2010/main" val="289185323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xfrm>
            <a:off x="952500" y="444500"/>
            <a:ext cx="11099800" cy="1573693"/>
          </a:xfrm>
          <a:prstGeom prst="rect">
            <a:avLst/>
          </a:prstGeom>
        </p:spPr>
        <p:txBody>
          <a:bodyPr/>
          <a:lstStyle>
            <a:lvl1pPr algn="l" defTabSz="457200">
              <a:defRPr sz="4000">
                <a:solidFill>
                  <a:schemeClr val="accent5"/>
                </a:solidFill>
                <a:latin typeface="Hannotate SC Regular"/>
                <a:ea typeface="Hannotate SC Regular"/>
                <a:cs typeface="Hannotate SC Regular"/>
                <a:sym typeface="Hannotate SC Regular"/>
              </a:defRPr>
            </a:lvl1pPr>
          </a:lstStyle>
          <a:p>
            <a:r>
              <a:rPr lang="en-US" dirty="0" smtClean="0"/>
              <a:t>Visualizing Scientific Papers</a:t>
            </a:r>
            <a:endParaRPr dirty="0"/>
          </a:p>
        </p:txBody>
      </p:sp>
      <p:sp>
        <p:nvSpPr>
          <p:cNvPr id="320" name="Shape 32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pic>
        <p:nvPicPr>
          <p:cNvPr id="243" name="pasted-image.pdf"/>
          <p:cNvPicPr>
            <a:picLocks noChangeAspect="1"/>
          </p:cNvPicPr>
          <p:nvPr/>
        </p:nvPicPr>
        <p:blipFill>
          <a:blip r:embed="rId3">
            <a:extLst/>
          </a:blip>
          <a:stretch>
            <a:fillRect/>
          </a:stretch>
        </p:blipFill>
        <p:spPr>
          <a:xfrm>
            <a:off x="644965" y="1980093"/>
            <a:ext cx="11590783" cy="7493177"/>
          </a:xfrm>
          <a:prstGeom prst="rect">
            <a:avLst/>
          </a:prstGeom>
          <a:ln w="12700">
            <a:miter lim="400000"/>
          </a:ln>
        </p:spPr>
      </p:pic>
      <p:sp>
        <p:nvSpPr>
          <p:cNvPr id="5" name="Shape 287"/>
          <p:cNvSpPr txBox="1">
            <a:spLocks/>
          </p:cNvSpPr>
          <p:nvPr/>
        </p:nvSpPr>
        <p:spPr>
          <a:xfrm>
            <a:off x="7355085" y="2018193"/>
            <a:ext cx="3592315"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l" defTabSz="438911" rtl="0" latinLnBrk="0">
              <a:lnSpc>
                <a:spcPct val="100000"/>
              </a:lnSpc>
              <a:spcBef>
                <a:spcPts val="0"/>
              </a:spcBef>
              <a:spcAft>
                <a:spcPts val="0"/>
              </a:spcAft>
              <a:buClrTx/>
              <a:buSzTx/>
              <a:buFontTx/>
              <a:buNone/>
              <a:tabLst/>
              <a:defRPr sz="3455" b="0" i="0" u="none" strike="noStrike" cap="none" spc="0" baseline="0">
                <a:ln>
                  <a:noFill/>
                </a:ln>
                <a:solidFill>
                  <a:schemeClr val="accent5"/>
                </a:solidFill>
                <a:uFillTx/>
                <a:latin typeface="HanziPen SC Regular"/>
                <a:ea typeface="HanziPen SC Regular"/>
                <a:cs typeface="HanziPen SC Regular"/>
                <a:sym typeface="HanziPen SC Regular"/>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US" dirty="0" smtClean="0"/>
              <a:t>10M Scientific Papers on One Slide</a:t>
            </a:r>
            <a:endParaRPr lang="en-US" dirty="0"/>
          </a:p>
        </p:txBody>
      </p:sp>
    </p:spTree>
    <p:extLst>
      <p:ext uri="{BB962C8B-B14F-4D97-AF65-F5344CB8AC3E}">
        <p14:creationId xmlns:p14="http://schemas.microsoft.com/office/powerpoint/2010/main" val="408681389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lang="en-US" dirty="0" smtClean="0"/>
              <a:t>Roadmap</a:t>
            </a:r>
            <a:endParaRPr dirty="0"/>
          </a:p>
        </p:txBody>
      </p:sp>
      <p:sp>
        <p:nvSpPr>
          <p:cNvPr id="330" name="Shape 33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4" name="TextBox 3"/>
          <p:cNvSpPr txBox="1"/>
          <p:nvPr/>
        </p:nvSpPr>
        <p:spPr>
          <a:xfrm>
            <a:off x="-642727" y="5317627"/>
            <a:ext cx="664811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Hannotate TC Bold"/>
                <a:cs typeface="Hannotate TC Bold"/>
                <a:sym typeface="Helvetica Light"/>
              </a:rPr>
              <a:t>Learning</a:t>
            </a:r>
            <a:r>
              <a:rPr kumimoji="0" lang="zh-CN" altLang="en-US" sz="2400" b="0" i="0" u="none" strike="noStrike" cap="none" spc="0" normalizeH="0" baseline="0" dirty="0" smtClean="0">
                <a:ln>
                  <a:noFill/>
                </a:ln>
                <a:solidFill>
                  <a:srgbClr val="000000"/>
                </a:solidFill>
                <a:effectLst/>
                <a:uFillTx/>
                <a:latin typeface="Hannotate TC Bold"/>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cs typeface="Hannotate TC Bold"/>
                <a:sym typeface="Helvetica Light"/>
              </a:rPr>
              <a:t>Node</a:t>
            </a:r>
            <a:r>
              <a:rPr kumimoji="0" lang="zh-CN" altLang="en-US" sz="2400" b="0" i="0" u="none" strike="noStrike" cap="none" spc="0" normalizeH="0" baseline="0" dirty="0" smtClean="0">
                <a:ln>
                  <a:noFill/>
                </a:ln>
                <a:solidFill>
                  <a:srgbClr val="000000"/>
                </a:solidFill>
                <a:effectLst/>
                <a:uFillTx/>
                <a:latin typeface="Hannotate TC Bold"/>
                <a:cs typeface="Hannotate TC Bold"/>
                <a:sym typeface="Helvetica Light"/>
              </a:rPr>
              <a:t> </a:t>
            </a:r>
            <a:r>
              <a:rPr kumimoji="0" lang="en-US" altLang="zh-CN" sz="2400" b="0" i="0" u="none" strike="noStrike" cap="none" spc="0" normalizeH="0" baseline="0" dirty="0" smtClean="0">
                <a:ln>
                  <a:noFill/>
                </a:ln>
                <a:solidFill>
                  <a:srgbClr val="000000"/>
                </a:solidFill>
                <a:effectLst/>
                <a:uFillTx/>
                <a:latin typeface="Hannotate TC Bold"/>
                <a:cs typeface="Hannotate TC Bold"/>
                <a:sym typeface="Helvetica Light"/>
              </a:rPr>
              <a:t>Representations</a:t>
            </a:r>
            <a:endParaRPr kumimoji="0" lang="en-US" sz="2400" b="0" i="0" u="none" strike="noStrike" cap="none" spc="0" normalizeH="0" baseline="0" dirty="0" smtClean="0">
              <a:ln>
                <a:noFill/>
              </a:ln>
              <a:solidFill>
                <a:srgbClr val="000000"/>
              </a:solidFill>
              <a:effectLst/>
              <a:uFillTx/>
              <a:latin typeface="Hannotate TC Bold"/>
              <a:cs typeface="Hannotate TC Bold"/>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lang="en-US" sz="2400" dirty="0">
                <a:latin typeface="Hannotate TC Bold"/>
                <a:cs typeface="Hannotate TC Bold"/>
              </a:rPr>
              <a:t>f</a:t>
            </a:r>
            <a:r>
              <a:rPr lang="en-US" sz="2400" dirty="0" smtClean="0">
                <a:latin typeface="Hannotate TC Bold"/>
                <a:cs typeface="Hannotate TC Bold"/>
              </a:rPr>
              <a:t>or</a:t>
            </a:r>
            <a:r>
              <a:rPr lang="zh-CN" altLang="en-US" sz="2400" dirty="0" smtClean="0">
                <a:latin typeface="Hannotate TC Bold"/>
                <a:cs typeface="Hannotate TC Bold"/>
              </a:rPr>
              <a:t> </a:t>
            </a:r>
            <a:r>
              <a:rPr lang="en-US" sz="2400" dirty="0" smtClean="0">
                <a:latin typeface="Hannotate TC Bold"/>
                <a:cs typeface="Hannotate TC Bold"/>
              </a:rPr>
              <a:t>Networks</a:t>
            </a:r>
            <a:endParaRPr kumimoji="0" lang="en-US" sz="2400" b="0" i="0" u="none" strike="noStrike" cap="none" spc="0" normalizeH="0" baseline="0" dirty="0">
              <a:ln>
                <a:noFill/>
              </a:ln>
              <a:solidFill>
                <a:srgbClr val="000000"/>
              </a:solidFill>
              <a:effectLst/>
              <a:uFillTx/>
              <a:latin typeface="Hannotate TC Bold"/>
              <a:cs typeface="Hannotate TC Bold"/>
              <a:sym typeface="Helvetica Light"/>
            </a:endParaRPr>
          </a:p>
        </p:txBody>
      </p:sp>
      <p:sp>
        <p:nvSpPr>
          <p:cNvPr id="9" name="TextBox 8"/>
          <p:cNvSpPr txBox="1"/>
          <p:nvPr/>
        </p:nvSpPr>
        <p:spPr>
          <a:xfrm>
            <a:off x="5563341" y="5520856"/>
            <a:ext cx="35732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Hannotate TC Bold"/>
                <a:ea typeface="+mn-ea"/>
                <a:cs typeface="Hannotate TC Bold"/>
                <a:sym typeface="Helvetica Light"/>
              </a:rPr>
              <a:t>Visualizing Networks</a:t>
            </a:r>
            <a:endParaRPr kumimoji="0" lang="en-US" sz="2400" b="0" i="0" u="none" strike="noStrike" cap="none" spc="0" normalizeH="0" baseline="0" dirty="0">
              <a:ln>
                <a:noFill/>
              </a:ln>
              <a:solidFill>
                <a:srgbClr val="000000"/>
              </a:solidFill>
              <a:effectLst/>
              <a:uFillTx/>
              <a:latin typeface="Hannotate TC Bold"/>
              <a:ea typeface="+mn-ea"/>
              <a:cs typeface="Hannotate TC Bold"/>
              <a:sym typeface="Helvetica Light"/>
            </a:endParaRPr>
          </a:p>
        </p:txBody>
      </p:sp>
      <p:sp>
        <p:nvSpPr>
          <p:cNvPr id="10" name="TextBox 9"/>
          <p:cNvSpPr txBox="1"/>
          <p:nvPr/>
        </p:nvSpPr>
        <p:spPr>
          <a:xfrm>
            <a:off x="9402099" y="5520856"/>
            <a:ext cx="165931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smtClean="0">
                <a:latin typeface="Hannotate TC Bold"/>
                <a:cs typeface="Hannotate TC Bold"/>
              </a:rPr>
              <a:t>Future Plan</a:t>
            </a:r>
            <a:endParaRPr kumimoji="0" lang="en-US" sz="2400" b="0" i="0" u="none" strike="noStrike" cap="none" spc="0" normalizeH="0" baseline="0" dirty="0">
              <a:ln>
                <a:noFill/>
              </a:ln>
              <a:solidFill>
                <a:srgbClr val="000000"/>
              </a:solidFill>
              <a:effectLst/>
              <a:uFillTx/>
              <a:latin typeface="Hannotate TC Bold"/>
              <a:cs typeface="Hannotate TC Bold"/>
              <a:sym typeface="Helvetica Light"/>
            </a:endParaRPr>
          </a:p>
        </p:txBody>
      </p:sp>
      <p:pic>
        <p:nvPicPr>
          <p:cNvPr id="8" name="pasted-image.pdf"/>
          <p:cNvPicPr>
            <a:picLocks noChangeAspect="1"/>
          </p:cNvPicPr>
          <p:nvPr/>
        </p:nvPicPr>
        <p:blipFill>
          <a:blip r:embed="rId3">
            <a:extLst/>
          </a:blip>
          <a:stretch>
            <a:fillRect/>
          </a:stretch>
        </p:blipFill>
        <p:spPr>
          <a:xfrm>
            <a:off x="5197235" y="2881671"/>
            <a:ext cx="2920651" cy="2624571"/>
          </a:xfrm>
          <a:prstGeom prst="rect">
            <a:avLst/>
          </a:prstGeom>
          <a:ln w="12700">
            <a:miter lim="400000"/>
          </a:ln>
        </p:spPr>
      </p:pic>
      <p:grpSp>
        <p:nvGrpSpPr>
          <p:cNvPr id="3" name="Group 2"/>
          <p:cNvGrpSpPr/>
          <p:nvPr/>
        </p:nvGrpSpPr>
        <p:grpSpPr>
          <a:xfrm>
            <a:off x="673276" y="3541067"/>
            <a:ext cx="3909787" cy="1099516"/>
            <a:chOff x="386906" y="3541067"/>
            <a:chExt cx="3909787" cy="1099516"/>
          </a:xfrm>
        </p:grpSpPr>
        <p:pic>
          <p:nvPicPr>
            <p:cNvPr id="11" name="pasted-image.pdf"/>
            <p:cNvPicPr>
              <a:picLocks noChangeAspect="1"/>
            </p:cNvPicPr>
            <p:nvPr/>
          </p:nvPicPr>
          <p:blipFill>
            <a:blip r:embed="rId4">
              <a:extLst/>
            </a:blip>
            <a:stretch>
              <a:fillRect/>
            </a:stretch>
          </p:blipFill>
          <p:spPr>
            <a:xfrm>
              <a:off x="2129078" y="3541067"/>
              <a:ext cx="2167615" cy="1099516"/>
            </a:xfrm>
            <a:prstGeom prst="rect">
              <a:avLst/>
            </a:prstGeom>
            <a:ln w="12700">
              <a:miter lim="400000"/>
            </a:ln>
          </p:spPr>
        </p:pic>
        <p:sp>
          <p:nvSpPr>
            <p:cNvPr id="12" name="Shape 323"/>
            <p:cNvSpPr/>
            <p:nvPr/>
          </p:nvSpPr>
          <p:spPr>
            <a:xfrm>
              <a:off x="1931602" y="3680496"/>
              <a:ext cx="209927" cy="776818"/>
            </a:xfrm>
            <a:prstGeom prst="rightArrow">
              <a:avLst>
                <a:gd name="adj1" fmla="val 32000"/>
                <a:gd name="adj2" fmla="val 75112"/>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pic>
          <p:nvPicPr>
            <p:cNvPr id="13" name="pasted-image.pdf"/>
            <p:cNvPicPr>
              <a:picLocks noChangeAspect="1"/>
            </p:cNvPicPr>
            <p:nvPr/>
          </p:nvPicPr>
          <p:blipFill>
            <a:blip r:embed="rId6">
              <a:extLst/>
            </a:blip>
            <a:stretch>
              <a:fillRect/>
            </a:stretch>
          </p:blipFill>
          <p:spPr>
            <a:xfrm>
              <a:off x="386906" y="3541067"/>
              <a:ext cx="1420185" cy="1099516"/>
            </a:xfrm>
            <a:prstGeom prst="rect">
              <a:avLst/>
            </a:prstGeom>
            <a:ln w="12700">
              <a:miter lim="400000"/>
            </a:ln>
          </p:spPr>
        </p:pic>
      </p:grpSp>
      <p:pic>
        <p:nvPicPr>
          <p:cNvPr id="5" name="Picture 4"/>
          <p:cNvPicPr>
            <a:picLocks noChangeAspect="1"/>
          </p:cNvPicPr>
          <p:nvPr/>
        </p:nvPicPr>
        <p:blipFill>
          <a:blip r:embed="rId7"/>
          <a:stretch>
            <a:fillRect/>
          </a:stretch>
        </p:blipFill>
        <p:spPr>
          <a:xfrm>
            <a:off x="9495527" y="3262093"/>
            <a:ext cx="2145034" cy="1606705"/>
          </a:xfrm>
          <a:prstGeom prst="rect">
            <a:avLst/>
          </a:prstGeom>
        </p:spPr>
      </p:pic>
      <p:sp>
        <p:nvSpPr>
          <p:cNvPr id="14" name="Rectangle 13"/>
          <p:cNvSpPr/>
          <p:nvPr/>
        </p:nvSpPr>
        <p:spPr>
          <a:xfrm>
            <a:off x="373540" y="3106678"/>
            <a:ext cx="4512365" cy="3095999"/>
          </a:xfrm>
          <a:prstGeom prst="rect">
            <a:avLst/>
          </a:prstGeom>
          <a:noFill/>
          <a:ln w="12700" cap="flat" cmpd="sng">
            <a:solidFill>
              <a:srgbClr val="D50202"/>
            </a:solidFill>
            <a:prstDash val="solid"/>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069087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prstGeom prst="rect">
            <a:avLst/>
          </a:prstGeom>
        </p:spPr>
        <p:txBody>
          <a:bodyPr/>
          <a:lstStyle>
            <a:lvl1pPr algn="l">
              <a:defRPr sz="4000">
                <a:solidFill>
                  <a:schemeClr val="accent5"/>
                </a:solidFill>
                <a:latin typeface="Hannotate SC Regular"/>
                <a:ea typeface="Hannotate SC Regular"/>
                <a:cs typeface="Hannotate SC Regular"/>
                <a:sym typeface="Hannotate SC Regular"/>
              </a:defRPr>
            </a:lvl1pPr>
          </a:lstStyle>
          <a:p>
            <a:r>
              <a:rPr lang="en-US" dirty="0" smtClean="0"/>
              <a:t>A</a:t>
            </a:r>
            <a:r>
              <a:rPr lang="zh-CN" altLang="en-US" dirty="0" smtClean="0"/>
              <a:t> </a:t>
            </a:r>
            <a:r>
              <a:rPr lang="en-US" altLang="zh-CN" dirty="0"/>
              <a:t>v</a:t>
            </a:r>
            <a:r>
              <a:rPr lang="en-US" dirty="0" smtClean="0"/>
              <a:t>ery</a:t>
            </a:r>
            <a:r>
              <a:rPr lang="zh-CN" altLang="en-US" dirty="0" smtClean="0"/>
              <a:t> </a:t>
            </a:r>
            <a:r>
              <a:rPr lang="en-US" altLang="zh-CN" dirty="0" smtClean="0"/>
              <a:t>Challenging</a:t>
            </a:r>
            <a:r>
              <a:rPr lang="zh-CN" altLang="en-US" dirty="0" smtClean="0"/>
              <a:t> </a:t>
            </a:r>
            <a:r>
              <a:rPr lang="en-US" altLang="zh-CN" dirty="0" smtClean="0"/>
              <a:t>Problem!</a:t>
            </a:r>
            <a:endParaRPr dirty="0"/>
          </a:p>
        </p:txBody>
      </p:sp>
      <p:sp>
        <p:nvSpPr>
          <p:cNvPr id="330" name="Shape 33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grpSp>
        <p:nvGrpSpPr>
          <p:cNvPr id="4" name="Group 3"/>
          <p:cNvGrpSpPr/>
          <p:nvPr/>
        </p:nvGrpSpPr>
        <p:grpSpPr>
          <a:xfrm>
            <a:off x="2707520" y="2283372"/>
            <a:ext cx="7699381" cy="2791803"/>
            <a:chOff x="2722118" y="2079000"/>
            <a:chExt cx="7699381" cy="2791803"/>
          </a:xfrm>
        </p:grpSpPr>
        <p:pic>
          <p:nvPicPr>
            <p:cNvPr id="10" name="pasted-image.pdf"/>
            <p:cNvPicPr>
              <a:picLocks noChangeAspect="1"/>
            </p:cNvPicPr>
            <p:nvPr/>
          </p:nvPicPr>
          <p:blipFill>
            <a:blip r:embed="rId3">
              <a:extLst/>
            </a:blip>
            <a:stretch>
              <a:fillRect/>
            </a:stretch>
          </p:blipFill>
          <p:spPr>
            <a:xfrm>
              <a:off x="2722118" y="2079000"/>
              <a:ext cx="2978875" cy="2159001"/>
            </a:xfrm>
            <a:prstGeom prst="rect">
              <a:avLst/>
            </a:prstGeom>
            <a:ln w="12700">
              <a:miter lim="400000"/>
            </a:ln>
          </p:spPr>
        </p:pic>
        <p:pic>
          <p:nvPicPr>
            <p:cNvPr id="11" name="pasted-image.pdf"/>
            <p:cNvPicPr>
              <a:picLocks noChangeAspect="1"/>
            </p:cNvPicPr>
            <p:nvPr/>
          </p:nvPicPr>
          <p:blipFill>
            <a:blip r:embed="rId4">
              <a:extLst/>
            </a:blip>
            <a:stretch>
              <a:fillRect/>
            </a:stretch>
          </p:blipFill>
          <p:spPr>
            <a:xfrm>
              <a:off x="6647295" y="2373654"/>
              <a:ext cx="3774204" cy="1914453"/>
            </a:xfrm>
            <a:prstGeom prst="rect">
              <a:avLst/>
            </a:prstGeom>
            <a:ln w="12700">
              <a:miter lim="400000"/>
            </a:ln>
          </p:spPr>
        </p:pic>
        <p:sp>
          <p:nvSpPr>
            <p:cNvPr id="12" name="Shape 323"/>
            <p:cNvSpPr/>
            <p:nvPr/>
          </p:nvSpPr>
          <p:spPr>
            <a:xfrm>
              <a:off x="5960562" y="2838318"/>
              <a:ext cx="715228" cy="776818"/>
            </a:xfrm>
            <a:prstGeom prst="rightArrow">
              <a:avLst>
                <a:gd name="adj1" fmla="val 32000"/>
                <a:gd name="adj2" fmla="val 75112"/>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r>
                <a:rPr lang="zh-CN" altLang="en-US" dirty="0" smtClean="0"/>
                <a:t>      </a:t>
              </a:r>
              <a:endParaRPr dirty="0"/>
            </a:p>
          </p:txBody>
        </p:sp>
        <p:sp>
          <p:nvSpPr>
            <p:cNvPr id="3" name="TextBox 2"/>
            <p:cNvSpPr txBox="1"/>
            <p:nvPr/>
          </p:nvSpPr>
          <p:spPr>
            <a:xfrm>
              <a:off x="3402340" y="4398879"/>
              <a:ext cx="138508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FF0000"/>
                  </a:solidFill>
                  <a:effectLst/>
                  <a:uFillTx/>
                  <a:latin typeface="Hannotate TC Bold"/>
                  <a:ea typeface="+mn-ea"/>
                  <a:cs typeface="Hannotate TC Bold"/>
                  <a:sym typeface="Helvetica Light"/>
                </a:rPr>
                <a:t>Networks</a:t>
              </a:r>
              <a:endParaRPr kumimoji="0" lang="en-US" sz="3600" b="0" i="0" u="none" strike="noStrike" cap="none" spc="0" normalizeH="0" baseline="0" dirty="0">
                <a:ln>
                  <a:noFill/>
                </a:ln>
                <a:solidFill>
                  <a:srgbClr val="FF0000"/>
                </a:solidFill>
                <a:effectLst/>
                <a:uFillTx/>
                <a:latin typeface="Hannotate TC Bold"/>
                <a:ea typeface="+mn-ea"/>
                <a:cs typeface="Hannotate TC Bold"/>
                <a:sym typeface="Helvetica Light"/>
              </a:endParaRPr>
            </a:p>
          </p:txBody>
        </p:sp>
        <p:sp>
          <p:nvSpPr>
            <p:cNvPr id="14" name="TextBox 13"/>
            <p:cNvSpPr txBox="1"/>
            <p:nvPr/>
          </p:nvSpPr>
          <p:spPr>
            <a:xfrm>
              <a:off x="6999648" y="4398879"/>
              <a:ext cx="30787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FF0000"/>
                  </a:solidFill>
                  <a:effectLst/>
                  <a:uFillTx/>
                  <a:latin typeface="Hannotate TC Bold"/>
                  <a:ea typeface="+mn-ea"/>
                  <a:cs typeface="Hannotate TC Bold"/>
                  <a:sym typeface="Helvetica Light"/>
                </a:rPr>
                <a:t>Node</a:t>
              </a:r>
              <a:r>
                <a:rPr kumimoji="0" lang="zh-CN" altLang="en-US" sz="2400" b="0" i="0" u="none" strike="noStrike" cap="none" spc="0" normalizeH="0" baseline="0" dirty="0" smtClean="0">
                  <a:ln>
                    <a:noFill/>
                  </a:ln>
                  <a:solidFill>
                    <a:srgbClr val="FF0000"/>
                  </a:solidFill>
                  <a:effectLst/>
                  <a:uFillTx/>
                  <a:latin typeface="Hannotate TC Bold"/>
                  <a:ea typeface="+mn-ea"/>
                  <a:cs typeface="Hannotate TC Bold"/>
                  <a:sym typeface="Helvetica Light"/>
                </a:rPr>
                <a:t> </a:t>
              </a:r>
              <a:r>
                <a:rPr kumimoji="0" lang="en-US" altLang="zh-CN" sz="2400" b="0" i="0" u="none" strike="noStrike" cap="none" spc="0" normalizeH="0" baseline="0" dirty="0" smtClean="0">
                  <a:ln>
                    <a:noFill/>
                  </a:ln>
                  <a:solidFill>
                    <a:srgbClr val="FF0000"/>
                  </a:solidFill>
                  <a:effectLst/>
                  <a:uFillTx/>
                  <a:latin typeface="Hannotate TC Bold"/>
                  <a:ea typeface="+mn-ea"/>
                  <a:cs typeface="Hannotate TC Bold"/>
                  <a:sym typeface="Helvetica Light"/>
                </a:rPr>
                <a:t>representations</a:t>
              </a:r>
              <a:endParaRPr kumimoji="0" lang="en-US" sz="2400" b="0" i="0" u="none" strike="noStrike" cap="none" spc="0" normalizeH="0" baseline="0" dirty="0">
                <a:ln>
                  <a:noFill/>
                </a:ln>
                <a:solidFill>
                  <a:srgbClr val="FF0000"/>
                </a:solidFill>
                <a:effectLst/>
                <a:uFillTx/>
                <a:latin typeface="Hannotate TC Bold"/>
                <a:ea typeface="+mn-ea"/>
                <a:cs typeface="Hannotate TC Bold"/>
                <a:sym typeface="Helvetica Light"/>
              </a:endParaRPr>
            </a:p>
          </p:txBody>
        </p:sp>
      </p:grpSp>
      <p:sp>
        <p:nvSpPr>
          <p:cNvPr id="16" name="Shape 329"/>
          <p:cNvSpPr>
            <a:spLocks noGrp="1"/>
          </p:cNvSpPr>
          <p:nvPr>
            <p:ph type="body" idx="1"/>
          </p:nvPr>
        </p:nvSpPr>
        <p:spPr>
          <a:xfrm>
            <a:off x="952500" y="5501494"/>
            <a:ext cx="11099800" cy="2163917"/>
          </a:xfrm>
          <a:prstGeom prst="rect">
            <a:avLst/>
          </a:prstGeom>
        </p:spPr>
        <p:txBody>
          <a:bodyPr anchor="t" anchorCtr="0">
            <a:normAutofit/>
          </a:bodyPr>
          <a:lstStyle/>
          <a:p>
            <a:pPr marL="342264" indent="-342264" defTabSz="452627">
              <a:spcBef>
                <a:spcPts val="0"/>
              </a:spcBef>
              <a:defRPr sz="2772">
                <a:latin typeface="Hannotate SC Regular"/>
                <a:ea typeface="Hannotate SC Regular"/>
                <a:cs typeface="Hannotate SC Regular"/>
                <a:sym typeface="Hannotate SC Regular"/>
              </a:defRPr>
            </a:pPr>
            <a:r>
              <a:rPr lang="en-US" sz="2800" dirty="0" smtClean="0"/>
              <a:t>Large-scale</a:t>
            </a:r>
          </a:p>
          <a:p>
            <a:pPr marL="786764" lvl="1" indent="-342264" defTabSz="452627">
              <a:spcBef>
                <a:spcPts val="0"/>
              </a:spcBef>
              <a:defRPr sz="2772">
                <a:latin typeface="Hannotate SC Regular"/>
                <a:ea typeface="Hannotate SC Regular"/>
                <a:cs typeface="Hannotate SC Regular"/>
                <a:sym typeface="Hannotate SC Regular"/>
              </a:defRPr>
            </a:pPr>
            <a:r>
              <a:rPr lang="en-US" sz="2400" dirty="0" smtClean="0"/>
              <a:t> millions of nodes and billions of edges</a:t>
            </a:r>
          </a:p>
          <a:p>
            <a:pPr marL="342264" indent="-342264" defTabSz="452627">
              <a:spcBef>
                <a:spcPts val="0"/>
              </a:spcBef>
              <a:defRPr sz="2772">
                <a:latin typeface="Hannotate SC Regular"/>
                <a:ea typeface="Hannotate SC Regular"/>
                <a:cs typeface="Hannotate SC Regular"/>
                <a:sym typeface="Hannotate SC Regular"/>
              </a:defRPr>
            </a:pPr>
            <a:r>
              <a:rPr lang="en-US" sz="2800" dirty="0" smtClean="0"/>
              <a:t>Heterogeneous</a:t>
            </a:r>
          </a:p>
          <a:p>
            <a:pPr marL="786764" lvl="1" indent="-342264" defTabSz="452627">
              <a:spcBef>
                <a:spcPts val="0"/>
              </a:spcBef>
              <a:defRPr sz="2772">
                <a:latin typeface="Hannotate SC Regular"/>
                <a:ea typeface="Hannotate SC Regular"/>
                <a:cs typeface="Hannotate SC Regular"/>
                <a:sym typeface="Hannotate SC Regular"/>
              </a:defRPr>
            </a:pPr>
            <a:r>
              <a:rPr lang="en-US" sz="2400" dirty="0"/>
              <a:t>d</a:t>
            </a:r>
            <a:r>
              <a:rPr lang="en-US" sz="2400" dirty="0" smtClean="0"/>
              <a:t>irected</a:t>
            </a:r>
            <a:r>
              <a:rPr lang="en-US" sz="2400" dirty="0"/>
              <a:t>, undirected, and/or </a:t>
            </a:r>
            <a:r>
              <a:rPr lang="en-US" sz="2400" dirty="0" smtClean="0"/>
              <a:t>weighted</a:t>
            </a:r>
            <a:endParaRPr lang="en-US" sz="2400" dirty="0"/>
          </a:p>
        </p:txBody>
      </p:sp>
    </p:spTree>
    <p:extLst>
      <p:ext uri="{BB962C8B-B14F-4D97-AF65-F5344CB8AC3E}">
        <p14:creationId xmlns:p14="http://schemas.microsoft.com/office/powerpoint/2010/main" val="2310052162"/>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32298</TotalTime>
  <Words>6907</Words>
  <Application>Microsoft Office PowerPoint</Application>
  <PresentationFormat>自定义</PresentationFormat>
  <Paragraphs>628</Paragraphs>
  <Slides>60</Slides>
  <Notes>51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62" baseType="lpstr">
      <vt:lpstr>White</vt:lpstr>
      <vt:lpstr>Equation</vt:lpstr>
      <vt:lpstr>Learning Representations of  Large-Scale Networks</vt:lpstr>
      <vt:lpstr>PowerPoint 演示文稿</vt:lpstr>
      <vt:lpstr>PowerPoint 演示文稿</vt:lpstr>
      <vt:lpstr>Research Question and Challenges</vt:lpstr>
      <vt:lpstr>PowerPoint 演示文稿</vt:lpstr>
      <vt:lpstr>Extremely Low-dimensional Representations:  2D/3D for Visualizing Networks</vt:lpstr>
      <vt:lpstr>Visualizing Scientific Papers</vt:lpstr>
      <vt:lpstr>Roadmap</vt:lpstr>
      <vt:lpstr>A very Challenging Problem!</vt:lpstr>
      <vt:lpstr>Related Work</vt:lpstr>
      <vt:lpstr>LINE: Large-scale Information Network Embedding (Most Cited Paper of WWW 2015)</vt:lpstr>
      <vt:lpstr>First-order Proximity</vt:lpstr>
      <vt:lpstr>Second-order Proximity</vt:lpstr>
      <vt:lpstr>Preserving the First-order Proximity (LINE 1st)</vt:lpstr>
      <vt:lpstr>Preserving the Second-order Proximity (LINE 2nd)</vt:lpstr>
      <vt:lpstr>Optimization Tricks</vt:lpstr>
      <vt:lpstr>Application 1: Social Network Representation (User Classification)</vt:lpstr>
      <vt:lpstr>Application 2: Unsupervised Text Representation </vt:lpstr>
      <vt:lpstr>Task 1: Word Analogy</vt:lpstr>
      <vt:lpstr>Task 2: Text Classification (on Long Documents)</vt:lpstr>
      <vt:lpstr>Task 3: Text Classification (on Short Documents)</vt:lpstr>
      <vt:lpstr>Summary</vt:lpstr>
      <vt:lpstr>Semi-supervised Text Representation  (Tang et al. 2015)</vt:lpstr>
      <vt:lpstr>Heterogeneous Star Network Representation (Qu, Tang, and Han, 2017)</vt:lpstr>
      <vt:lpstr>Learning the Curriculum via Monte-Carlo Tree Search (MCTS)</vt:lpstr>
      <vt:lpstr>Curriculum Learned via MCTS</vt:lpstr>
      <vt:lpstr>Roadmap</vt:lpstr>
      <vt:lpstr>Visualizing Networks and High-dimensional Data</vt:lpstr>
      <vt:lpstr>t-SNE (Maarten and Hinton, 2008)</vt:lpstr>
      <vt:lpstr>LargeVis (Best Paper Nomination at WWW 2016)</vt:lpstr>
      <vt:lpstr>10M Scientific Papers on One Slide</vt:lpstr>
      <vt:lpstr>PowerPoint 演示文稿</vt:lpstr>
      <vt:lpstr>PowerPoint 演示文稿</vt:lpstr>
      <vt:lpstr>PowerPoint 演示文稿</vt:lpstr>
      <vt:lpstr>Computer Science vs. Mathematics</vt:lpstr>
      <vt:lpstr>Computer Science vs. Physics</vt:lpstr>
      <vt:lpstr>Visualizing Networks and High-dimensional Data</vt:lpstr>
      <vt:lpstr>Random Projection Trees</vt:lpstr>
      <vt:lpstr>Random Projection Trees</vt:lpstr>
      <vt:lpstr>Random Projection Trees</vt:lpstr>
      <vt:lpstr>Random Projection Trees</vt:lpstr>
      <vt:lpstr>Random Projection Trees</vt:lpstr>
      <vt:lpstr>K-NNG Construction</vt:lpstr>
      <vt:lpstr>Reduce the Number of Trees</vt:lpstr>
      <vt:lpstr>It Works!</vt:lpstr>
      <vt:lpstr>Learning the Layout of KNN Graph</vt:lpstr>
      <vt:lpstr>A Probabilistic Model for Graph Layout</vt:lpstr>
      <vt:lpstr>It Works Too!</vt:lpstr>
      <vt:lpstr>Visualization Quality</vt:lpstr>
      <vt:lpstr>PowerPoint 演示文稿</vt:lpstr>
      <vt:lpstr>PowerPoint 演示文稿</vt:lpstr>
      <vt:lpstr>PowerPoint 演示文稿</vt:lpstr>
      <vt:lpstr>Summary</vt:lpstr>
      <vt:lpstr>Impact</vt:lpstr>
      <vt:lpstr>Roadmap</vt:lpstr>
      <vt:lpstr>PowerPoint 演示文稿</vt:lpstr>
      <vt:lpstr>Take Away</vt:lpstr>
      <vt:lpstr>Welcome to Join MILA</vt:lpstr>
      <vt:lpstr>PowerPoint 演示文稿</vt:lpstr>
      <vt:lpstr>Performance w.r.t. Number of Samples  (Word Cooccurrences)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Representations of  Large-Scale Networks</dc:title>
  <cp:lastModifiedBy>YouKu</cp:lastModifiedBy>
  <cp:revision>1206</cp:revision>
  <dcterms:modified xsi:type="dcterms:W3CDTF">2018-02-09T02:28:48Z</dcterms:modified>
</cp:coreProperties>
</file>